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87" r:id="rId5"/>
    <p:sldId id="288" r:id="rId6"/>
    <p:sldId id="289" r:id="rId7"/>
    <p:sldId id="290" r:id="rId8"/>
    <p:sldId id="291" r:id="rId9"/>
    <p:sldId id="292" r:id="rId10"/>
    <p:sldId id="293" r:id="rId11"/>
    <p:sldId id="294" r:id="rId12"/>
    <p:sldId id="295" r:id="rId13"/>
    <p:sldId id="284" r:id="rId14"/>
    <p:sldId id="257" r:id="rId15"/>
    <p:sldId id="267" r:id="rId16"/>
    <p:sldId id="269" r:id="rId17"/>
    <p:sldId id="270" r:id="rId18"/>
    <p:sldId id="275" r:id="rId19"/>
    <p:sldId id="276" r:id="rId20"/>
    <p:sldId id="296" r:id="rId21"/>
    <p:sldId id="297" r:id="rId22"/>
    <p:sldId id="260" r:id="rId23"/>
    <p:sldId id="299"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2" d="100"/>
          <a:sy n="82" d="100"/>
        </p:scale>
        <p:origin x="-2310" y="-6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8BD707-D9CF-40AE-B4C6-C98DA3205C09}" type="datetimeFigureOut">
              <a:rPr lang="en-US" smtClean="0"/>
              <a:pPr/>
              <a:t>1/26/2021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8BD707-D9CF-40AE-B4C6-C98DA3205C09}" type="datetimeFigureOut">
              <a:rPr lang="en-US" smtClean="0"/>
              <a:pPr/>
              <a:t>1/26/2021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pPr/>
              <a:t>1/26/2021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1/26/2021</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конкурс юююююю\0001-002-.png"/>
          <p:cNvPicPr>
            <a:picLocks noChangeAspect="1" noChangeArrowheads="1"/>
          </p:cNvPicPr>
          <p:nvPr/>
        </p:nvPicPr>
        <p:blipFill>
          <a:blip r:embed="rId2" cstate="print"/>
          <a:srcRect/>
          <a:stretch>
            <a:fillRect/>
          </a:stretch>
        </p:blipFill>
        <p:spPr bwMode="auto">
          <a:xfrm>
            <a:off x="-304800" y="-381000"/>
            <a:ext cx="10125076" cy="7877176"/>
          </a:xfrm>
          <a:prstGeom prst="rect">
            <a:avLst/>
          </a:prstGeom>
          <a:noFill/>
        </p:spPr>
      </p:pic>
      <p:sp>
        <p:nvSpPr>
          <p:cNvPr id="2" name="Заголовок 1"/>
          <p:cNvSpPr>
            <a:spLocks noGrp="1"/>
          </p:cNvSpPr>
          <p:nvPr>
            <p:ph type="ctrTitle"/>
          </p:nvPr>
        </p:nvSpPr>
        <p:spPr>
          <a:xfrm>
            <a:off x="1295400" y="2209800"/>
            <a:ext cx="7848600" cy="2438400"/>
          </a:xfrm>
        </p:spPr>
        <p:txBody>
          <a:bodyPr>
            <a:noAutofit/>
          </a:bodyPr>
          <a:lstStyle/>
          <a:p>
            <a:r>
              <a:rPr lang="ru-RU" sz="4000" b="1" i="1" dirty="0" smtClean="0">
                <a:solidFill>
                  <a:schemeClr val="tx2"/>
                </a:solidFill>
                <a:latin typeface="Times New Roman" pitchFamily="18" charset="0"/>
                <a:cs typeface="Times New Roman" pitchFamily="18" charset="0"/>
              </a:rPr>
              <a:t>СВЕТООТРАЖАЮЩИЕ ЭЛЕМЕНТЫ КАК СРЕДСТВО ПРОФИЛАКТИКИ ДЕТСКОГО ДОРОЖНО-ТРАНСПОРТНОГО ТРАВМАТИЗМА</a:t>
            </a:r>
            <a:endParaRPr lang="ru-RU" sz="4000" b="1" dirty="0">
              <a:solidFill>
                <a:schemeClr val="tx2"/>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743200" y="6248400"/>
            <a:ext cx="6400800" cy="228600"/>
          </a:xfrm>
        </p:spPr>
        <p:txBody>
          <a:bodyPr>
            <a:noAutofit/>
          </a:bodyPr>
          <a:lstStyle/>
          <a:p>
            <a:pPr algn="r"/>
            <a:endParaRPr lang="ru-RU" sz="2400"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User\Desktop\светоотраж элементы\-vidno-izdaleka.jpg"/>
          <p:cNvPicPr>
            <a:picLocks noChangeAspect="1" noChangeArrowheads="1"/>
          </p:cNvPicPr>
          <p:nvPr/>
        </p:nvPicPr>
        <p:blipFill>
          <a:blip r:embed="rId2"/>
          <a:srcRect/>
          <a:stretch>
            <a:fillRect/>
          </a:stretch>
        </p:blipFill>
        <p:spPr bwMode="auto">
          <a:xfrm>
            <a:off x="250825" y="3429000"/>
            <a:ext cx="3529013" cy="2906713"/>
          </a:xfrm>
          <a:prstGeom prst="rect">
            <a:avLst/>
          </a:prstGeom>
          <a:noFill/>
          <a:ln w="9525">
            <a:noFill/>
            <a:miter lim="800000"/>
            <a:headEnd/>
            <a:tailEnd/>
          </a:ln>
        </p:spPr>
      </p:pic>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10244" name="Содержимое 2"/>
          <p:cNvSpPr>
            <a:spLocks noGrp="1"/>
          </p:cNvSpPr>
          <p:nvPr>
            <p:ph idx="1"/>
          </p:nvPr>
        </p:nvSpPr>
        <p:spPr>
          <a:xfrm>
            <a:off x="3492500" y="260350"/>
            <a:ext cx="5472113" cy="6408738"/>
          </a:xfrm>
        </p:spPr>
        <p:txBody>
          <a:bodyPr>
            <a:normAutofit/>
          </a:bodyPr>
          <a:lstStyle/>
          <a:p>
            <a:pPr eaLnBrk="1" hangingPunct="1">
              <a:buFont typeface="Arial" charset="0"/>
              <a:buNone/>
            </a:pPr>
            <a:r>
              <a:rPr lang="ru-RU" sz="2400" b="1" dirty="0" smtClean="0">
                <a:solidFill>
                  <a:schemeClr val="tx1"/>
                </a:solidFill>
                <a:latin typeface="Times New Roman" pitchFamily="18" charset="0"/>
                <a:cs typeface="Times New Roman" pitchFamily="18" charset="0"/>
              </a:rPr>
              <a:t>      Водитель замечает ребенка со </a:t>
            </a:r>
            <a:r>
              <a:rPr lang="ru-RU" sz="2400" b="1" dirty="0" err="1" smtClean="0">
                <a:solidFill>
                  <a:schemeClr val="tx1"/>
                </a:solidFill>
                <a:latin typeface="Times New Roman" pitchFamily="18" charset="0"/>
                <a:cs typeface="Times New Roman" pitchFamily="18" charset="0"/>
              </a:rPr>
              <a:t>световозвращателем</a:t>
            </a:r>
            <a:r>
              <a:rPr lang="ru-RU" sz="2400" b="1" dirty="0" smtClean="0">
                <a:solidFill>
                  <a:schemeClr val="tx1"/>
                </a:solidFill>
                <a:latin typeface="Times New Roman" pitchFamily="18" charset="0"/>
                <a:cs typeface="Times New Roman" pitchFamily="18" charset="0"/>
              </a:rPr>
              <a:t> на одежде или рюкзачке со значительно большего расстояния, чем пешехода без него. А значит, выше шансы, что трагедии не случится. </a:t>
            </a:r>
          </a:p>
          <a:p>
            <a:pPr eaLnBrk="1" hangingPunct="1">
              <a:buFont typeface="Arial" charset="0"/>
              <a:buNone/>
            </a:pPr>
            <a:r>
              <a:rPr lang="ru-RU" sz="2400" b="1" dirty="0" smtClean="0">
                <a:solidFill>
                  <a:schemeClr val="tx1"/>
                </a:solidFill>
                <a:latin typeface="Times New Roman" pitchFamily="18" charset="0"/>
                <a:cs typeface="Times New Roman" pitchFamily="18" charset="0"/>
              </a:rPr>
              <a:t>      Доказано: применение </a:t>
            </a:r>
            <a:r>
              <a:rPr lang="ru-RU" sz="2400" b="1" dirty="0" err="1" smtClean="0">
                <a:solidFill>
                  <a:schemeClr val="tx1"/>
                </a:solidFill>
                <a:latin typeface="Times New Roman" pitchFamily="18" charset="0"/>
                <a:cs typeface="Times New Roman" pitchFamily="18" charset="0"/>
              </a:rPr>
              <a:t>световозвращателей</a:t>
            </a:r>
            <a:r>
              <a:rPr lang="ru-RU" sz="2400" b="1" dirty="0" smtClean="0">
                <a:solidFill>
                  <a:schemeClr val="tx1"/>
                </a:solidFill>
                <a:latin typeface="Times New Roman" pitchFamily="18" charset="0"/>
                <a:cs typeface="Times New Roman" pitchFamily="18" charset="0"/>
              </a:rPr>
              <a:t> снижает риск наезда автомобиля на пешехода в темное время суток на 85%, то есть более чем в 6,5 раз. Поэтому светоотражатели стали непременным атрибутом пешехода во многих странах</a:t>
            </a:r>
          </a:p>
        </p:txBody>
      </p:sp>
      <p:pic>
        <p:nvPicPr>
          <p:cNvPr id="10245" name="Picture 2" descr="C:\Users\User\Desktop\светоотраж элементы\548_proportional_6dd2c0890257ee923705fb14a6d0e1aa.jpg"/>
          <p:cNvPicPr>
            <a:picLocks noChangeAspect="1" noChangeArrowheads="1"/>
          </p:cNvPicPr>
          <p:nvPr/>
        </p:nvPicPr>
        <p:blipFill>
          <a:blip r:embed="rId3"/>
          <a:srcRect/>
          <a:stretch>
            <a:fillRect/>
          </a:stretch>
        </p:blipFill>
        <p:spPr bwMode="auto">
          <a:xfrm>
            <a:off x="827088" y="188913"/>
            <a:ext cx="2459037" cy="306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3" name="Содержимое 2"/>
          <p:cNvSpPr>
            <a:spLocks noGrp="1"/>
          </p:cNvSpPr>
          <p:nvPr>
            <p:ph idx="1"/>
          </p:nvPr>
        </p:nvSpPr>
        <p:spPr>
          <a:xfrm>
            <a:off x="0" y="188913"/>
            <a:ext cx="8686800" cy="6669087"/>
          </a:xfrm>
        </p:spPr>
        <p:txBody>
          <a:bodyPr rtlCol="0">
            <a:normAutofit fontScale="85000" lnSpcReduction="10000"/>
          </a:bodyPr>
          <a:lstStyle/>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Современные технологии </a:t>
            </a:r>
            <a:r>
              <a:rPr lang="ru-RU" b="1" dirty="0" err="1" smtClean="0">
                <a:solidFill>
                  <a:schemeClr val="tx1"/>
                </a:solidFill>
                <a:latin typeface="Times New Roman" pitchFamily="18" charset="0"/>
                <a:cs typeface="Times New Roman" pitchFamily="18" charset="0"/>
              </a:rPr>
              <a:t>световозвращающих</a:t>
            </a:r>
            <a:r>
              <a:rPr lang="ru-RU" b="1" dirty="0" smtClean="0">
                <a:solidFill>
                  <a:schemeClr val="tx1"/>
                </a:solidFill>
                <a:latin typeface="Times New Roman" pitchFamily="18" charset="0"/>
                <a:cs typeface="Times New Roman" pitchFamily="18" charset="0"/>
              </a:rPr>
              <a:t> материалов, из которых изготавливаются элементы для обозначения в темноте пешеходов, помогают решать проблему. Когда улицы и дворы плохо освещены, водители обнаруживают пешехода, имеющего светоотражающие элементы, со значительно большего расстояния по  сравнению с  пешеходами без них: если машина движется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с ближним светом фар,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расстояние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увеличивается с 25-40м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до 130-140</a:t>
            </a:r>
            <a:r>
              <a:rPr lang="ru-RU" b="1" dirty="0" smtClean="0">
                <a:solidFill>
                  <a:schemeClr val="tx1"/>
                </a:solidFill>
                <a:latin typeface="Times New Roman" pitchFamily="18" charset="0"/>
                <a:cs typeface="Times New Roman" pitchFamily="18" charset="0"/>
              </a:rPr>
              <a:t>,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а если с дальним –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расстояние увеличивается</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до 400м</a:t>
            </a:r>
            <a:endParaRPr lang="ru-RU" b="1" dirty="0">
              <a:solidFill>
                <a:srgbClr val="FF0000"/>
              </a:solidFill>
              <a:latin typeface="Times New Roman" pitchFamily="18" charset="0"/>
              <a:cs typeface="Times New Roman" pitchFamily="18" charset="0"/>
            </a:endParaRPr>
          </a:p>
        </p:txBody>
      </p:sp>
      <p:pic>
        <p:nvPicPr>
          <p:cNvPr id="11268" name="Picture 2" descr="C:\Users\User\Desktop\светоотраж элементы\i.jpg"/>
          <p:cNvPicPr>
            <a:picLocks noChangeAspect="1" noChangeArrowheads="1"/>
          </p:cNvPicPr>
          <p:nvPr/>
        </p:nvPicPr>
        <p:blipFill>
          <a:blip r:embed="rId2"/>
          <a:srcRect/>
          <a:stretch>
            <a:fillRect/>
          </a:stretch>
        </p:blipFill>
        <p:spPr bwMode="auto">
          <a:xfrm>
            <a:off x="4859338" y="3716338"/>
            <a:ext cx="4284662"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3" name="Содержимое 2"/>
          <p:cNvSpPr>
            <a:spLocks noGrp="1"/>
          </p:cNvSpPr>
          <p:nvPr>
            <p:ph idx="1"/>
          </p:nvPr>
        </p:nvSpPr>
        <p:spPr>
          <a:xfrm>
            <a:off x="0" y="188913"/>
            <a:ext cx="8820150" cy="3960812"/>
          </a:xfrm>
        </p:spPr>
        <p:txBody>
          <a:bodyPr rtlCol="0">
            <a:normAutofit/>
          </a:bodyPr>
          <a:lstStyle/>
          <a:p>
            <a:pPr eaLnBrk="1" fontAlgn="auto" hangingPunct="1">
              <a:spcAft>
                <a:spcPts val="0"/>
              </a:spcAft>
              <a:buFont typeface="Arial" charset="0"/>
              <a:buNone/>
              <a:defRPr/>
            </a:pPr>
            <a:r>
              <a:rPr lang="ru-RU" b="1" dirty="0" smtClean="0">
                <a:solidFill>
                  <a:schemeClr val="tx1"/>
                </a:solidFill>
              </a:rPr>
              <a:t>     </a:t>
            </a:r>
            <a:r>
              <a:rPr lang="ru-RU" sz="2800" b="1" dirty="0" smtClean="0">
                <a:solidFill>
                  <a:schemeClr val="tx1"/>
                </a:solidFill>
                <a:latin typeface="Times New Roman" pitchFamily="18" charset="0"/>
                <a:cs typeface="Times New Roman" pitchFamily="18" charset="0"/>
              </a:rPr>
              <a:t>По итогам исследования, расстояние, с которого «обозначенный пешеход» становится более заметен водителю проезжающего автомобиля, увеличивается в 1,5-3 раза. </a:t>
            </a:r>
          </a:p>
          <a:p>
            <a:pPr eaLnBrk="1" fontAlgn="auto" hangingPunct="1">
              <a:spcAft>
                <a:spcPts val="0"/>
              </a:spcAft>
              <a:buFont typeface="Arial" charset="0"/>
              <a:buNone/>
              <a:defRPr/>
            </a:pPr>
            <a:r>
              <a:rPr lang="ru-RU" sz="2800" b="1" dirty="0" smtClean="0">
                <a:solidFill>
                  <a:schemeClr val="tx1"/>
                </a:solidFill>
                <a:latin typeface="Times New Roman" pitchFamily="18" charset="0"/>
                <a:cs typeface="Times New Roman" pitchFamily="18" charset="0"/>
              </a:rPr>
              <a:t>    Это дает водителю дополнительное время на принятие наиболее правильного решения во избежание возможного наезда на пешехода (риск наезда снижается на 85%). </a:t>
            </a:r>
            <a:endParaRPr lang="ru-RU" sz="2800" dirty="0">
              <a:solidFill>
                <a:schemeClr val="accent5">
                  <a:lumMod val="50000"/>
                </a:schemeClr>
              </a:solidFill>
              <a:latin typeface="Times New Roman" pitchFamily="18" charset="0"/>
              <a:cs typeface="Times New Roman" pitchFamily="18" charset="0"/>
            </a:endParaRPr>
          </a:p>
        </p:txBody>
      </p:sp>
      <p:pic>
        <p:nvPicPr>
          <p:cNvPr id="12292" name="Picture 2" descr="C:\Users\User\Desktop\светоотраж элементы\187255455144780089.jpg"/>
          <p:cNvPicPr>
            <a:picLocks noChangeAspect="1" noChangeArrowheads="1"/>
          </p:cNvPicPr>
          <p:nvPr/>
        </p:nvPicPr>
        <p:blipFill>
          <a:blip r:embed="rId2"/>
          <a:srcRect/>
          <a:stretch>
            <a:fillRect/>
          </a:stretch>
        </p:blipFill>
        <p:spPr bwMode="auto">
          <a:xfrm>
            <a:off x="4211638" y="3700463"/>
            <a:ext cx="4714875" cy="3157537"/>
          </a:xfrm>
          <a:prstGeom prst="rect">
            <a:avLst/>
          </a:prstGeom>
          <a:noFill/>
          <a:ln w="9525">
            <a:noFill/>
            <a:miter lim="800000"/>
            <a:headEnd/>
            <a:tailEnd/>
          </a:ln>
        </p:spPr>
      </p:pic>
      <p:sp>
        <p:nvSpPr>
          <p:cNvPr id="12293" name="Прямоугольник 4"/>
          <p:cNvSpPr>
            <a:spLocks noChangeArrowheads="1"/>
          </p:cNvSpPr>
          <p:nvPr/>
        </p:nvSpPr>
        <p:spPr bwMode="auto">
          <a:xfrm>
            <a:off x="323850" y="4652963"/>
            <a:ext cx="3671888" cy="1938992"/>
          </a:xfrm>
          <a:prstGeom prst="rect">
            <a:avLst/>
          </a:prstGeom>
          <a:noFill/>
          <a:ln w="9525">
            <a:noFill/>
            <a:miter lim="800000"/>
            <a:headEnd/>
            <a:tailEnd/>
          </a:ln>
        </p:spPr>
        <p:txBody>
          <a:bodyPr>
            <a:spAutoFit/>
          </a:bodyPr>
          <a:lstStyle/>
          <a:p>
            <a:pPr algn="ctr"/>
            <a:r>
              <a:rPr lang="ru-RU" sz="2400" b="1" dirty="0">
                <a:solidFill>
                  <a:srgbClr val="FF0000"/>
                </a:solidFill>
                <a:latin typeface="Times New Roman" pitchFamily="18" charset="0"/>
                <a:cs typeface="Times New Roman" pitchFamily="18" charset="0"/>
              </a:rPr>
              <a:t>Справка: тормозной путь автомобиля, движущегося со скоростью 80 - 90км/ч, составляет 35 - 40м</a:t>
            </a:r>
            <a:r>
              <a:rPr lang="ru-RU"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конкурс юююююю\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381000"/>
            <a:ext cx="8001000" cy="1200329"/>
          </a:xfrm>
          <a:prstGeom prst="rect">
            <a:avLst/>
          </a:prstGeom>
        </p:spPr>
        <p:txBody>
          <a:bodyPr wrap="square">
            <a:spAutoFit/>
          </a:bodyPr>
          <a:lstStyle/>
          <a:p>
            <a:r>
              <a:rPr lang="ru-RU" altLang="ru-RU" sz="3600" b="1" dirty="0" err="1" smtClean="0">
                <a:solidFill>
                  <a:srgbClr val="002060"/>
                </a:solidFill>
                <a:latin typeface="Times New Roman" pitchFamily="18" charset="0"/>
                <a:cs typeface="Times New Roman" pitchFamily="18" charset="0"/>
              </a:rPr>
              <a:t>Фликеры</a:t>
            </a:r>
            <a:r>
              <a:rPr lang="ru-RU" altLang="ru-RU" sz="3600" b="1" dirty="0" smtClean="0">
                <a:solidFill>
                  <a:srgbClr val="002060"/>
                </a:solidFill>
                <a:latin typeface="Times New Roman" pitchFamily="18" charset="0"/>
                <a:cs typeface="Times New Roman" pitchFamily="18" charset="0"/>
              </a:rPr>
              <a:t> – </a:t>
            </a:r>
            <a:r>
              <a:rPr lang="ru-RU" altLang="ru-RU" sz="3600" b="1" dirty="0" err="1" smtClean="0">
                <a:solidFill>
                  <a:srgbClr val="002060"/>
                </a:solidFill>
                <a:latin typeface="Times New Roman" pitchFamily="18" charset="0"/>
                <a:cs typeface="Times New Roman" pitchFamily="18" charset="0"/>
              </a:rPr>
              <a:t>микропризматические</a:t>
            </a:r>
            <a:r>
              <a:rPr lang="ru-RU" altLang="ru-RU" sz="3600" b="1" dirty="0" smtClean="0">
                <a:solidFill>
                  <a:srgbClr val="002060"/>
                </a:solidFill>
                <a:latin typeface="Times New Roman" pitchFamily="18" charset="0"/>
                <a:cs typeface="Times New Roman" pitchFamily="18" charset="0"/>
              </a:rPr>
              <a:t> </a:t>
            </a:r>
            <a:r>
              <a:rPr lang="ru-RU" altLang="ru-RU" sz="3600" b="1" dirty="0" err="1" smtClean="0">
                <a:solidFill>
                  <a:srgbClr val="002060"/>
                </a:solidFill>
                <a:latin typeface="Times New Roman" pitchFamily="18" charset="0"/>
                <a:cs typeface="Times New Roman" pitchFamily="18" charset="0"/>
              </a:rPr>
              <a:t>световозвращатели</a:t>
            </a:r>
            <a:r>
              <a:rPr lang="ru-RU" altLang="ru-RU" sz="3600" b="1" dirty="0" smtClean="0">
                <a:solidFill>
                  <a:srgbClr val="002060"/>
                </a:solidFill>
                <a:latin typeface="Times New Roman" pitchFamily="18" charset="0"/>
                <a:cs typeface="Times New Roman" pitchFamily="18" charset="0"/>
              </a:rPr>
              <a:t> для пешеходов.</a:t>
            </a:r>
            <a:endParaRPr lang="ru-RU" sz="3600" dirty="0">
              <a:solidFill>
                <a:srgbClr val="002060"/>
              </a:solidFill>
            </a:endParaRPr>
          </a:p>
        </p:txBody>
      </p:sp>
      <p:sp>
        <p:nvSpPr>
          <p:cNvPr id="3" name="Прямоугольник 2"/>
          <p:cNvSpPr/>
          <p:nvPr/>
        </p:nvSpPr>
        <p:spPr>
          <a:xfrm>
            <a:off x="838200" y="2057400"/>
            <a:ext cx="3352800" cy="3970318"/>
          </a:xfrm>
          <a:prstGeom prst="rect">
            <a:avLst/>
          </a:prstGeom>
        </p:spPr>
        <p:txBody>
          <a:bodyPr wrap="square" numCol="1">
            <a:spAutoFit/>
          </a:bodyPr>
          <a:lstStyle/>
          <a:p>
            <a:pPr algn="just"/>
            <a:r>
              <a:rPr lang="ru-RU" altLang="ru-RU" dirty="0" smtClean="0">
                <a:latin typeface="Times New Roman" pitchFamily="18" charset="0"/>
                <a:cs typeface="Times New Roman" pitchFamily="18" charset="0"/>
              </a:rPr>
              <a:t>В переводе с </a:t>
            </a:r>
            <a:r>
              <a:rPr lang="ru-RU" altLang="ru-RU" b="1" dirty="0" smtClean="0">
                <a:latin typeface="Times New Roman" pitchFamily="18" charset="0"/>
                <a:cs typeface="Times New Roman" pitchFamily="18" charset="0"/>
              </a:rPr>
              <a:t> </a:t>
            </a:r>
            <a:r>
              <a:rPr lang="ru-RU" altLang="ru-RU" dirty="0" smtClean="0">
                <a:latin typeface="Times New Roman" pitchFamily="18" charset="0"/>
                <a:cs typeface="Times New Roman" pitchFamily="18" charset="0"/>
              </a:rPr>
              <a:t>английского «</a:t>
            </a:r>
            <a:r>
              <a:rPr lang="ru-RU" altLang="ru-RU" dirty="0" err="1" smtClean="0">
                <a:latin typeface="Times New Roman" pitchFamily="18" charset="0"/>
                <a:cs typeface="Times New Roman" pitchFamily="18" charset="0"/>
              </a:rPr>
              <a:t>flicker</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flɪkə</a:t>
            </a:r>
            <a:r>
              <a:rPr lang="ru-RU" altLang="ru-RU" dirty="0" smtClean="0">
                <a:latin typeface="Times New Roman" pitchFamily="18" charset="0"/>
                <a:cs typeface="Times New Roman" pitchFamily="18" charset="0"/>
              </a:rPr>
              <a:t>]- </a:t>
            </a:r>
            <a:r>
              <a:rPr lang="ru-RU" altLang="ru-RU" dirty="0" smtClean="0">
                <a:solidFill>
                  <a:srgbClr val="FF0000"/>
                </a:solidFill>
                <a:latin typeface="Times New Roman" pitchFamily="18" charset="0"/>
                <a:cs typeface="Times New Roman" pitchFamily="18" charset="0"/>
              </a:rPr>
              <a:t>мерцать, сверкать, мигать.</a:t>
            </a:r>
          </a:p>
          <a:p>
            <a:pPr algn="just"/>
            <a:r>
              <a:rPr lang="ru-RU" altLang="ru-RU" dirty="0" smtClean="0">
                <a:latin typeface="Times New Roman" pitchFamily="18" charset="0"/>
                <a:cs typeface="Times New Roman" pitchFamily="18" charset="0"/>
              </a:rPr>
              <a:t>Чтобы обозначить себя на дороге ночью или в непогоду нужно совсем немного – разместить </a:t>
            </a:r>
            <a:r>
              <a:rPr lang="ru-RU" altLang="ru-RU" dirty="0" smtClean="0">
                <a:solidFill>
                  <a:srgbClr val="FF0000"/>
                </a:solidFill>
                <a:latin typeface="Times New Roman" pitchFamily="18" charset="0"/>
                <a:cs typeface="Times New Roman" pitchFamily="18" charset="0"/>
              </a:rPr>
              <a:t>«светлячки» </a:t>
            </a:r>
            <a:r>
              <a:rPr lang="ru-RU" altLang="ru-RU" dirty="0" smtClean="0">
                <a:latin typeface="Times New Roman" pitchFamily="18" charset="0"/>
                <a:cs typeface="Times New Roman" pitchFamily="18" charset="0"/>
              </a:rPr>
              <a:t>на одежде, сумке, рюкзаке, обуви . Отряжаясь в свете фар машин, они обозначат ваше присутствие на дороге, а, значит, позволят водителям снизить скорость и не допустить наезда.</a:t>
            </a:r>
          </a:p>
        </p:txBody>
      </p:sp>
      <p:pic>
        <p:nvPicPr>
          <p:cNvPr id="2051" name="Picture 3" descr="C:\Users\admin\Desktop\конкурс юююююю\печать ПДД\P1030276.JPG"/>
          <p:cNvPicPr>
            <a:picLocks noChangeAspect="1" noChangeArrowheads="1"/>
          </p:cNvPicPr>
          <p:nvPr/>
        </p:nvPicPr>
        <p:blipFill>
          <a:blip r:embed="rId2" cstate="print"/>
          <a:srcRect/>
          <a:stretch>
            <a:fillRect/>
          </a:stretch>
        </p:blipFill>
        <p:spPr bwMode="auto">
          <a:xfrm>
            <a:off x="4419600" y="1981200"/>
            <a:ext cx="4260521" cy="4043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конкурс юююююю\0001-002-.png"/>
          <p:cNvPicPr>
            <a:picLocks noChangeAspect="1" noChangeArrowheads="1"/>
          </p:cNvPicPr>
          <p:nvPr/>
        </p:nvPicPr>
        <p:blipFill>
          <a:blip r:embed="rId2" cstate="print"/>
          <a:srcRect/>
          <a:stretch>
            <a:fillRect/>
          </a:stretch>
        </p:blipFill>
        <p:spPr bwMode="auto">
          <a:xfrm>
            <a:off x="-304800" y="-381000"/>
            <a:ext cx="10125076" cy="7877176"/>
          </a:xfrm>
          <a:prstGeom prst="rect">
            <a:avLst/>
          </a:prstGeom>
          <a:noFill/>
        </p:spPr>
      </p:pic>
      <p:sp>
        <p:nvSpPr>
          <p:cNvPr id="2" name="Прямоугольник 1"/>
          <p:cNvSpPr/>
          <p:nvPr/>
        </p:nvSpPr>
        <p:spPr>
          <a:xfrm>
            <a:off x="3733800" y="381000"/>
            <a:ext cx="4646850" cy="769441"/>
          </a:xfrm>
          <a:prstGeom prst="rect">
            <a:avLst/>
          </a:prstGeom>
        </p:spPr>
        <p:txBody>
          <a:bodyPr wrap="none">
            <a:spAutoFit/>
          </a:bodyPr>
          <a:lstStyle/>
          <a:p>
            <a:r>
              <a:rPr lang="ru-RU" sz="4400" b="1" dirty="0" smtClean="0">
                <a:solidFill>
                  <a:srgbClr val="002060"/>
                </a:solidFill>
                <a:latin typeface="Times New Roman" pitchFamily="18" charset="0"/>
                <a:cs typeface="Times New Roman" pitchFamily="18" charset="0"/>
              </a:rPr>
              <a:t>1. </a:t>
            </a:r>
            <a:r>
              <a:rPr lang="ru-RU" sz="4400" b="1" dirty="0" err="1" smtClean="0">
                <a:solidFill>
                  <a:srgbClr val="002060"/>
                </a:solidFill>
                <a:latin typeface="Times New Roman" pitchFamily="18" charset="0"/>
                <a:cs typeface="Times New Roman" pitchFamily="18" charset="0"/>
              </a:rPr>
              <a:t>Фликер-значок</a:t>
            </a:r>
            <a:endParaRPr lang="ru-RU" sz="4400" b="1" dirty="0">
              <a:solidFill>
                <a:srgbClr val="002060"/>
              </a:solidFill>
            </a:endParaRPr>
          </a:p>
        </p:txBody>
      </p:sp>
      <p:sp>
        <p:nvSpPr>
          <p:cNvPr id="3" name="Прямоугольник 2"/>
          <p:cNvSpPr/>
          <p:nvPr/>
        </p:nvSpPr>
        <p:spPr>
          <a:xfrm>
            <a:off x="5410200" y="1348800"/>
            <a:ext cx="3429000" cy="5509200"/>
          </a:xfrm>
          <a:prstGeom prst="rect">
            <a:avLst/>
          </a:prstGeom>
        </p:spPr>
        <p:txBody>
          <a:bodyPr wrap="square">
            <a:spAutoFit/>
          </a:bodyPr>
          <a:lstStyle/>
          <a:p>
            <a:pPr algn="ctr"/>
            <a:r>
              <a:rPr lang="ru-RU" sz="3200" dirty="0" smtClean="0">
                <a:latin typeface="Times New Roman" pitchFamily="18" charset="0"/>
                <a:cs typeface="Times New Roman" pitchFamily="18" charset="0"/>
              </a:rPr>
              <a:t>Самый удобный вид </a:t>
            </a:r>
            <a:r>
              <a:rPr lang="ru-RU" sz="3200" dirty="0" err="1" smtClean="0">
                <a:latin typeface="Times New Roman" pitchFamily="18" charset="0"/>
                <a:cs typeface="Times New Roman" pitchFamily="18" charset="0"/>
              </a:rPr>
              <a:t>фликера</a:t>
            </a:r>
            <a:r>
              <a:rPr lang="ru-RU" sz="3200" dirty="0" smtClean="0">
                <a:latin typeface="Times New Roman" pitchFamily="18" charset="0"/>
                <a:cs typeface="Times New Roman" pitchFamily="18" charset="0"/>
              </a:rPr>
              <a:t>. Это могут быть машинки, смайлики, сердечки. Значок можно прикрепить к рукаву куртки, на детскую шапку, на рюкзак.</a:t>
            </a:r>
            <a:endParaRPr lang="ru-RU" sz="3200" dirty="0"/>
          </a:p>
        </p:txBody>
      </p:sp>
      <p:pic>
        <p:nvPicPr>
          <p:cNvPr id="3074" name="Picture 2" descr="C:\Users\admin\Desktop\конкурс юююююю\333-156-2.jpg"/>
          <p:cNvPicPr>
            <a:picLocks noChangeAspect="1" noChangeArrowheads="1"/>
          </p:cNvPicPr>
          <p:nvPr/>
        </p:nvPicPr>
        <p:blipFill>
          <a:blip r:embed="rId3" cstate="print"/>
          <a:srcRect t="15603" b="13475"/>
          <a:stretch>
            <a:fillRect/>
          </a:stretch>
        </p:blipFill>
        <p:spPr bwMode="auto">
          <a:xfrm>
            <a:off x="1676400" y="2057400"/>
            <a:ext cx="3975354" cy="3276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Desktop\конкурс юююююю\0001-002-.png"/>
          <p:cNvPicPr>
            <a:picLocks noChangeAspect="1" noChangeArrowheads="1"/>
          </p:cNvPicPr>
          <p:nvPr/>
        </p:nvPicPr>
        <p:blipFill>
          <a:blip r:embed="rId2" cstate="print"/>
          <a:srcRect/>
          <a:stretch>
            <a:fillRect/>
          </a:stretch>
        </p:blipFill>
        <p:spPr bwMode="auto">
          <a:xfrm>
            <a:off x="-304800" y="-381000"/>
            <a:ext cx="10125076" cy="7877176"/>
          </a:xfrm>
          <a:prstGeom prst="rect">
            <a:avLst/>
          </a:prstGeom>
          <a:noFill/>
        </p:spPr>
      </p:pic>
      <p:sp>
        <p:nvSpPr>
          <p:cNvPr id="2" name="Прямоугольник 1"/>
          <p:cNvSpPr/>
          <p:nvPr/>
        </p:nvSpPr>
        <p:spPr>
          <a:xfrm>
            <a:off x="3657600" y="381000"/>
            <a:ext cx="5196487" cy="769441"/>
          </a:xfrm>
          <a:prstGeom prst="rect">
            <a:avLst/>
          </a:prstGeom>
        </p:spPr>
        <p:txBody>
          <a:bodyPr wrap="none">
            <a:spAutoFit/>
          </a:bodyPr>
          <a:lstStyle/>
          <a:p>
            <a:r>
              <a:rPr lang="ru-RU" sz="4400" b="1" dirty="0" smtClean="0">
                <a:solidFill>
                  <a:srgbClr val="002060"/>
                </a:solidFill>
                <a:latin typeface="Times New Roman" pitchFamily="18" charset="0"/>
                <a:cs typeface="Times New Roman" pitchFamily="18" charset="0"/>
              </a:rPr>
              <a:t>2. </a:t>
            </a:r>
            <a:r>
              <a:rPr lang="ru-RU" sz="4400" b="1" dirty="0" err="1" smtClean="0">
                <a:solidFill>
                  <a:srgbClr val="002060"/>
                </a:solidFill>
                <a:latin typeface="Times New Roman" pitchFamily="18" charset="0"/>
                <a:cs typeface="Times New Roman" pitchFamily="18" charset="0"/>
              </a:rPr>
              <a:t>Фликер-подвеска</a:t>
            </a:r>
            <a:endParaRPr lang="ru-RU" sz="4400" b="1" dirty="0">
              <a:solidFill>
                <a:srgbClr val="002060"/>
              </a:solidFill>
            </a:endParaRPr>
          </a:p>
        </p:txBody>
      </p:sp>
      <p:sp>
        <p:nvSpPr>
          <p:cNvPr id="3" name="Прямоугольник 2"/>
          <p:cNvSpPr/>
          <p:nvPr/>
        </p:nvSpPr>
        <p:spPr>
          <a:xfrm>
            <a:off x="2057400" y="1981200"/>
            <a:ext cx="3429000" cy="3785652"/>
          </a:xfrm>
          <a:prstGeom prst="rect">
            <a:avLst/>
          </a:prstGeom>
        </p:spPr>
        <p:txBody>
          <a:bodyPr wrap="square">
            <a:spAutoFit/>
          </a:bodyPr>
          <a:lstStyle/>
          <a:p>
            <a:pPr algn="ctr"/>
            <a:r>
              <a:rPr lang="ru-RU" sz="2800" dirty="0" smtClean="0">
                <a:latin typeface="Times New Roman" pitchFamily="18" charset="0"/>
                <a:cs typeface="Times New Roman" pitchFamily="18" charset="0"/>
              </a:rPr>
              <a:t> </a:t>
            </a:r>
            <a:r>
              <a:rPr lang="ru-RU" sz="4000" b="1" dirty="0" err="1" smtClean="0">
                <a:solidFill>
                  <a:srgbClr val="C00000"/>
                </a:solidFill>
                <a:latin typeface="Times New Roman" pitchFamily="18" charset="0"/>
                <a:cs typeface="Times New Roman" pitchFamily="18" charset="0"/>
              </a:rPr>
              <a:t>Фликер-подвеска</a:t>
            </a:r>
            <a:r>
              <a:rPr lang="ru-RU" sz="4000" b="1"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имеет в комплекте шнурок. Можно надеть на грудь.</a:t>
            </a:r>
            <a:endParaRPr lang="ru-RU" sz="4000" dirty="0"/>
          </a:p>
        </p:txBody>
      </p:sp>
      <p:pic>
        <p:nvPicPr>
          <p:cNvPr id="4098" name="Picture 2" descr="C:\Users\admin\Desktop\конкурс юююююю\i.jpg"/>
          <p:cNvPicPr>
            <a:picLocks noChangeAspect="1" noChangeArrowheads="1"/>
          </p:cNvPicPr>
          <p:nvPr/>
        </p:nvPicPr>
        <p:blipFill>
          <a:blip r:embed="rId3" cstate="print"/>
          <a:srcRect/>
          <a:stretch>
            <a:fillRect/>
          </a:stretch>
        </p:blipFill>
        <p:spPr bwMode="auto">
          <a:xfrm>
            <a:off x="5867400" y="1600200"/>
            <a:ext cx="3733800" cy="3733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Desktop\конкурс юююююю\0001-002-.png"/>
          <p:cNvPicPr>
            <a:picLocks noChangeAspect="1" noChangeArrowheads="1"/>
          </p:cNvPicPr>
          <p:nvPr/>
        </p:nvPicPr>
        <p:blipFill>
          <a:blip r:embed="rId2" cstate="print"/>
          <a:srcRect/>
          <a:stretch>
            <a:fillRect/>
          </a:stretch>
        </p:blipFill>
        <p:spPr bwMode="auto">
          <a:xfrm>
            <a:off x="-304800" y="-381000"/>
            <a:ext cx="10125076" cy="7877176"/>
          </a:xfrm>
          <a:prstGeom prst="rect">
            <a:avLst/>
          </a:prstGeom>
          <a:noFill/>
        </p:spPr>
      </p:pic>
      <p:sp>
        <p:nvSpPr>
          <p:cNvPr id="2" name="Прямоугольник 1"/>
          <p:cNvSpPr/>
          <p:nvPr/>
        </p:nvSpPr>
        <p:spPr>
          <a:xfrm>
            <a:off x="3886200" y="381000"/>
            <a:ext cx="4679038" cy="769441"/>
          </a:xfrm>
          <a:prstGeom prst="rect">
            <a:avLst/>
          </a:prstGeom>
        </p:spPr>
        <p:txBody>
          <a:bodyPr wrap="none">
            <a:spAutoFit/>
          </a:bodyPr>
          <a:lstStyle/>
          <a:p>
            <a:r>
              <a:rPr lang="ru-RU" sz="4400" b="1" dirty="0" smtClean="0">
                <a:solidFill>
                  <a:srgbClr val="002060"/>
                </a:solidFill>
                <a:latin typeface="Times New Roman" pitchFamily="18" charset="0"/>
                <a:cs typeface="Times New Roman" pitchFamily="18" charset="0"/>
              </a:rPr>
              <a:t>3. </a:t>
            </a:r>
            <a:r>
              <a:rPr lang="ru-RU" sz="4400" b="1" dirty="0" err="1" smtClean="0">
                <a:solidFill>
                  <a:srgbClr val="002060"/>
                </a:solidFill>
                <a:latin typeface="Times New Roman" pitchFamily="18" charset="0"/>
                <a:cs typeface="Times New Roman" pitchFamily="18" charset="0"/>
              </a:rPr>
              <a:t>Фликер-брелок</a:t>
            </a:r>
            <a:endParaRPr lang="ru-RU" sz="4400" b="1" dirty="0">
              <a:solidFill>
                <a:srgbClr val="002060"/>
              </a:solidFill>
            </a:endParaRPr>
          </a:p>
        </p:txBody>
      </p:sp>
      <p:pic>
        <p:nvPicPr>
          <p:cNvPr id="5122" name="Picture 2" descr="C:\Users\admin\Desktop\конкурс юююююю\hello_html_6372ecde.jpg"/>
          <p:cNvPicPr>
            <a:picLocks noChangeAspect="1" noChangeArrowheads="1"/>
          </p:cNvPicPr>
          <p:nvPr/>
        </p:nvPicPr>
        <p:blipFill>
          <a:blip r:embed="rId3" cstate="print"/>
          <a:srcRect/>
          <a:stretch>
            <a:fillRect/>
          </a:stretch>
        </p:blipFill>
        <p:spPr bwMode="auto">
          <a:xfrm>
            <a:off x="2362200" y="3429000"/>
            <a:ext cx="3962400" cy="3008489"/>
          </a:xfrm>
          <a:prstGeom prst="rect">
            <a:avLst/>
          </a:prstGeom>
          <a:ln>
            <a:noFill/>
          </a:ln>
          <a:effectLst>
            <a:softEdge rad="112500"/>
          </a:effectLst>
        </p:spPr>
      </p:pic>
      <p:sp>
        <p:nvSpPr>
          <p:cNvPr id="6" name="Прямоугольник 5"/>
          <p:cNvSpPr/>
          <p:nvPr/>
        </p:nvSpPr>
        <p:spPr>
          <a:xfrm>
            <a:off x="2286000" y="1447800"/>
            <a:ext cx="6858000" cy="1077218"/>
          </a:xfrm>
          <a:prstGeom prst="rect">
            <a:avLst/>
          </a:prstGeom>
        </p:spPr>
        <p:txBody>
          <a:bodyPr wrap="square">
            <a:spAutoFit/>
          </a:bodyPr>
          <a:lstStyle/>
          <a:p>
            <a:r>
              <a:rPr lang="ru-RU" sz="3200" b="1" dirty="0" err="1" smtClean="0">
                <a:solidFill>
                  <a:srgbClr val="C00000"/>
                </a:solidFill>
                <a:latin typeface="Times New Roman" pitchFamily="18" charset="0"/>
                <a:cs typeface="Times New Roman" pitchFamily="18" charset="0"/>
              </a:rPr>
              <a:t>Фликер-брелок</a:t>
            </a:r>
            <a:r>
              <a:rPr lang="ru-RU" sz="3200" dirty="0" smtClean="0">
                <a:solidFill>
                  <a:srgbClr val="002060"/>
                </a:solidFill>
                <a:latin typeface="Times New Roman" pitchFamily="18" charset="0"/>
                <a:cs typeface="Times New Roman" pitchFamily="18" charset="0"/>
              </a:rPr>
              <a:t> </a:t>
            </a:r>
            <a:r>
              <a:rPr lang="ru-RU" sz="3200" dirty="0" smtClean="0">
                <a:latin typeface="Times New Roman" pitchFamily="18" charset="0"/>
                <a:cs typeface="Times New Roman" pitchFamily="18" charset="0"/>
              </a:rPr>
              <a:t>удобно прикрепить   к сумке или к рюкзаку.</a:t>
            </a:r>
            <a:endParaRPr lang="ru-RU" sz="3200" dirty="0"/>
          </a:p>
        </p:txBody>
      </p:sp>
      <p:pic>
        <p:nvPicPr>
          <p:cNvPr id="5123" name="Picture 3" descr="C:\Users\admin\Desktop\конкурс юююююю\1_12661.jpg"/>
          <p:cNvPicPr>
            <a:picLocks noChangeAspect="1" noChangeArrowheads="1"/>
          </p:cNvPicPr>
          <p:nvPr/>
        </p:nvPicPr>
        <p:blipFill>
          <a:blip r:embed="rId4" cstate="print"/>
          <a:srcRect/>
          <a:stretch>
            <a:fillRect/>
          </a:stretch>
        </p:blipFill>
        <p:spPr bwMode="auto">
          <a:xfrm>
            <a:off x="5638800" y="2514600"/>
            <a:ext cx="4056977" cy="2941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Desktop\конкурс юююююю\0001-002-.png"/>
          <p:cNvPicPr>
            <a:picLocks noChangeAspect="1" noChangeArrowheads="1"/>
          </p:cNvPicPr>
          <p:nvPr/>
        </p:nvPicPr>
        <p:blipFill>
          <a:blip r:embed="rId2" cstate="print"/>
          <a:srcRect/>
          <a:stretch>
            <a:fillRect/>
          </a:stretch>
        </p:blipFill>
        <p:spPr bwMode="auto">
          <a:xfrm>
            <a:off x="-304800" y="-381000"/>
            <a:ext cx="10125076" cy="7877176"/>
          </a:xfrm>
          <a:prstGeom prst="rect">
            <a:avLst/>
          </a:prstGeom>
          <a:noFill/>
        </p:spPr>
      </p:pic>
      <p:sp>
        <p:nvSpPr>
          <p:cNvPr id="2" name="Прямоугольник 1"/>
          <p:cNvSpPr/>
          <p:nvPr/>
        </p:nvSpPr>
        <p:spPr>
          <a:xfrm>
            <a:off x="2209800" y="1600200"/>
            <a:ext cx="6705600" cy="2246769"/>
          </a:xfrm>
          <a:prstGeom prst="rect">
            <a:avLst/>
          </a:prstGeom>
        </p:spPr>
        <p:txBody>
          <a:bodyPr wrap="square">
            <a:spAutoFit/>
          </a:bodyPr>
          <a:lstStyle/>
          <a:p>
            <a:r>
              <a:rPr lang="ru-RU" sz="2800" dirty="0" smtClean="0">
                <a:latin typeface="Times New Roman" pitchFamily="18" charset="0"/>
                <a:cs typeface="Times New Roman" pitchFamily="18" charset="0"/>
              </a:rPr>
              <a:t> </a:t>
            </a:r>
            <a:r>
              <a:rPr lang="ru-RU" sz="2800" b="1" dirty="0" err="1" smtClean="0">
                <a:solidFill>
                  <a:srgbClr val="C00000"/>
                </a:solidFill>
                <a:latin typeface="Times New Roman" pitchFamily="18" charset="0"/>
                <a:cs typeface="Times New Roman" pitchFamily="18" charset="0"/>
              </a:rPr>
              <a:t>Фликер-браслет</a:t>
            </a:r>
            <a:r>
              <a:rPr lang="ru-RU" sz="2800" dirty="0" smtClean="0">
                <a:latin typeface="Times New Roman" pitchFamily="18" charset="0"/>
                <a:cs typeface="Times New Roman" pitchFamily="18" charset="0"/>
              </a:rPr>
              <a:t> представляет собой металлическую полоску со светоотражающим покрытием. Носить можно не только на руке, но и прикрепив на ручку сумки.</a:t>
            </a:r>
            <a:endParaRPr lang="ru-RU" sz="2800" dirty="0"/>
          </a:p>
        </p:txBody>
      </p:sp>
      <p:sp>
        <p:nvSpPr>
          <p:cNvPr id="3" name="Прямоугольник 2"/>
          <p:cNvSpPr/>
          <p:nvPr/>
        </p:nvSpPr>
        <p:spPr>
          <a:xfrm>
            <a:off x="3429000" y="533400"/>
            <a:ext cx="4881016" cy="769441"/>
          </a:xfrm>
          <a:prstGeom prst="rect">
            <a:avLst/>
          </a:prstGeom>
        </p:spPr>
        <p:txBody>
          <a:bodyPr wrap="none">
            <a:spAutoFit/>
          </a:bodyPr>
          <a:lstStyle/>
          <a:p>
            <a:r>
              <a:rPr lang="ru-RU" sz="4400" b="1" dirty="0" smtClean="0">
                <a:solidFill>
                  <a:srgbClr val="002060"/>
                </a:solidFill>
                <a:latin typeface="Times New Roman" pitchFamily="18" charset="0"/>
                <a:cs typeface="Times New Roman" pitchFamily="18" charset="0"/>
              </a:rPr>
              <a:t>4. </a:t>
            </a:r>
            <a:r>
              <a:rPr lang="ru-RU" sz="4400" b="1" dirty="0" err="1" smtClean="0">
                <a:solidFill>
                  <a:srgbClr val="002060"/>
                </a:solidFill>
                <a:latin typeface="Times New Roman" pitchFamily="18" charset="0"/>
                <a:cs typeface="Times New Roman" pitchFamily="18" charset="0"/>
              </a:rPr>
              <a:t>Фликер-браслет</a:t>
            </a:r>
            <a:endParaRPr lang="ru-RU" sz="4400" b="1" dirty="0">
              <a:solidFill>
                <a:srgbClr val="002060"/>
              </a:solidFill>
            </a:endParaRPr>
          </a:p>
        </p:txBody>
      </p:sp>
      <p:pic>
        <p:nvPicPr>
          <p:cNvPr id="6146" name="Picture 2" descr="C:\Users\admin\Desktop\конкурс юююююю\23a811u-960.jpg"/>
          <p:cNvPicPr>
            <a:picLocks noChangeAspect="1" noChangeArrowheads="1"/>
          </p:cNvPicPr>
          <p:nvPr/>
        </p:nvPicPr>
        <p:blipFill>
          <a:blip r:embed="rId3" cstate="print"/>
          <a:srcRect/>
          <a:stretch>
            <a:fillRect/>
          </a:stretch>
        </p:blipFill>
        <p:spPr bwMode="auto">
          <a:xfrm>
            <a:off x="5410200" y="3966873"/>
            <a:ext cx="3857625" cy="2891127"/>
          </a:xfrm>
          <a:prstGeom prst="rect">
            <a:avLst/>
          </a:prstGeom>
          <a:ln>
            <a:noFill/>
          </a:ln>
          <a:effectLst>
            <a:softEdge rad="112500"/>
          </a:effectLst>
        </p:spPr>
      </p:pic>
      <p:pic>
        <p:nvPicPr>
          <p:cNvPr id="6147" name="Picture 3" descr="C:\Users\admin\Desktop\конкурс юююююю\1288264547_555.jpg"/>
          <p:cNvPicPr>
            <a:picLocks noChangeAspect="1" noChangeArrowheads="1"/>
          </p:cNvPicPr>
          <p:nvPr/>
        </p:nvPicPr>
        <p:blipFill>
          <a:blip r:embed="rId4" cstate="print"/>
          <a:srcRect l="16095" r="8027" b="3679"/>
          <a:stretch>
            <a:fillRect/>
          </a:stretch>
        </p:blipFill>
        <p:spPr bwMode="auto">
          <a:xfrm>
            <a:off x="2362200" y="4800600"/>
            <a:ext cx="25146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конкурс юююююю\0001-002-.png"/>
          <p:cNvPicPr>
            <a:picLocks noChangeAspect="1" noChangeArrowheads="1"/>
          </p:cNvPicPr>
          <p:nvPr/>
        </p:nvPicPr>
        <p:blipFill>
          <a:blip r:embed="rId2" cstate="print"/>
          <a:srcRect/>
          <a:stretch>
            <a:fillRect/>
          </a:stretch>
        </p:blipFill>
        <p:spPr bwMode="auto">
          <a:xfrm>
            <a:off x="-304800" y="-381000"/>
            <a:ext cx="10125076" cy="7877176"/>
          </a:xfrm>
          <a:prstGeom prst="rect">
            <a:avLst/>
          </a:prstGeom>
          <a:noFill/>
        </p:spPr>
      </p:pic>
      <p:sp>
        <p:nvSpPr>
          <p:cNvPr id="2" name="Прямоугольник 1"/>
          <p:cNvSpPr/>
          <p:nvPr/>
        </p:nvSpPr>
        <p:spPr>
          <a:xfrm>
            <a:off x="1905000" y="1447800"/>
            <a:ext cx="7239000" cy="2062103"/>
          </a:xfrm>
          <a:prstGeom prst="rect">
            <a:avLst/>
          </a:prstGeom>
        </p:spPr>
        <p:txBody>
          <a:bodyPr wrap="square">
            <a:spAutoFit/>
          </a:bodyPr>
          <a:lstStyle/>
          <a:p>
            <a:pPr marL="274320" indent="-274320">
              <a:defRPr/>
            </a:pPr>
            <a:r>
              <a:rPr lang="ru-RU" sz="3200" b="1" dirty="0" err="1" smtClean="0">
                <a:solidFill>
                  <a:srgbClr val="C00000"/>
                </a:solidFill>
                <a:latin typeface="Times New Roman" pitchFamily="18" charset="0"/>
                <a:cs typeface="Times New Roman" pitchFamily="18" charset="0"/>
              </a:rPr>
              <a:t>Фликер-наклейка</a:t>
            </a:r>
            <a:r>
              <a:rPr lang="ru-RU" sz="3200" dirty="0" smtClean="0">
                <a:latin typeface="Times New Roman" pitchFamily="18" charset="0"/>
                <a:cs typeface="Times New Roman" pitchFamily="18" charset="0"/>
              </a:rPr>
              <a:t> крепится на одежде с помощью </a:t>
            </a:r>
            <a:r>
              <a:rPr lang="ru-RU" sz="3200" dirty="0" err="1" smtClean="0">
                <a:latin typeface="Times New Roman" pitchFamily="18" charset="0"/>
                <a:cs typeface="Times New Roman" pitchFamily="18" charset="0"/>
              </a:rPr>
              <a:t>термоактивного</a:t>
            </a:r>
            <a:r>
              <a:rPr lang="ru-RU" sz="3200" dirty="0" smtClean="0">
                <a:latin typeface="Times New Roman" pitchFamily="18" charset="0"/>
                <a:cs typeface="Times New Roman" pitchFamily="18" charset="0"/>
              </a:rPr>
              <a:t> клея. Выпускается различных форм и дизайнов. Удобно - наклеил и забыл.</a:t>
            </a:r>
          </a:p>
        </p:txBody>
      </p:sp>
      <p:sp>
        <p:nvSpPr>
          <p:cNvPr id="3" name="Прямоугольник 2"/>
          <p:cNvSpPr/>
          <p:nvPr/>
        </p:nvSpPr>
        <p:spPr>
          <a:xfrm>
            <a:off x="3200400" y="533400"/>
            <a:ext cx="5332550" cy="769441"/>
          </a:xfrm>
          <a:prstGeom prst="rect">
            <a:avLst/>
          </a:prstGeom>
        </p:spPr>
        <p:txBody>
          <a:bodyPr wrap="none">
            <a:spAutoFit/>
          </a:bodyPr>
          <a:lstStyle/>
          <a:p>
            <a:r>
              <a:rPr lang="ru-RU" sz="4400" b="1" dirty="0" smtClean="0">
                <a:solidFill>
                  <a:srgbClr val="002060"/>
                </a:solidFill>
                <a:latin typeface="Times New Roman" pitchFamily="18" charset="0"/>
                <a:cs typeface="Times New Roman" pitchFamily="18" charset="0"/>
              </a:rPr>
              <a:t>5. </a:t>
            </a:r>
            <a:r>
              <a:rPr lang="ru-RU" sz="4400" b="1" dirty="0" err="1" smtClean="0">
                <a:solidFill>
                  <a:srgbClr val="002060"/>
                </a:solidFill>
                <a:latin typeface="Times New Roman" pitchFamily="18" charset="0"/>
                <a:cs typeface="Times New Roman" pitchFamily="18" charset="0"/>
              </a:rPr>
              <a:t>Фликер-наклейка</a:t>
            </a:r>
            <a:endParaRPr lang="ru-RU" sz="4400" b="1" dirty="0">
              <a:solidFill>
                <a:srgbClr val="002060"/>
              </a:solidFill>
            </a:endParaRPr>
          </a:p>
        </p:txBody>
      </p:sp>
      <p:pic>
        <p:nvPicPr>
          <p:cNvPr id="8194" name="Picture 2" descr="C:\Users\admin\Desktop\конкурс юююююю\flikery_na_odezhdu.jpg"/>
          <p:cNvPicPr>
            <a:picLocks noChangeAspect="1" noChangeArrowheads="1"/>
          </p:cNvPicPr>
          <p:nvPr/>
        </p:nvPicPr>
        <p:blipFill>
          <a:blip r:embed="rId3" cstate="print"/>
          <a:srcRect/>
          <a:stretch>
            <a:fillRect/>
          </a:stretch>
        </p:blipFill>
        <p:spPr bwMode="auto">
          <a:xfrm>
            <a:off x="4038600" y="3733800"/>
            <a:ext cx="3962400" cy="35242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533400"/>
            <a:ext cx="7848600" cy="954107"/>
          </a:xfrm>
          <a:prstGeom prst="rect">
            <a:avLst/>
          </a:prstGeom>
        </p:spPr>
        <p:txBody>
          <a:bodyPr wrap="square">
            <a:spAutoFit/>
          </a:bodyPr>
          <a:lstStyle/>
          <a:p>
            <a:pPr algn="ctr" fontAlgn="auto">
              <a:spcBef>
                <a:spcPts val="0"/>
              </a:spcBef>
              <a:spcAft>
                <a:spcPts val="0"/>
              </a:spcAft>
              <a:defRPr/>
            </a:pPr>
            <a:r>
              <a:rPr lang="ru-RU" sz="2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ПРАВИЛА ДОРОЖНОГО ДВИЖЕНИЯ РОССИЙСКОЙ ФЕДЕРАЦИИ</a:t>
            </a:r>
            <a:endParaRPr lang="ru-RU" sz="28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endParaRPr>
          </a:p>
        </p:txBody>
      </p:sp>
      <p:sp>
        <p:nvSpPr>
          <p:cNvPr id="3" name="Прямоугольник 2"/>
          <p:cNvSpPr/>
          <p:nvPr/>
        </p:nvSpPr>
        <p:spPr>
          <a:xfrm>
            <a:off x="228600" y="1981200"/>
            <a:ext cx="8686800" cy="4401205"/>
          </a:xfrm>
          <a:prstGeom prst="rect">
            <a:avLst/>
          </a:prstGeom>
        </p:spPr>
        <p:txBody>
          <a:bodyPr wrap="square">
            <a:spAutoFit/>
          </a:bodyPr>
          <a:lstStyle/>
          <a:p>
            <a:pPr algn="just" eaLnBrk="0" hangingPunct="0"/>
            <a:r>
              <a:rPr lang="ru-RU" sz="2000" dirty="0" smtClean="0">
                <a:latin typeface="Times New Roman" pitchFamily="18" charset="0"/>
                <a:cs typeface="Times New Roman" pitchFamily="18" charset="0"/>
              </a:rPr>
              <a:t>В соответствии с постановлением Правительства РФ от 14.11.2014 № 1197 </a:t>
            </a:r>
            <a:r>
              <a:rPr lang="ru-RU" sz="2000" u="sng" dirty="0" smtClean="0">
                <a:latin typeface="Times New Roman" pitchFamily="18" charset="0"/>
                <a:cs typeface="Times New Roman" pitchFamily="18" charset="0"/>
              </a:rPr>
              <a:t>с 1 июля 2015 года вступили в силу изменения в ПДД РФ.</a:t>
            </a:r>
          </a:p>
          <a:p>
            <a:pPr algn="just" eaLnBrk="0" hangingPunct="0"/>
            <a:endParaRPr lang="ru-RU" sz="2000" dirty="0" smtClean="0">
              <a:latin typeface="Times New Roman" pitchFamily="18" charset="0"/>
              <a:cs typeface="Times New Roman" pitchFamily="18" charset="0"/>
            </a:endParaRPr>
          </a:p>
          <a:p>
            <a:pPr algn="just" eaLnBrk="0" hangingPunct="0"/>
            <a:r>
              <a:rPr lang="ru-RU" sz="2000" u="sng" dirty="0" smtClean="0">
                <a:latin typeface="Times New Roman" pitchFamily="18" charset="0"/>
                <a:cs typeface="Times New Roman" pitchFamily="18" charset="0"/>
              </a:rPr>
              <a:t>п. 4.1 Обязанности пешеходов</a:t>
            </a:r>
          </a:p>
          <a:p>
            <a:pPr algn="just" eaLnBrk="0" hangingPunct="0"/>
            <a:r>
              <a:rPr lang="ru-RU" sz="2000" dirty="0" smtClean="0">
                <a:latin typeface="Times New Roman" pitchFamily="18" charset="0"/>
                <a:cs typeface="Times New Roman" pitchFamily="18" charset="0"/>
              </a:rPr>
              <a:t>…При переходе дороги и движении по обочинам или краю проезжей части в темное время суток или в условиях недостаточной видимости пешеходам рекомендуется, а вне населенных пунктов пешеходы обязаны иметь при себе предметы со </a:t>
            </a:r>
            <a:r>
              <a:rPr lang="ru-RU" sz="2000" dirty="0" err="1" smtClean="0">
                <a:latin typeface="Times New Roman" pitchFamily="18" charset="0"/>
                <a:cs typeface="Times New Roman" pitchFamily="18" charset="0"/>
              </a:rPr>
              <a:t>световозвращающими</a:t>
            </a:r>
            <a:r>
              <a:rPr lang="ru-RU" sz="2000" dirty="0" smtClean="0">
                <a:latin typeface="Times New Roman" pitchFamily="18" charset="0"/>
                <a:cs typeface="Times New Roman" pitchFamily="18" charset="0"/>
              </a:rPr>
              <a:t> элементами и обеспечивать видимость этих предметов водителями транспортных средств. </a:t>
            </a:r>
          </a:p>
          <a:p>
            <a:pPr algn="just" eaLnBrk="0" hangingPunct="0"/>
            <a:endParaRPr lang="ru-RU" sz="2000" dirty="0" smtClean="0">
              <a:latin typeface="Times New Roman" pitchFamily="18" charset="0"/>
              <a:cs typeface="Times New Roman" pitchFamily="18" charset="0"/>
            </a:endParaRPr>
          </a:p>
          <a:p>
            <a:pPr algn="just" eaLnBrk="0" hangingPunct="0"/>
            <a:r>
              <a:rPr lang="ru-RU" sz="2000" dirty="0" smtClean="0">
                <a:latin typeface="Times New Roman" pitchFamily="18" charset="0"/>
                <a:cs typeface="Times New Roman" pitchFamily="18" charset="0"/>
              </a:rPr>
              <a:t>За нарушение Правил в части обязательного наличия и обеспечения видимости </a:t>
            </a:r>
            <a:r>
              <a:rPr lang="ru-RU" sz="2000" dirty="0" err="1" smtClean="0">
                <a:latin typeface="Times New Roman" pitchFamily="18" charset="0"/>
                <a:cs typeface="Times New Roman" pitchFamily="18" charset="0"/>
              </a:rPr>
              <a:t>световозвращателей</a:t>
            </a:r>
            <a:r>
              <a:rPr lang="ru-RU" sz="2000" dirty="0" smtClean="0">
                <a:latin typeface="Times New Roman" pitchFamily="18" charset="0"/>
                <a:cs typeface="Times New Roman" pitchFamily="18" charset="0"/>
              </a:rPr>
              <a:t> для пешехода предусмотрена ответственность в соответствии с ч.1 ст.12.29 </a:t>
            </a:r>
            <a:r>
              <a:rPr lang="ru-RU" sz="2000" dirty="0" err="1" smtClean="0">
                <a:latin typeface="Times New Roman" pitchFamily="18" charset="0"/>
                <a:cs typeface="Times New Roman" pitchFamily="18" charset="0"/>
              </a:rPr>
              <a:t>КоАП</a:t>
            </a:r>
            <a:r>
              <a:rPr lang="ru-RU" sz="2000" dirty="0" smtClean="0">
                <a:latin typeface="Times New Roman" pitchFamily="18" charset="0"/>
                <a:cs typeface="Times New Roman" pitchFamily="18" charset="0"/>
              </a:rPr>
              <a:t> РФ – предупреждение или </a:t>
            </a:r>
            <a:r>
              <a:rPr lang="ru-RU" sz="2000" dirty="0" smtClean="0">
                <a:solidFill>
                  <a:srgbClr val="CC3300"/>
                </a:solidFill>
                <a:latin typeface="Times New Roman" pitchFamily="18" charset="0"/>
                <a:cs typeface="Times New Roman" pitchFamily="18" charset="0"/>
              </a:rPr>
              <a:t>штраф 500 рублей.</a:t>
            </a:r>
            <a:r>
              <a:rPr lang="ru-RU" sz="2000" dirty="0" smtClean="0">
                <a:latin typeface="Times New Roman" pitchFamily="18" charset="0"/>
                <a:cs typeface="Times New Roman" pitchFamily="18" charset="0"/>
              </a:rPr>
              <a:t> </a:t>
            </a:r>
            <a:endParaRPr lang="ru-RU" sz="2000" dirty="0">
              <a:solidFill>
                <a:srgbClr val="EB560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4" name="Содержимое 3"/>
          <p:cNvSpPr>
            <a:spLocks noGrp="1"/>
          </p:cNvSpPr>
          <p:nvPr>
            <p:ph sz="half" idx="2"/>
          </p:nvPr>
        </p:nvSpPr>
        <p:spPr>
          <a:xfrm>
            <a:off x="395288" y="3141663"/>
            <a:ext cx="8291512" cy="3716337"/>
          </a:xfrm>
        </p:spPr>
        <p:txBody>
          <a:bodyPr rtlCol="0">
            <a:normAutofit fontScale="85000" lnSpcReduction="20000"/>
          </a:bodyPr>
          <a:lstStyle/>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Подведём итог выше сказанного несколькими советами:</a:t>
            </a:r>
          </a:p>
          <a:p>
            <a:pPr eaLnBrk="1" fontAlgn="auto" hangingPunct="1">
              <a:spcAft>
                <a:spcPts val="0"/>
              </a:spcAft>
              <a:defRPr/>
            </a:pPr>
            <a:r>
              <a:rPr lang="ru-RU" b="1" dirty="0" err="1" smtClean="0">
                <a:solidFill>
                  <a:schemeClr val="tx1"/>
                </a:solidFill>
                <a:latin typeface="Times New Roman" pitchFamily="18" charset="0"/>
                <a:cs typeface="Times New Roman" pitchFamily="18" charset="0"/>
              </a:rPr>
              <a:t>Световозвращатель</a:t>
            </a:r>
            <a:r>
              <a:rPr lang="ru-RU" b="1" dirty="0" smtClean="0">
                <a:solidFill>
                  <a:schemeClr val="tx1"/>
                </a:solidFill>
                <a:latin typeface="Times New Roman" pitchFamily="18" charset="0"/>
                <a:cs typeface="Times New Roman" pitchFamily="18" charset="0"/>
              </a:rPr>
              <a:t> должен быть бело-серого либо ярко-лимонного цвета, чтобы соответствовать требованиям стандартов.</a:t>
            </a:r>
          </a:p>
          <a:p>
            <a:pPr eaLnBrk="1" fontAlgn="auto" hangingPunct="1">
              <a:spcAft>
                <a:spcPts val="0"/>
              </a:spcAft>
              <a:defRPr/>
            </a:pPr>
            <a:r>
              <a:rPr lang="ru-RU" b="1" dirty="0" smtClean="0">
                <a:solidFill>
                  <a:schemeClr val="tx1"/>
                </a:solidFill>
                <a:latin typeface="Times New Roman" pitchFamily="18" charset="0"/>
                <a:cs typeface="Times New Roman" pitchFamily="18" charset="0"/>
              </a:rPr>
              <a:t>Нанесённые на </a:t>
            </a:r>
            <a:r>
              <a:rPr lang="ru-RU" b="1" dirty="0" err="1" smtClean="0">
                <a:solidFill>
                  <a:schemeClr val="tx1"/>
                </a:solidFill>
                <a:latin typeface="Times New Roman" pitchFamily="18" charset="0"/>
                <a:cs typeface="Times New Roman" pitchFamily="18" charset="0"/>
              </a:rPr>
              <a:t>фликер</a:t>
            </a:r>
            <a:r>
              <a:rPr lang="ru-RU" b="1" dirty="0" smtClean="0">
                <a:solidFill>
                  <a:schemeClr val="tx1"/>
                </a:solidFill>
                <a:latin typeface="Times New Roman" pitchFamily="18" charset="0"/>
                <a:cs typeface="Times New Roman" pitchFamily="18" charset="0"/>
              </a:rPr>
              <a:t> рисунки и надписи закрывают часть </a:t>
            </a:r>
            <a:r>
              <a:rPr lang="ru-RU" b="1" dirty="0" err="1" smtClean="0">
                <a:solidFill>
                  <a:schemeClr val="tx1"/>
                </a:solidFill>
                <a:latin typeface="Times New Roman" pitchFamily="18" charset="0"/>
                <a:cs typeface="Times New Roman" pitchFamily="18" charset="0"/>
              </a:rPr>
              <a:t>световозвращающего</a:t>
            </a:r>
            <a:r>
              <a:rPr lang="ru-RU" b="1" dirty="0" smtClean="0">
                <a:solidFill>
                  <a:schemeClr val="tx1"/>
                </a:solidFill>
                <a:latin typeface="Times New Roman" pitchFamily="18" charset="0"/>
                <a:cs typeface="Times New Roman" pitchFamily="18" charset="0"/>
              </a:rPr>
              <a:t> материала, снижая его эффективность. Поэтому лучше приобретать </a:t>
            </a:r>
            <a:r>
              <a:rPr lang="ru-RU" b="1" dirty="0" err="1" smtClean="0">
                <a:solidFill>
                  <a:schemeClr val="tx1"/>
                </a:solidFill>
                <a:latin typeface="Times New Roman" pitchFamily="18" charset="0"/>
                <a:cs typeface="Times New Roman" pitchFamily="18" charset="0"/>
              </a:rPr>
              <a:t>фликер</a:t>
            </a:r>
            <a:r>
              <a:rPr lang="ru-RU" b="1" dirty="0" smtClean="0">
                <a:solidFill>
                  <a:schemeClr val="tx1"/>
                </a:solidFill>
                <a:latin typeface="Times New Roman" pitchFamily="18" charset="0"/>
                <a:cs typeface="Times New Roman" pitchFamily="18" charset="0"/>
              </a:rPr>
              <a:t> без каких-либо изображений;</a:t>
            </a:r>
          </a:p>
          <a:p>
            <a:pPr eaLnBrk="1" fontAlgn="auto" hangingPunct="1">
              <a:spcAft>
                <a:spcPts val="0"/>
              </a:spcAft>
              <a:defRPr/>
            </a:pPr>
            <a:r>
              <a:rPr lang="ru-RU" b="1" dirty="0" smtClean="0">
                <a:solidFill>
                  <a:schemeClr val="tx1"/>
                </a:solidFill>
                <a:latin typeface="Times New Roman" pitchFamily="18" charset="0"/>
                <a:cs typeface="Times New Roman" pitchFamily="18" charset="0"/>
              </a:rPr>
              <a:t>Площадь </a:t>
            </a:r>
            <a:r>
              <a:rPr lang="ru-RU" b="1" dirty="0" err="1" smtClean="0">
                <a:solidFill>
                  <a:schemeClr val="tx1"/>
                </a:solidFill>
                <a:latin typeface="Times New Roman" pitchFamily="18" charset="0"/>
                <a:cs typeface="Times New Roman" pitchFamily="18" charset="0"/>
              </a:rPr>
              <a:t>световозвращающего</a:t>
            </a:r>
            <a:r>
              <a:rPr lang="ru-RU" b="1" dirty="0" smtClean="0">
                <a:solidFill>
                  <a:schemeClr val="tx1"/>
                </a:solidFill>
                <a:latin typeface="Times New Roman" pitchFamily="18" charset="0"/>
                <a:cs typeface="Times New Roman" pitchFamily="18" charset="0"/>
              </a:rPr>
              <a:t> изделия должна составлять не менее 15 квадратных сантиметров на каждую сторону</a:t>
            </a:r>
            <a:endParaRPr lang="ru-RU" b="1" dirty="0">
              <a:solidFill>
                <a:schemeClr val="tx1"/>
              </a:solidFill>
              <a:latin typeface="Times New Roman" pitchFamily="18" charset="0"/>
              <a:cs typeface="Times New Roman" pitchFamily="18" charset="0"/>
            </a:endParaRPr>
          </a:p>
        </p:txBody>
      </p:sp>
      <p:pic>
        <p:nvPicPr>
          <p:cNvPr id="15364" name="Picture 2" descr="C:\Users\User\Desktop\светоотраж элементы\201211131449_svetootragateli_1_no_copyright.jpg"/>
          <p:cNvPicPr>
            <a:picLocks noGrp="1" noChangeAspect="1" noChangeArrowheads="1"/>
          </p:cNvPicPr>
          <p:nvPr>
            <p:ph sz="half" idx="1"/>
          </p:nvPr>
        </p:nvPicPr>
        <p:blipFill>
          <a:blip r:embed="rId2"/>
          <a:srcRect/>
          <a:stretch>
            <a:fillRect/>
          </a:stretch>
        </p:blipFill>
        <p:spPr>
          <a:xfrm>
            <a:off x="2268538" y="188913"/>
            <a:ext cx="3887787" cy="27876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16387" name="Содержимое 3"/>
          <p:cNvSpPr>
            <a:spLocks noGrp="1"/>
          </p:cNvSpPr>
          <p:nvPr>
            <p:ph sz="half" idx="2"/>
          </p:nvPr>
        </p:nvSpPr>
        <p:spPr>
          <a:xfrm>
            <a:off x="0" y="2636838"/>
            <a:ext cx="9144000" cy="3527425"/>
          </a:xfrm>
        </p:spPr>
        <p:txBody>
          <a:bodyPr>
            <a:noAutofit/>
          </a:bodyPr>
          <a:lstStyle/>
          <a:p>
            <a:pPr eaLnBrk="1" hangingPunct="1">
              <a:buFont typeface="Arial" charset="0"/>
              <a:buNone/>
            </a:pPr>
            <a:r>
              <a:rPr lang="ru-RU" sz="2000" b="1" dirty="0" smtClean="0">
                <a:solidFill>
                  <a:schemeClr val="tx1"/>
                </a:solidFill>
                <a:latin typeface="Times New Roman" pitchFamily="18" charset="0"/>
                <a:cs typeface="Times New Roman" pitchFamily="18" charset="0"/>
              </a:rPr>
              <a:t>СВЕТООТРАЖАЮЩИЕ ЭЛЕМЕНТЫ ДОЛЖНЫ РАСПОЛАГАТЬСЯ:</a:t>
            </a:r>
          </a:p>
          <a:p>
            <a:pPr eaLnBrk="1" hangingPunct="1"/>
            <a:r>
              <a:rPr lang="ru-RU" sz="2000" b="1" dirty="0" smtClean="0">
                <a:solidFill>
                  <a:schemeClr val="tx1"/>
                </a:solidFill>
                <a:latin typeface="Times New Roman" pitchFamily="18" charset="0"/>
                <a:cs typeface="Times New Roman" pitchFamily="18" charset="0"/>
              </a:rPr>
              <a:t> Подвески (их должно быть несколько) лучше крепить за ремень, пояс, пуговицу, чтобы </a:t>
            </a:r>
            <a:r>
              <a:rPr lang="ru-RU" sz="2000" b="1" dirty="0" err="1" smtClean="0">
                <a:solidFill>
                  <a:schemeClr val="tx1"/>
                </a:solidFill>
                <a:latin typeface="Times New Roman" pitchFamily="18" charset="0"/>
                <a:cs typeface="Times New Roman" pitchFamily="18" charset="0"/>
              </a:rPr>
              <a:t>световозвращатели</a:t>
            </a:r>
            <a:r>
              <a:rPr lang="ru-RU" sz="2000" b="1" dirty="0" smtClean="0">
                <a:solidFill>
                  <a:schemeClr val="tx1"/>
                </a:solidFill>
                <a:latin typeface="Times New Roman" pitchFamily="18" charset="0"/>
                <a:cs typeface="Times New Roman" pitchFamily="18" charset="0"/>
              </a:rPr>
              <a:t> свисали на уровне бедра. </a:t>
            </a:r>
          </a:p>
          <a:p>
            <a:pPr eaLnBrk="1" hangingPunct="1"/>
            <a:r>
              <a:rPr lang="ru-RU" sz="2000" b="1" dirty="0" smtClean="0">
                <a:solidFill>
                  <a:schemeClr val="tx1"/>
                </a:solidFill>
                <a:latin typeface="Times New Roman" pitchFamily="18" charset="0"/>
                <a:cs typeface="Times New Roman" pitchFamily="18" charset="0"/>
              </a:rPr>
              <a:t>Нарукавные повязки и браслеты так, чтобы они не были закрыты при движении и способствовали зрительному восприятию.  </a:t>
            </a:r>
          </a:p>
          <a:p>
            <a:pPr eaLnBrk="1" hangingPunct="1"/>
            <a:r>
              <a:rPr lang="ru-RU" sz="2000" b="1" dirty="0" smtClean="0">
                <a:solidFill>
                  <a:schemeClr val="tx1"/>
                </a:solidFill>
                <a:latin typeface="Times New Roman" pitchFamily="18" charset="0"/>
                <a:cs typeface="Times New Roman" pitchFamily="18" charset="0"/>
              </a:rPr>
              <a:t> Значки могут располагаться на одежде в любом месте.</a:t>
            </a:r>
          </a:p>
          <a:p>
            <a:pPr eaLnBrk="1" hangingPunct="1"/>
            <a:r>
              <a:rPr lang="ru-RU" sz="2000" b="1" dirty="0" smtClean="0">
                <a:solidFill>
                  <a:schemeClr val="tx1"/>
                </a:solidFill>
                <a:latin typeface="Times New Roman" pitchFamily="18" charset="0"/>
                <a:cs typeface="Times New Roman" pitchFamily="18" charset="0"/>
              </a:rPr>
              <a:t> Сумочку, портфель или рюкзак лучше нужно в правой руке, а не за спиной. </a:t>
            </a:r>
          </a:p>
          <a:p>
            <a:pPr eaLnBrk="1" hangingPunct="1"/>
            <a:r>
              <a:rPr lang="ru-RU" sz="2000" b="1" dirty="0" smtClean="0">
                <a:solidFill>
                  <a:schemeClr val="tx1"/>
                </a:solidFill>
                <a:latin typeface="Times New Roman" pitchFamily="18" charset="0"/>
                <a:cs typeface="Times New Roman" pitchFamily="18" charset="0"/>
              </a:rPr>
              <a:t>Эффективнее всего носить одежду с уже вшитыми </a:t>
            </a:r>
            <a:r>
              <a:rPr lang="ru-RU" sz="2000" b="1" dirty="0" err="1" smtClean="0">
                <a:solidFill>
                  <a:schemeClr val="tx1"/>
                </a:solidFill>
                <a:latin typeface="Times New Roman" pitchFamily="18" charset="0"/>
                <a:cs typeface="Times New Roman" pitchFamily="18" charset="0"/>
              </a:rPr>
              <a:t>световозвращающими</a:t>
            </a:r>
            <a:r>
              <a:rPr lang="ru-RU" sz="2000" b="1" dirty="0" smtClean="0">
                <a:solidFill>
                  <a:schemeClr val="tx1"/>
                </a:solidFill>
                <a:latin typeface="Times New Roman" pitchFamily="18" charset="0"/>
                <a:cs typeface="Times New Roman" pitchFamily="18" charset="0"/>
              </a:rPr>
              <a:t> элементами. </a:t>
            </a:r>
          </a:p>
          <a:p>
            <a:pPr eaLnBrk="1" hangingPunct="1"/>
            <a:r>
              <a:rPr lang="ru-RU" sz="2000" b="1" dirty="0" smtClean="0">
                <a:solidFill>
                  <a:schemeClr val="tx1"/>
                </a:solidFill>
                <a:latin typeface="Times New Roman" pitchFamily="18" charset="0"/>
                <a:cs typeface="Times New Roman" pitchFamily="18" charset="0"/>
              </a:rPr>
              <a:t>Наиболее надежный вариант для родителей – нанести на одежду </a:t>
            </a:r>
            <a:r>
              <a:rPr lang="ru-RU" sz="2000" b="1" dirty="0" err="1" smtClean="0">
                <a:solidFill>
                  <a:schemeClr val="tx1"/>
                </a:solidFill>
                <a:latin typeface="Times New Roman" pitchFamily="18" charset="0"/>
                <a:cs typeface="Times New Roman" pitchFamily="18" charset="0"/>
              </a:rPr>
              <a:t>световозвращающие</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термоапликации</a:t>
            </a:r>
            <a:r>
              <a:rPr lang="ru-RU" sz="2000" b="1" dirty="0" smtClean="0">
                <a:solidFill>
                  <a:schemeClr val="tx1"/>
                </a:solidFill>
                <a:latin typeface="Times New Roman" pitchFamily="18" charset="0"/>
                <a:cs typeface="Times New Roman" pitchFamily="18" charset="0"/>
              </a:rPr>
              <a:t> и наклейки. </a:t>
            </a:r>
          </a:p>
        </p:txBody>
      </p:sp>
      <p:pic>
        <p:nvPicPr>
          <p:cNvPr id="16388" name="Picture 2" descr="C:\Users\User\Desktop\светоотраж элементы\GjZQAIpHnZI.jpg"/>
          <p:cNvPicPr>
            <a:picLocks noGrp="1" noChangeAspect="1" noChangeArrowheads="1"/>
          </p:cNvPicPr>
          <p:nvPr>
            <p:ph sz="half" idx="1"/>
          </p:nvPr>
        </p:nvPicPr>
        <p:blipFill>
          <a:blip r:embed="rId2"/>
          <a:srcRect/>
          <a:stretch>
            <a:fillRect/>
          </a:stretch>
        </p:blipFill>
        <p:spPr>
          <a:xfrm>
            <a:off x="2411413" y="188913"/>
            <a:ext cx="3635375" cy="24479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533400"/>
            <a:ext cx="8077200" cy="1384995"/>
          </a:xfrm>
          <a:prstGeom prst="rect">
            <a:avLst/>
          </a:prstGeom>
        </p:spPr>
        <p:txBody>
          <a:bodyPr wrap="square">
            <a:spAutoFit/>
          </a:bodyPr>
          <a:lstStyle/>
          <a:p>
            <a:pPr algn="ctr"/>
            <a:r>
              <a:rPr lang="ru-RU" sz="2800" dirty="0" smtClean="0">
                <a:solidFill>
                  <a:srgbClr val="002060"/>
                </a:solidFill>
                <a:latin typeface="Times New Roman" pitchFamily="18" charset="0"/>
                <a:cs typeface="Times New Roman" pitchFamily="18" charset="0"/>
              </a:rPr>
              <a:t>При использовании </a:t>
            </a:r>
            <a:r>
              <a:rPr lang="ru-RU" sz="2800" dirty="0" err="1" smtClean="0">
                <a:solidFill>
                  <a:srgbClr val="002060"/>
                </a:solidFill>
                <a:latin typeface="Times New Roman" pitchFamily="18" charset="0"/>
                <a:cs typeface="Times New Roman" pitchFamily="18" charset="0"/>
              </a:rPr>
              <a:t>световозвращающих</a:t>
            </a:r>
            <a:r>
              <a:rPr lang="ru-RU" sz="2800" dirty="0" smtClean="0">
                <a:solidFill>
                  <a:srgbClr val="002060"/>
                </a:solidFill>
                <a:latin typeface="Times New Roman" pitchFamily="18" charset="0"/>
                <a:cs typeface="Times New Roman" pitchFamily="18" charset="0"/>
              </a:rPr>
              <a:t> элементов </a:t>
            </a:r>
          </a:p>
          <a:p>
            <a:pPr algn="ctr"/>
            <a:r>
              <a:rPr lang="ru-RU" sz="2800" dirty="0" smtClean="0">
                <a:solidFill>
                  <a:srgbClr val="002060"/>
                </a:solidFill>
                <a:latin typeface="Times New Roman" pitchFamily="18" charset="0"/>
                <a:cs typeface="Times New Roman" pitchFamily="18" charset="0"/>
              </a:rPr>
              <a:t>в темное время суток риск гибели для пешеходов уменьшается примерно на 70 %</a:t>
            </a:r>
            <a:endParaRPr lang="ru-RU" sz="2800" dirty="0">
              <a:solidFill>
                <a:srgbClr val="002060"/>
              </a:solidFill>
              <a:latin typeface="Times New Roman" pitchFamily="18" charset="0"/>
              <a:cs typeface="Times New Roman" pitchFamily="18" charset="0"/>
            </a:endParaRPr>
          </a:p>
        </p:txBody>
      </p:sp>
      <p:pic>
        <p:nvPicPr>
          <p:cNvPr id="4" name="Picture 9" descr="&amp;Icy;&amp;scy;&amp;pcy;&amp;ocy;&amp;lcy;&amp;softcy;&amp;zcy;&amp;ocy;&amp;vcy;&amp;acy;&amp;ncy;&amp;icy;&amp;iecy; &amp;scy;&amp;vcy;&amp;iecy;&amp;tcy;&amp;ocy;&amp;vcy;&amp;ocy;&amp;zcy;&amp;vcy;&amp;rcy;&amp;acy;&amp;shchcy;&amp;acy;&amp;yucy;&amp;shchcy;&amp;icy;&amp;khcy; ( &amp;scy;&amp;vcy;&amp;iecy;&amp;tcy;&amp;ocy;&amp;ocy;&amp;tcy;&amp;rcy;&amp;acy;&amp;zhcy;&amp;acy;&amp;yucy;&amp;shchcy;&amp;icy;&amp;khcy; ) &amp;mcy;&amp;acy;&amp;tcy;&amp;iecy;&amp;rcy;&amp;icy;&amp;acy;&amp;lcy;&amp;ocy;&amp;vcy; &amp;dcy;&amp;lcy;&amp;yacy; &amp;ocy;&amp;bcy;&amp;ocy;&amp;zcy;&amp;ncy;&amp;acy;&amp;chcy;&amp;iecy;&amp;ncy;&amp;icy;&amp;yacy; &amp;ncy;&amp;acy; &amp;dcy;&amp;ocy;&amp;rcy;&amp;ocy;&amp;gcy;&amp;iecy; &amp;vcy; &amp;tcy;&amp;iecy;&amp;mcy;&amp;ncy;&amp;ocy;&amp;iecy; &amp;vcy;&amp;rcy;&amp;iecy;&amp;mcy;&amp;yacy; &amp;scy;&amp;ucy;&amp;tcy;&amp;ocy;&amp;kcy; &amp;ucy;&amp;vcy;&amp;iecy;&amp;lcy;&amp;icy;&amp;chcy;&amp;icy;&amp;vcy;&amp;acy;&amp;iecy;&amp;tcy; &amp;bcy;&amp;iecy;&amp;zcy;&amp;ocy;&amp;pcy;&amp;acy;&amp;scy;&amp;ncy;&amp;ocy;&amp;scy;&amp;tcy;&amp;softcy;"/>
          <p:cNvPicPr>
            <a:picLocks noChangeAspect="1" noChangeArrowheads="1"/>
          </p:cNvPicPr>
          <p:nvPr/>
        </p:nvPicPr>
        <p:blipFill>
          <a:blip r:embed="rId2" cstate="print"/>
          <a:srcRect/>
          <a:stretch>
            <a:fillRect/>
          </a:stretch>
        </p:blipFill>
        <p:spPr bwMode="auto">
          <a:xfrm>
            <a:off x="304800" y="4191000"/>
            <a:ext cx="8642350" cy="2173288"/>
          </a:xfrm>
          <a:prstGeom prst="rect">
            <a:avLst/>
          </a:prstGeom>
          <a:noFill/>
          <a:ln w="9525">
            <a:noFill/>
            <a:miter lim="800000"/>
            <a:headEnd/>
            <a:tailEnd/>
          </a:ln>
        </p:spPr>
      </p:pic>
      <p:sp>
        <p:nvSpPr>
          <p:cNvPr id="5" name="Прямоугольник 4"/>
          <p:cNvSpPr/>
          <p:nvPr/>
        </p:nvSpPr>
        <p:spPr>
          <a:xfrm>
            <a:off x="457200" y="2362200"/>
            <a:ext cx="7924800" cy="1569660"/>
          </a:xfrm>
          <a:prstGeom prst="rect">
            <a:avLst/>
          </a:prstGeom>
        </p:spPr>
        <p:txBody>
          <a:bodyPr wrap="square">
            <a:spAutoFit/>
          </a:bodyPr>
          <a:lstStyle/>
          <a:p>
            <a:pPr algn="ctr"/>
            <a:r>
              <a:rPr lang="ru-RU" sz="3200" dirty="0" smtClean="0">
                <a:solidFill>
                  <a:srgbClr val="FF0000"/>
                </a:solidFill>
                <a:latin typeface="Times New Roman" pitchFamily="18" charset="0"/>
                <a:cs typeface="Times New Roman" pitchFamily="18" charset="0"/>
              </a:rPr>
              <a:t>ВАША БЕЗОПАСНОСТЬ И БЕЗОПАСНОСТЬ ВАШИХ ДЕТЕЙ ЗАВИСИТ ОТ ВАС!</a:t>
            </a:r>
            <a:endParaRPr lang="ru-RU"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конкурс юююююю\1382712095_fliker2.jpg"/>
          <p:cNvPicPr>
            <a:picLocks noChangeAspect="1" noChangeArrowheads="1"/>
          </p:cNvPicPr>
          <p:nvPr/>
        </p:nvPicPr>
        <p:blipFill>
          <a:blip r:embed="rId2" cstate="print"/>
          <a:srcRect/>
          <a:stretch>
            <a:fillRect/>
          </a:stretch>
        </p:blipFill>
        <p:spPr bwMode="auto">
          <a:xfrm>
            <a:off x="1828800" y="95250"/>
            <a:ext cx="5334000" cy="6667500"/>
          </a:xfrm>
          <a:prstGeom prst="rect">
            <a:avLst/>
          </a:prstGeom>
          <a:noFill/>
        </p:spPr>
      </p:pic>
      <p:sp>
        <p:nvSpPr>
          <p:cNvPr id="4" name="Прямоугольник 3"/>
          <p:cNvSpPr/>
          <p:nvPr/>
        </p:nvSpPr>
        <p:spPr>
          <a:xfrm>
            <a:off x="2286000" y="2133601"/>
            <a:ext cx="4572000" cy="646331"/>
          </a:xfrm>
          <a:prstGeom prst="rect">
            <a:avLst/>
          </a:prstGeom>
        </p:spPr>
        <p:txBody>
          <a:bodyPr wrap="square">
            <a:spAutoFit/>
          </a:bodyPr>
          <a:lstStyle/>
          <a:p>
            <a:r>
              <a:rPr lang="ru-RU" dirty="0" smtClean="0"/>
              <a:t>Спасибо за внимание!</a:t>
            </a:r>
            <a:br>
              <a:rPr lang="ru-RU" dirty="0" smtClean="0"/>
            </a:br>
            <a:endParaRPr lang="ru-RU" dirty="0"/>
          </a:p>
        </p:txBody>
      </p:sp>
      <p:sp>
        <p:nvSpPr>
          <p:cNvPr id="5" name="Прямоугольник 4"/>
          <p:cNvSpPr/>
          <p:nvPr/>
        </p:nvSpPr>
        <p:spPr>
          <a:xfrm>
            <a:off x="2945112" y="3982998"/>
            <a:ext cx="3253776" cy="369332"/>
          </a:xfrm>
          <a:prstGeom prst="rect">
            <a:avLst/>
          </a:prstGeom>
        </p:spPr>
        <p:txBody>
          <a:bodyPr wrap="square">
            <a:spAutoFit/>
          </a:bodyPr>
          <a:lstStyle/>
          <a:p>
            <a:pPr>
              <a:defRPr/>
            </a:pPr>
            <a:r>
              <a:rPr lang="ru-RU" b="1" dirty="0" smtClean="0"/>
              <a:t>Берегите себя и своих близких</a:t>
            </a:r>
            <a:endParaRPr lang="ru-RU"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конкурс юююююю\1382712095_fliker2.jpg"/>
          <p:cNvPicPr>
            <a:picLocks noChangeAspect="1" noChangeArrowheads="1"/>
          </p:cNvPicPr>
          <p:nvPr/>
        </p:nvPicPr>
        <p:blipFill>
          <a:blip r:embed="rId2" cstate="print"/>
          <a:srcRect/>
          <a:stretch>
            <a:fillRect/>
          </a:stretch>
        </p:blipFill>
        <p:spPr bwMode="auto">
          <a:xfrm>
            <a:off x="1828800" y="95250"/>
            <a:ext cx="5334000" cy="6667500"/>
          </a:xfrm>
          <a:prstGeom prst="rect">
            <a:avLst/>
          </a:prstGeom>
          <a:noFill/>
        </p:spPr>
      </p:pic>
      <p:pic>
        <p:nvPicPr>
          <p:cNvPr id="3" name="Picture 2" descr="C:\Users\admin\Desktop\конкурс юююююю\0001-002-.png"/>
          <p:cNvPicPr>
            <a:picLocks noChangeAspect="1" noChangeArrowheads="1"/>
          </p:cNvPicPr>
          <p:nvPr/>
        </p:nvPicPr>
        <p:blipFill>
          <a:blip r:embed="rId3" cstate="print"/>
          <a:srcRect/>
          <a:stretch>
            <a:fillRect/>
          </a:stretch>
        </p:blipFill>
        <p:spPr bwMode="auto">
          <a:xfrm>
            <a:off x="-228600" y="-533400"/>
            <a:ext cx="10125076" cy="7877176"/>
          </a:xfrm>
          <a:prstGeom prst="rect">
            <a:avLst/>
          </a:prstGeom>
          <a:noFill/>
        </p:spPr>
      </p:pic>
      <p:sp>
        <p:nvSpPr>
          <p:cNvPr id="4" name="Прямоугольник 3"/>
          <p:cNvSpPr/>
          <p:nvPr/>
        </p:nvSpPr>
        <p:spPr>
          <a:xfrm>
            <a:off x="2286000" y="2133601"/>
            <a:ext cx="6858000" cy="1323439"/>
          </a:xfrm>
          <a:prstGeom prst="rect">
            <a:avLst/>
          </a:prstGeom>
        </p:spPr>
        <p:txBody>
          <a:bodyPr wrap="square">
            <a:spAutoFit/>
          </a:bodyPr>
          <a:lstStyle/>
          <a:p>
            <a:r>
              <a:rPr lang="ru-RU" sz="4000" dirty="0" smtClean="0"/>
              <a:t>Спасибо за внимание!</a:t>
            </a:r>
            <a:br>
              <a:rPr lang="ru-RU" sz="4000" dirty="0" smtClean="0"/>
            </a:br>
            <a:endParaRPr lang="ru-RU" sz="4000" dirty="0"/>
          </a:p>
        </p:txBody>
      </p:sp>
      <p:sp>
        <p:nvSpPr>
          <p:cNvPr id="5" name="Прямоугольник 4"/>
          <p:cNvSpPr/>
          <p:nvPr/>
        </p:nvSpPr>
        <p:spPr>
          <a:xfrm>
            <a:off x="1752600" y="3982998"/>
            <a:ext cx="7772400" cy="769441"/>
          </a:xfrm>
          <a:prstGeom prst="rect">
            <a:avLst/>
          </a:prstGeom>
        </p:spPr>
        <p:txBody>
          <a:bodyPr wrap="square">
            <a:spAutoFit/>
          </a:bodyPr>
          <a:lstStyle/>
          <a:p>
            <a:pPr>
              <a:defRPr/>
            </a:pPr>
            <a:r>
              <a:rPr lang="ru-RU" sz="4400" b="1" dirty="0" smtClean="0"/>
              <a:t>Берегите себя и своих близких</a:t>
            </a:r>
            <a:endParaRPr lang="ru-RU" sz="4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0" y="685800"/>
            <a:ext cx="7162800" cy="954107"/>
          </a:xfrm>
          <a:prstGeom prst="rect">
            <a:avLst/>
          </a:prstGeom>
        </p:spPr>
        <p:txBody>
          <a:bodyPr wrap="square">
            <a:spAutoFit/>
          </a:bodyPr>
          <a:lstStyle/>
          <a:p>
            <a:pPr algn="ctr" fontAlgn="auto">
              <a:spcBef>
                <a:spcPts val="0"/>
              </a:spcBef>
              <a:spcAft>
                <a:spcPts val="0"/>
              </a:spcAft>
              <a:defRPr/>
            </a:pPr>
            <a:r>
              <a:rPr lang="ru-RU" sz="2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КАК ПРАВИЛЬНО ИСПОЛЬЗОВАТЬ СВЕТОВОЗВРАЩАТЕЛИ</a:t>
            </a:r>
            <a:endParaRPr lang="ru-RU" sz="28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Прямоугольник 3"/>
          <p:cNvSpPr/>
          <p:nvPr/>
        </p:nvSpPr>
        <p:spPr>
          <a:xfrm>
            <a:off x="457200" y="2057400"/>
            <a:ext cx="8153400" cy="3785652"/>
          </a:xfrm>
          <a:prstGeom prst="rect">
            <a:avLst/>
          </a:prstGeom>
        </p:spPr>
        <p:txBody>
          <a:bodyPr wrap="square">
            <a:spAutoFit/>
          </a:bodyPr>
          <a:lstStyle/>
          <a:p>
            <a:pPr marL="644525" indent="-457200">
              <a:spcBef>
                <a:spcPct val="50000"/>
              </a:spcBef>
              <a:buFont typeface="+mj-lt"/>
              <a:buAutoNum type="arabicPeriod"/>
            </a:pPr>
            <a:r>
              <a:rPr lang="ru-RU" sz="2000" dirty="0" smtClean="0">
                <a:latin typeface="Times New Roman" pitchFamily="18" charset="0"/>
                <a:cs typeface="Times New Roman" pitchFamily="18" charset="0"/>
              </a:rPr>
              <a:t>Используйте только качественные </a:t>
            </a:r>
            <a:r>
              <a:rPr lang="ru-RU" sz="2000" dirty="0" err="1" smtClean="0">
                <a:latin typeface="Times New Roman" pitchFamily="18" charset="0"/>
                <a:cs typeface="Times New Roman" pitchFamily="18" charset="0"/>
              </a:rPr>
              <a:t>световозвращатели</a:t>
            </a:r>
            <a:endParaRPr lang="ru-RU" sz="2000" dirty="0" smtClean="0">
              <a:latin typeface="Times New Roman" pitchFamily="18" charset="0"/>
              <a:cs typeface="Times New Roman" pitchFamily="18" charset="0"/>
            </a:endParaRPr>
          </a:p>
          <a:p>
            <a:pPr marL="644525" indent="-457200">
              <a:spcBef>
                <a:spcPct val="50000"/>
              </a:spcBef>
              <a:buFont typeface="+mj-lt"/>
              <a:buAutoNum type="arabicPeriod"/>
            </a:pPr>
            <a:r>
              <a:rPr lang="ru-RU" sz="2000" dirty="0" err="1" smtClean="0">
                <a:latin typeface="Times New Roman" pitchFamily="18" charset="0"/>
                <a:cs typeface="Times New Roman" pitchFamily="18" charset="0"/>
              </a:rPr>
              <a:t>Световозвращатели</a:t>
            </a:r>
            <a:r>
              <a:rPr lang="ru-RU" sz="2000" dirty="0" smtClean="0">
                <a:latin typeface="Times New Roman" pitchFamily="18" charset="0"/>
                <a:cs typeface="Times New Roman" pitchFamily="18" charset="0"/>
              </a:rPr>
              <a:t> должны быть видны водителям с различных направлений</a:t>
            </a:r>
          </a:p>
          <a:p>
            <a:pPr marL="644525" indent="-457200">
              <a:spcBef>
                <a:spcPct val="50000"/>
              </a:spcBef>
              <a:buFont typeface="+mj-lt"/>
              <a:buAutoNum type="arabicPeriod"/>
            </a:pPr>
            <a:r>
              <a:rPr lang="ru-RU" sz="2000" dirty="0" err="1" smtClean="0">
                <a:latin typeface="Times New Roman" pitchFamily="18" charset="0"/>
                <a:cs typeface="Times New Roman" pitchFamily="18" charset="0"/>
              </a:rPr>
              <a:t>Предочтительней</a:t>
            </a:r>
            <a:r>
              <a:rPr lang="ru-RU" sz="2000" dirty="0" smtClean="0">
                <a:latin typeface="Times New Roman" pitchFamily="18" charset="0"/>
                <a:cs typeface="Times New Roman" pitchFamily="18" charset="0"/>
              </a:rPr>
              <a:t> использовать серые и светло-серые текстильные </a:t>
            </a:r>
            <a:r>
              <a:rPr lang="ru-RU" sz="2000" dirty="0" err="1" smtClean="0">
                <a:latin typeface="Times New Roman" pitchFamily="18" charset="0"/>
                <a:cs typeface="Times New Roman" pitchFamily="18" charset="0"/>
              </a:rPr>
              <a:t>световозвращающие</a:t>
            </a:r>
            <a:r>
              <a:rPr lang="ru-RU" sz="2000" dirty="0" smtClean="0">
                <a:latin typeface="Times New Roman" pitchFamily="18" charset="0"/>
                <a:cs typeface="Times New Roman" pitchFamily="18" charset="0"/>
              </a:rPr>
              <a:t> ленты и </a:t>
            </a:r>
            <a:r>
              <a:rPr lang="ru-RU" sz="2000" dirty="0" err="1" smtClean="0">
                <a:latin typeface="Times New Roman" pitchFamily="18" charset="0"/>
                <a:cs typeface="Times New Roman" pitchFamily="18" charset="0"/>
              </a:rPr>
              <a:t>световозвращатели</a:t>
            </a:r>
            <a:r>
              <a:rPr lang="ru-RU" sz="2000" dirty="0" smtClean="0">
                <a:latin typeface="Times New Roman" pitchFamily="18" charset="0"/>
                <a:cs typeface="Times New Roman" pitchFamily="18" charset="0"/>
              </a:rPr>
              <a:t> из ПВХ белого и лимонно-желтого цвета</a:t>
            </a:r>
          </a:p>
          <a:p>
            <a:pPr marL="644525" indent="-457200">
              <a:spcBef>
                <a:spcPct val="50000"/>
              </a:spcBef>
              <a:buFont typeface="+mj-lt"/>
              <a:buAutoNum type="arabicPeriod"/>
            </a:pPr>
            <a:r>
              <a:rPr lang="ru-RU" sz="2000" dirty="0" smtClean="0">
                <a:latin typeface="Times New Roman" pitchFamily="18" charset="0"/>
                <a:cs typeface="Times New Roman" pitchFamily="18" charset="0"/>
              </a:rPr>
              <a:t>Площадь поверхности одного </a:t>
            </a:r>
            <a:r>
              <a:rPr lang="ru-RU" sz="2000" dirty="0" err="1" smtClean="0">
                <a:latin typeface="Times New Roman" pitchFamily="18" charset="0"/>
                <a:cs typeface="Times New Roman" pitchFamily="18" charset="0"/>
              </a:rPr>
              <a:t>световозвращающего</a:t>
            </a:r>
            <a:r>
              <a:rPr lang="ru-RU" sz="2000" dirty="0" smtClean="0">
                <a:latin typeface="Times New Roman" pitchFamily="18" charset="0"/>
                <a:cs typeface="Times New Roman" pitchFamily="18" charset="0"/>
              </a:rPr>
              <a:t> элемента  должна быть не менее 25 см.</a:t>
            </a:r>
            <a:r>
              <a:rPr lang="ru-RU" sz="2000" baseline="30000" dirty="0" smtClean="0">
                <a:latin typeface="Times New Roman" pitchFamily="18" charset="0"/>
                <a:cs typeface="Times New Roman" pitchFamily="18" charset="0"/>
              </a:rPr>
              <a:t>2</a:t>
            </a:r>
            <a:endParaRPr lang="ru-RU" sz="2000" dirty="0" smtClean="0">
              <a:latin typeface="Times New Roman" pitchFamily="18" charset="0"/>
              <a:cs typeface="Times New Roman" pitchFamily="18" charset="0"/>
            </a:endParaRPr>
          </a:p>
          <a:p>
            <a:pPr marL="644525" indent="-457200">
              <a:spcBef>
                <a:spcPct val="50000"/>
              </a:spcBef>
            </a:pPr>
            <a:r>
              <a:rPr lang="ru-RU" sz="2000" dirty="0" smtClean="0">
                <a:solidFill>
                  <a:srgbClr val="FF0000"/>
                </a:solidFill>
                <a:latin typeface="Times New Roman" pitchFamily="18" charset="0"/>
                <a:cs typeface="Times New Roman" pitchFamily="18" charset="0"/>
              </a:rPr>
              <a:t>     Даже имея </a:t>
            </a:r>
            <a:r>
              <a:rPr lang="ru-RU" sz="2000" dirty="0" err="1" smtClean="0">
                <a:solidFill>
                  <a:srgbClr val="FF0000"/>
                </a:solidFill>
                <a:latin typeface="Times New Roman" pitchFamily="18" charset="0"/>
                <a:cs typeface="Times New Roman" pitchFamily="18" charset="0"/>
              </a:rPr>
              <a:t>световозвращатели</a:t>
            </a:r>
            <a:r>
              <a:rPr lang="ru-RU" sz="2000" dirty="0" smtClean="0">
                <a:solidFill>
                  <a:srgbClr val="FF0000"/>
                </a:solidFill>
                <a:latin typeface="Times New Roman" pitchFamily="18" charset="0"/>
                <a:cs typeface="Times New Roman" pitchFamily="18" charset="0"/>
              </a:rPr>
              <a:t> пешеходы должны знать и соблюдать ПРАВИЛА БЕЗОПАСНОГО ПОВЕДЕНИЯ НА ДОРОГЕ</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3" name="Содержимое 2"/>
          <p:cNvSpPr>
            <a:spLocks noGrp="1"/>
          </p:cNvSpPr>
          <p:nvPr>
            <p:ph idx="1"/>
          </p:nvPr>
        </p:nvSpPr>
        <p:spPr>
          <a:xfrm>
            <a:off x="457200" y="260350"/>
            <a:ext cx="8229600" cy="6597650"/>
          </a:xfrm>
        </p:spPr>
        <p:txBody>
          <a:bodyPr rtlCol="0">
            <a:normAutofit fontScale="70000" lnSpcReduction="20000"/>
          </a:bodyPr>
          <a:lstStyle/>
          <a:p>
            <a:pPr eaLnBrk="1" fontAlgn="auto" hangingPunct="1">
              <a:spcAft>
                <a:spcPts val="0"/>
              </a:spcAft>
              <a:buFont typeface="Arial" charset="0"/>
              <a:buNone/>
              <a:defRPr/>
            </a:pPr>
            <a:r>
              <a:rPr lang="ru-RU" dirty="0" smtClean="0">
                <a:solidFill>
                  <a:schemeClr val="accent5">
                    <a:lumMod val="50000"/>
                  </a:schemeClr>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Анализ аварийности показывает, что большинство дорожно-транспортных происшествий происходит в вечернее время с наступлением темноты, как правило, на неосвещенных участках улиц, а также во время встречного разъезда автомобилей.</a:t>
            </a:r>
          </a:p>
          <a:p>
            <a:pPr eaLnBrk="1" fontAlgn="auto" hangingPunct="1">
              <a:spcAft>
                <a:spcPts val="0"/>
              </a:spcAft>
              <a:buFont typeface="Arial" pitchFamily="34" charset="0"/>
              <a:buChar char="•"/>
              <a:defRPr/>
            </a:pPr>
            <a:endParaRPr lang="ru-RU" b="1" dirty="0" smtClean="0">
              <a:solidFill>
                <a:schemeClr val="tx1"/>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b="1" dirty="0" smtClean="0">
              <a:solidFill>
                <a:schemeClr val="tx1"/>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b="1" dirty="0" smtClean="0">
              <a:solidFill>
                <a:schemeClr val="tx1"/>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b="1" dirty="0" smtClean="0">
              <a:solidFill>
                <a:schemeClr val="tx1"/>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b="1" dirty="0" smtClean="0">
              <a:solidFill>
                <a:schemeClr val="tx1"/>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b="1" dirty="0" smtClean="0">
              <a:solidFill>
                <a:schemeClr val="tx1"/>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b="1" dirty="0" smtClean="0">
              <a:solidFill>
                <a:schemeClr val="tx1"/>
              </a:solidFill>
              <a:latin typeface="Times New Roman" pitchFamily="18" charset="0"/>
              <a:cs typeface="Times New Roman" pitchFamily="18" charset="0"/>
            </a:endParaRP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      Как показывают исследования, действия водителя на 90% зависят от получаемой им визуальной информации. В тёмное время человеческий глаз воспринимает лишь 5 % от того, что он в состоянии различить днём. Поэтому именно в этот период времени фиксируется немалая часть дорожных аварий, среди которых преобладающее число - это наезды автотранспорта на пешеходов, когда водитель, в силу различных обстоятельств, слишком поздно обнаруживает идущего по дороге человека.</a:t>
            </a:r>
            <a:endParaRPr lang="ru-RU" b="1" dirty="0">
              <a:solidFill>
                <a:schemeClr val="tx1"/>
              </a:solidFill>
              <a:latin typeface="Times New Roman" pitchFamily="18" charset="0"/>
              <a:cs typeface="Times New Roman" pitchFamily="18" charset="0"/>
            </a:endParaRPr>
          </a:p>
        </p:txBody>
      </p:sp>
      <p:pic>
        <p:nvPicPr>
          <p:cNvPr id="4100" name="Picture 2" descr="C:\Users\User\Desktop\светоотраж элементы\30_04_2014_9.jpg"/>
          <p:cNvPicPr>
            <a:picLocks noChangeAspect="1" noChangeArrowheads="1"/>
          </p:cNvPicPr>
          <p:nvPr/>
        </p:nvPicPr>
        <p:blipFill>
          <a:blip r:embed="rId2"/>
          <a:srcRect/>
          <a:stretch>
            <a:fillRect/>
          </a:stretch>
        </p:blipFill>
        <p:spPr bwMode="auto">
          <a:xfrm>
            <a:off x="2627313" y="1628775"/>
            <a:ext cx="3525837" cy="235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светоотраж элементы\1391501996_Схема видимости.jpg"/>
          <p:cNvPicPr>
            <a:picLocks noChangeAspect="1" noChangeArrowheads="1"/>
          </p:cNvPicPr>
          <p:nvPr/>
        </p:nvPicPr>
        <p:blipFill>
          <a:blip r:embed="rId2"/>
          <a:srcRect/>
          <a:stretch>
            <a:fillRect/>
          </a:stretch>
        </p:blipFill>
        <p:spPr bwMode="auto">
          <a:xfrm>
            <a:off x="539750" y="0"/>
            <a:ext cx="8288338" cy="3716338"/>
          </a:xfrm>
          <a:prstGeom prst="rect">
            <a:avLst/>
          </a:prstGeom>
          <a:noFill/>
          <a:ln w="9525">
            <a:noFill/>
            <a:miter lim="800000"/>
            <a:headEnd/>
            <a:tailEnd/>
          </a:ln>
        </p:spPr>
      </p:pic>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3" name="Содержимое 2"/>
          <p:cNvSpPr>
            <a:spLocks noGrp="1"/>
          </p:cNvSpPr>
          <p:nvPr>
            <p:ph idx="1"/>
          </p:nvPr>
        </p:nvSpPr>
        <p:spPr>
          <a:xfrm>
            <a:off x="457200" y="3716338"/>
            <a:ext cx="8229600" cy="3141662"/>
          </a:xfrm>
        </p:spPr>
        <p:txBody>
          <a:bodyPr rtlCol="0">
            <a:normAutofit fontScale="62500" lnSpcReduction="20000"/>
          </a:bodyPr>
          <a:lstStyle/>
          <a:p>
            <a:pPr eaLnBrk="1" fontAlgn="auto" hangingPunct="1">
              <a:spcAft>
                <a:spcPts val="0"/>
              </a:spcAft>
              <a:buFont typeface="Arial" charset="0"/>
              <a:buNone/>
              <a:defRPr/>
            </a:pPr>
            <a:r>
              <a:rPr lang="ru-RU" b="1" dirty="0" smtClean="0">
                <a:solidFill>
                  <a:schemeClr val="tx1"/>
                </a:solidFill>
              </a:rPr>
              <a:t>      </a:t>
            </a:r>
            <a:r>
              <a:rPr lang="ru-RU" b="1" dirty="0" smtClean="0">
                <a:solidFill>
                  <a:schemeClr val="tx1"/>
                </a:solidFill>
                <a:latin typeface="Times New Roman" pitchFamily="18" charset="0"/>
                <a:cs typeface="Times New Roman" pitchFamily="18" charset="0"/>
              </a:rPr>
              <a:t>Основной причиной такого положения является проблема своевременного обнаружения водителем пешеходов на проезжей части в тёмное время суток, особенно, если пешеход одет в тёмную одежду, которая сливается с фоном дорожного полотна и окружающей обстановкой, а в городских условиях эта проблема усугубляется визуальным шумом, интенсивным светом фар от встречного транспортного  потока. Ограничения скорости движения не является панацеей, так как очень часто в реальности водитель замечает пешехода на проезжей части с расстояния не более чем в 25 – 30 м, и даже при скорости движения 50 км/ч остановочный путь автомобиля превышает данную дистанцию. </a:t>
            </a:r>
            <a:endParaRPr lang="ru-RU"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3637"/>
          </a:xfrm>
        </p:spPr>
        <p:txBody>
          <a:bodyPr/>
          <a:lstStyle/>
          <a:p>
            <a:pPr eaLnBrk="1" fontAlgn="auto" hangingPunct="1">
              <a:spcAft>
                <a:spcPts val="0"/>
              </a:spcAft>
              <a:defRPr/>
            </a:pPr>
            <a:endParaRPr>
              <a:solidFill>
                <a:schemeClr val="accent5">
                  <a:lumMod val="50000"/>
                </a:schemeClr>
              </a:solidFill>
            </a:endParaRPr>
          </a:p>
        </p:txBody>
      </p:sp>
      <p:sp>
        <p:nvSpPr>
          <p:cNvPr id="6147" name="Содержимое 2"/>
          <p:cNvSpPr>
            <a:spLocks noGrp="1"/>
          </p:cNvSpPr>
          <p:nvPr>
            <p:ph idx="1"/>
          </p:nvPr>
        </p:nvSpPr>
        <p:spPr>
          <a:xfrm>
            <a:off x="323850" y="4076700"/>
            <a:ext cx="8589963" cy="2447925"/>
          </a:xfrm>
        </p:spPr>
        <p:txBody>
          <a:bodyPr/>
          <a:lstStyle/>
          <a:p>
            <a:pPr algn="ctr" eaLnBrk="1" hangingPunct="1">
              <a:buFont typeface="Arial" charset="0"/>
              <a:buNone/>
            </a:pPr>
            <a:r>
              <a:rPr lang="ru-RU" b="1" dirty="0" smtClean="0">
                <a:solidFill>
                  <a:schemeClr val="tx1"/>
                </a:solidFill>
              </a:rPr>
              <a:t>    </a:t>
            </a:r>
            <a:r>
              <a:rPr lang="ru-RU" sz="2800" b="1" dirty="0" smtClean="0">
                <a:solidFill>
                  <a:schemeClr val="tx1"/>
                </a:solidFill>
                <a:latin typeface="Times New Roman" pitchFamily="18" charset="0"/>
                <a:cs typeface="Times New Roman" pitchFamily="18" charset="0"/>
              </a:rPr>
              <a:t>Учитывая вышесказанное, правомерно сделать вывод, что ситуацию со смертностью пешеходов можно значительно улучшить, если сделать пешеходов заметными на дороге круглые сутки. </a:t>
            </a:r>
          </a:p>
        </p:txBody>
      </p:sp>
      <p:pic>
        <p:nvPicPr>
          <p:cNvPr id="6148" name="Picture 2" descr="C:\Users\User\Desktop\светоотраж элементы\97b2b58c524cbc9975c8cd14885cbb99.jpg"/>
          <p:cNvPicPr>
            <a:picLocks noChangeAspect="1" noChangeArrowheads="1"/>
          </p:cNvPicPr>
          <p:nvPr/>
        </p:nvPicPr>
        <p:blipFill>
          <a:blip r:embed="rId2"/>
          <a:srcRect/>
          <a:stretch>
            <a:fillRect/>
          </a:stretch>
        </p:blipFill>
        <p:spPr bwMode="auto">
          <a:xfrm>
            <a:off x="1763713" y="188913"/>
            <a:ext cx="5040312"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3" name="Содержимое 2"/>
          <p:cNvSpPr>
            <a:spLocks noGrp="1"/>
          </p:cNvSpPr>
          <p:nvPr>
            <p:ph idx="1"/>
          </p:nvPr>
        </p:nvSpPr>
        <p:spPr>
          <a:xfrm>
            <a:off x="457200" y="3213100"/>
            <a:ext cx="8229600" cy="3644900"/>
          </a:xfrm>
        </p:spPr>
        <p:txBody>
          <a:bodyPr rtlCol="0">
            <a:normAutofit fontScale="85000" lnSpcReduction="20000"/>
          </a:bodyPr>
          <a:lstStyle/>
          <a:p>
            <a:pPr eaLnBrk="1" fontAlgn="auto" hangingPunct="1">
              <a:spcAft>
                <a:spcPts val="0"/>
              </a:spcAft>
              <a:buFont typeface="Arial" pitchFamily="34" charset="0"/>
              <a:buChar char="•"/>
              <a:defRPr/>
            </a:pPr>
            <a:r>
              <a:rPr lang="ru-RU" b="1" dirty="0" smtClean="0">
                <a:solidFill>
                  <a:schemeClr val="tx1"/>
                </a:solidFill>
              </a:rPr>
              <a:t> </a:t>
            </a:r>
            <a:r>
              <a:rPr lang="ru-RU" b="1" dirty="0" smtClean="0">
                <a:solidFill>
                  <a:schemeClr val="tx1"/>
                </a:solidFill>
                <a:latin typeface="Times New Roman" pitchFamily="18" charset="0"/>
                <a:cs typeface="Times New Roman" pitchFamily="18" charset="0"/>
              </a:rPr>
              <a:t>Светоотражающая нарукавная повязка «Кошачьи глаза» позволяет сделать вас и ваших близких  более заметными в темное время суток и тем самым уберечь от аварий на дорогах. Когда специалисты по безопасности движения задумались, как сделать пешехода заметным водителю? Ответ, как это часто бывает, подсказала природа, а наука создала технологию, которая спасает жизни и снижает травматизм на дорогах.</a:t>
            </a:r>
            <a:endParaRPr lang="ru-RU" b="1" dirty="0">
              <a:solidFill>
                <a:schemeClr val="tx1"/>
              </a:solidFill>
              <a:latin typeface="Times New Roman" pitchFamily="18" charset="0"/>
              <a:cs typeface="Times New Roman" pitchFamily="18" charset="0"/>
            </a:endParaRPr>
          </a:p>
        </p:txBody>
      </p:sp>
      <p:pic>
        <p:nvPicPr>
          <p:cNvPr id="7172" name="Picture 2" descr="C:\Users\User\Desktop\светоотраж элементы\i (1).jpg"/>
          <p:cNvPicPr>
            <a:picLocks noChangeAspect="1" noChangeArrowheads="1"/>
          </p:cNvPicPr>
          <p:nvPr/>
        </p:nvPicPr>
        <p:blipFill>
          <a:blip r:embed="rId2"/>
          <a:srcRect/>
          <a:stretch>
            <a:fillRect/>
          </a:stretch>
        </p:blipFill>
        <p:spPr bwMode="auto">
          <a:xfrm>
            <a:off x="755650" y="260350"/>
            <a:ext cx="4213225" cy="2808288"/>
          </a:xfrm>
          <a:prstGeom prst="rect">
            <a:avLst/>
          </a:prstGeom>
          <a:noFill/>
          <a:ln w="9525">
            <a:noFill/>
            <a:miter lim="800000"/>
            <a:headEnd/>
            <a:tailEnd/>
          </a:ln>
        </p:spPr>
      </p:pic>
      <p:pic>
        <p:nvPicPr>
          <p:cNvPr id="7173" name="Picture 5" descr="C:\Users\1\Desktop\для группы\мелочи\браслет.jpg"/>
          <p:cNvPicPr>
            <a:picLocks noChangeAspect="1" noChangeArrowheads="1"/>
          </p:cNvPicPr>
          <p:nvPr/>
        </p:nvPicPr>
        <p:blipFill>
          <a:blip r:embed="rId3"/>
          <a:srcRect/>
          <a:stretch>
            <a:fillRect/>
          </a:stretch>
        </p:blipFill>
        <p:spPr bwMode="auto">
          <a:xfrm>
            <a:off x="5508625" y="260350"/>
            <a:ext cx="2719388"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3" name="Содержимое 2"/>
          <p:cNvSpPr>
            <a:spLocks noGrp="1"/>
          </p:cNvSpPr>
          <p:nvPr>
            <p:ph idx="1"/>
          </p:nvPr>
        </p:nvSpPr>
        <p:spPr>
          <a:xfrm>
            <a:off x="381000" y="3124200"/>
            <a:ext cx="8229600" cy="3529013"/>
          </a:xfrm>
        </p:spPr>
        <p:txBody>
          <a:bodyPr rtlCol="0">
            <a:normAutofit fontScale="92500" lnSpcReduction="20000"/>
          </a:bodyPr>
          <a:lstStyle/>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Известно, что поверхности отражают свет по-разному.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Матовые – меньше, чем блестящие и полированные. </a:t>
            </a:r>
          </a:p>
          <a:p>
            <a:pPr eaLnBrk="1" fontAlgn="auto" hangingPunct="1">
              <a:spcAft>
                <a:spcPts val="0"/>
              </a:spcAft>
              <a:buFont typeface="Arial" charset="0"/>
              <a:buNone/>
              <a:defRPr/>
            </a:pPr>
            <a:r>
              <a:rPr lang="ru-RU" b="1" dirty="0" smtClean="0">
                <a:solidFill>
                  <a:schemeClr val="tx1"/>
                </a:solidFill>
                <a:latin typeface="Times New Roman" pitchFamily="18" charset="0"/>
                <a:cs typeface="Times New Roman" pitchFamily="18" charset="0"/>
              </a:rPr>
              <a:t>А еще бывает </a:t>
            </a:r>
            <a:r>
              <a:rPr lang="ru-RU" b="1" dirty="0" err="1" smtClean="0">
                <a:solidFill>
                  <a:schemeClr val="tx1"/>
                </a:solidFill>
                <a:latin typeface="Times New Roman" pitchFamily="18" charset="0"/>
                <a:cs typeface="Times New Roman" pitchFamily="18" charset="0"/>
              </a:rPr>
              <a:t>световозвращение</a:t>
            </a:r>
            <a:r>
              <a:rPr lang="ru-RU" b="1" dirty="0" smtClean="0">
                <a:solidFill>
                  <a:schemeClr val="tx1"/>
                </a:solidFill>
                <a:latin typeface="Times New Roman" pitchFamily="18" charset="0"/>
                <a:cs typeface="Times New Roman" pitchFamily="18" charset="0"/>
              </a:rPr>
              <a:t> – это когда свет, падающий на поверхность, практически полностью отражается обратно в направлении источника света </a:t>
            </a:r>
            <a:endParaRPr lang="ru-RU" b="1" dirty="0">
              <a:solidFill>
                <a:schemeClr val="tx1"/>
              </a:solidFill>
              <a:latin typeface="Times New Roman" pitchFamily="18" charset="0"/>
              <a:cs typeface="Times New Roman" pitchFamily="18" charset="0"/>
            </a:endParaRPr>
          </a:p>
        </p:txBody>
      </p:sp>
      <p:pic>
        <p:nvPicPr>
          <p:cNvPr id="8196" name="Picture 2" descr="C:\Users\User\Desktop\светоотраж элементы\0011-011-Otrazhenie-sveta.jpg"/>
          <p:cNvPicPr>
            <a:picLocks noChangeAspect="1" noChangeArrowheads="1"/>
          </p:cNvPicPr>
          <p:nvPr/>
        </p:nvPicPr>
        <p:blipFill>
          <a:blip r:embed="rId2"/>
          <a:srcRect/>
          <a:stretch>
            <a:fillRect/>
          </a:stretch>
        </p:blipFill>
        <p:spPr bwMode="auto">
          <a:xfrm>
            <a:off x="2555875" y="188913"/>
            <a:ext cx="4067175" cy="305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a:solidFill>
                <a:schemeClr val="accent5">
                  <a:lumMod val="50000"/>
                </a:schemeClr>
              </a:solidFill>
            </a:endParaRPr>
          </a:p>
        </p:txBody>
      </p:sp>
      <p:sp>
        <p:nvSpPr>
          <p:cNvPr id="9219" name="Содержимое 2"/>
          <p:cNvSpPr>
            <a:spLocks noGrp="1"/>
          </p:cNvSpPr>
          <p:nvPr>
            <p:ph idx="1"/>
          </p:nvPr>
        </p:nvSpPr>
        <p:spPr>
          <a:xfrm>
            <a:off x="179388" y="260350"/>
            <a:ext cx="8785225" cy="6597650"/>
          </a:xfrm>
        </p:spPr>
        <p:txBody>
          <a:bodyPr/>
          <a:lstStyle/>
          <a:p>
            <a:pPr eaLnBrk="1" hangingPunct="1">
              <a:buFont typeface="Arial" charset="0"/>
              <a:buNone/>
            </a:pPr>
            <a:r>
              <a:rPr lang="ru-RU" sz="2400" b="1" dirty="0" smtClean="0">
                <a:solidFill>
                  <a:schemeClr val="tx1"/>
                </a:solidFill>
              </a:rPr>
              <a:t>      </a:t>
            </a:r>
            <a:r>
              <a:rPr lang="ru-RU" sz="2400" b="1" dirty="0" smtClean="0">
                <a:solidFill>
                  <a:schemeClr val="tx1"/>
                </a:solidFill>
                <a:latin typeface="Times New Roman" pitchFamily="18" charset="0"/>
                <a:cs typeface="Times New Roman" pitchFamily="18" charset="0"/>
              </a:rPr>
              <a:t>Проще всего понять этот принцип на примере кошки. Точнее кошачьих глаз. В абсолютной темноте она не видна, но если посветить ей в мордочку фонариком или светом фар, то при благоприятных условиях кошку можно заметить на расстоянии до 80 метров. Все потому, что глаза домашнего любимца имеют отражающий слой, который отражает свет таким образом, что часть лучей возвращается по тому же пути, по которому они попали в глаза. На основе принципа </a:t>
            </a:r>
            <a:r>
              <a:rPr lang="ru-RU" sz="2400" b="1" dirty="0" err="1" smtClean="0">
                <a:solidFill>
                  <a:schemeClr val="tx1"/>
                </a:solidFill>
                <a:latin typeface="Times New Roman" pitchFamily="18" charset="0"/>
                <a:cs typeface="Times New Roman" pitchFamily="18" charset="0"/>
              </a:rPr>
              <a:t>световозвращения</a:t>
            </a:r>
            <a:r>
              <a:rPr lang="ru-RU" sz="2400" b="1" dirty="0" smtClean="0">
                <a:solidFill>
                  <a:schemeClr val="tx1"/>
                </a:solidFill>
                <a:latin typeface="Times New Roman" pitchFamily="18" charset="0"/>
                <a:cs typeface="Times New Roman" pitchFamily="18" charset="0"/>
              </a:rPr>
              <a:t> учеными были разработаны специальные </a:t>
            </a:r>
          </a:p>
          <a:p>
            <a:pPr eaLnBrk="1" hangingPunct="1">
              <a:buFont typeface="Arial" charset="0"/>
              <a:buNone/>
            </a:pPr>
            <a:r>
              <a:rPr lang="ru-RU" sz="2400" b="1" dirty="0" smtClean="0">
                <a:solidFill>
                  <a:schemeClr val="tx1"/>
                </a:solidFill>
                <a:latin typeface="Times New Roman" pitchFamily="18" charset="0"/>
                <a:cs typeface="Times New Roman" pitchFamily="18" charset="0"/>
              </a:rPr>
              <a:t>     материалы.  Аксессуары ,</a:t>
            </a:r>
          </a:p>
          <a:p>
            <a:pPr eaLnBrk="1" hangingPunct="1">
              <a:buFont typeface="Arial" charset="0"/>
              <a:buNone/>
            </a:pPr>
            <a:r>
              <a:rPr lang="ru-RU" sz="2400" b="1" dirty="0" smtClean="0">
                <a:solidFill>
                  <a:schemeClr val="tx1"/>
                </a:solidFill>
                <a:latin typeface="Times New Roman" pitchFamily="18" charset="0"/>
                <a:cs typeface="Times New Roman" pitchFamily="18" charset="0"/>
              </a:rPr>
              <a:t>    которые пешеход может</a:t>
            </a:r>
          </a:p>
          <a:p>
            <a:pPr eaLnBrk="1" hangingPunct="1">
              <a:buFont typeface="Arial" charset="0"/>
              <a:buNone/>
            </a:pPr>
            <a:r>
              <a:rPr lang="ru-RU" sz="2400" b="1" dirty="0" smtClean="0">
                <a:solidFill>
                  <a:schemeClr val="tx1"/>
                </a:solidFill>
                <a:latin typeface="Times New Roman" pitchFamily="18" charset="0"/>
                <a:cs typeface="Times New Roman" pitchFamily="18" charset="0"/>
              </a:rPr>
              <a:t>    использовать для своей</a:t>
            </a:r>
          </a:p>
          <a:p>
            <a:pPr eaLnBrk="1" hangingPunct="1">
              <a:buFont typeface="Arial" charset="0"/>
              <a:buNone/>
            </a:pPr>
            <a:r>
              <a:rPr lang="ru-RU" sz="2400" b="1" dirty="0" smtClean="0">
                <a:solidFill>
                  <a:schemeClr val="tx1"/>
                </a:solidFill>
                <a:latin typeface="Times New Roman" pitchFamily="18" charset="0"/>
                <a:cs typeface="Times New Roman" pitchFamily="18" charset="0"/>
              </a:rPr>
              <a:t>    пассивной защиты на дорогах, </a:t>
            </a:r>
          </a:p>
          <a:p>
            <a:pPr eaLnBrk="1" hangingPunct="1">
              <a:buFont typeface="Arial" charset="0"/>
              <a:buNone/>
            </a:pPr>
            <a:r>
              <a:rPr lang="ru-RU" sz="2400" b="1" dirty="0" smtClean="0">
                <a:solidFill>
                  <a:schemeClr val="tx1"/>
                </a:solidFill>
                <a:latin typeface="Times New Roman" pitchFamily="18" charset="0"/>
                <a:cs typeface="Times New Roman" pitchFamily="18" charset="0"/>
              </a:rPr>
              <a:t>    так и назвали «кошачьи глаза»</a:t>
            </a:r>
          </a:p>
        </p:txBody>
      </p:sp>
      <p:pic>
        <p:nvPicPr>
          <p:cNvPr id="9220" name="Picture 2" descr="C:\Users\User\Desktop\светоотраж элементы\cat.jpg"/>
          <p:cNvPicPr>
            <a:picLocks noChangeAspect="1" noChangeArrowheads="1"/>
          </p:cNvPicPr>
          <p:nvPr/>
        </p:nvPicPr>
        <p:blipFill>
          <a:blip r:embed="rId2"/>
          <a:srcRect/>
          <a:stretch>
            <a:fillRect/>
          </a:stretch>
        </p:blipFill>
        <p:spPr bwMode="auto">
          <a:xfrm>
            <a:off x="5580063" y="4122738"/>
            <a:ext cx="3251200"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TotalTime>
  <Words>1102</Words>
  <Application>Microsoft Office PowerPoint</Application>
  <PresentationFormat>Экран (4:3)</PresentationFormat>
  <Paragraphs>79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СВЕТООТРАЖАЮЩИЕ ЭЛЕМЕНТЫ КАК СРЕДСТВО ПРОФИЛАКТИКИ ДЕТСКОГО ДОРОЖНО-ТРАНСПОРТНОГО ТРАВМАТИЗМА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BEST</cp:lastModifiedBy>
  <cp:revision>46</cp:revision>
  <dcterms:created xsi:type="dcterms:W3CDTF">2006-08-16T00:00:00Z</dcterms:created>
  <dcterms:modified xsi:type="dcterms:W3CDTF">2021-01-26T17:43:16Z</dcterms:modified>
</cp:coreProperties>
</file>