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3" r:id="rId2"/>
    <p:sldId id="296" r:id="rId3"/>
    <p:sldId id="325" r:id="rId4"/>
    <p:sldId id="294" r:id="rId5"/>
    <p:sldId id="295" r:id="rId6"/>
    <p:sldId id="334" r:id="rId7"/>
    <p:sldId id="306" r:id="rId8"/>
    <p:sldId id="322" r:id="rId9"/>
    <p:sldId id="301" r:id="rId10"/>
    <p:sldId id="371" r:id="rId11"/>
    <p:sldId id="275" r:id="rId12"/>
    <p:sldId id="308" r:id="rId13"/>
    <p:sldId id="310" r:id="rId14"/>
    <p:sldId id="313" r:id="rId15"/>
    <p:sldId id="309" r:id="rId16"/>
    <p:sldId id="311" r:id="rId17"/>
    <p:sldId id="312" r:id="rId18"/>
    <p:sldId id="314" r:id="rId19"/>
    <p:sldId id="335" r:id="rId20"/>
    <p:sldId id="323" r:id="rId21"/>
    <p:sldId id="297" r:id="rId22"/>
    <p:sldId id="328" r:id="rId23"/>
    <p:sldId id="377" r:id="rId24"/>
    <p:sldId id="298" r:id="rId25"/>
    <p:sldId id="299" r:id="rId26"/>
    <p:sldId id="300" r:id="rId27"/>
    <p:sldId id="302" r:id="rId28"/>
    <p:sldId id="303" r:id="rId29"/>
    <p:sldId id="305" r:id="rId30"/>
    <p:sldId id="376" r:id="rId31"/>
    <p:sldId id="316" r:id="rId32"/>
    <p:sldId id="317" r:id="rId33"/>
    <p:sldId id="304" r:id="rId34"/>
    <p:sldId id="337" r:id="rId35"/>
    <p:sldId id="392" r:id="rId36"/>
    <p:sldId id="315" r:id="rId37"/>
    <p:sldId id="293" r:id="rId38"/>
    <p:sldId id="332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99"/>
    <a:srgbClr val="008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9" autoAdjust="0"/>
    <p:restoredTop sz="94624" autoAdjust="0"/>
  </p:normalViewPr>
  <p:slideViewPr>
    <p:cSldViewPr>
      <p:cViewPr varScale="1">
        <p:scale>
          <a:sx n="124" d="100"/>
          <a:sy n="124" d="100"/>
        </p:scale>
        <p:origin x="14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FE34C-63DE-412F-B976-58BC243A237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B4736-33E4-4C6D-AF79-993D1E631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8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B4736-33E4-4C6D-AF79-993D1E631C7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95C6-32BF-4B33-8FD8-9FF9D8A2828B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CB31-D1CC-4840-A3DC-357EA4BB0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31640" y="1340768"/>
            <a:ext cx="68773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Народная кукла</a:t>
            </a:r>
            <a:endParaRPr lang="ru-RU" sz="7200" b="1" cap="none" spc="0" dirty="0">
              <a:ln w="1905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71736" y="681319"/>
            <a:ext cx="272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Вепская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кукла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1357298"/>
            <a:ext cx="43572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latin typeface="Georgia" pitchFamily="18" charset="0"/>
              </a:rPr>
              <a:t>Замужние женщины делали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Georgia" pitchFamily="18" charset="0"/>
              </a:rPr>
              <a:t> куклу с большой грудью –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Georgia" pitchFamily="18" charset="0"/>
              </a:rPr>
              <a:t>символом плодородия и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Georgia" pitchFamily="18" charset="0"/>
              </a:rPr>
              <a:t>дарили невесте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Georgia" pitchFamily="18" charset="0"/>
              </a:rPr>
              <a:t> с пожеланием родить много детей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Georgia" pitchFamily="18" charset="0"/>
              </a:rPr>
              <a:t> и иметь крепкую семью.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92164" name="Picture 4" descr="C:\Users\МТА\Desktop\Бабушкин сундук\кукла-календарь\8618fb9c79911be6d0bcebdf9bd67dc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6849" t="10937" r="5822"/>
          <a:stretch>
            <a:fillRect/>
          </a:stretch>
        </p:blipFill>
        <p:spPr bwMode="auto">
          <a:xfrm>
            <a:off x="5572132" y="285728"/>
            <a:ext cx="3220972" cy="215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65" name="Picture 5" descr="C:\Users\МТА\Desktop\Бабушкин сундук\кукла-календарь\image_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286249" y="3262639"/>
            <a:ext cx="4786346" cy="352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МТА\Desktop\куколки из сундучка\71357200_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6314" y="3500438"/>
            <a:ext cx="4143384" cy="3169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МТА\Desktop\куколки из сундучка\007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b="13114"/>
          <a:stretch>
            <a:fillRect/>
          </a:stretch>
        </p:blipFill>
        <p:spPr bwMode="auto">
          <a:xfrm>
            <a:off x="1785918" y="214290"/>
            <a:ext cx="3420777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C:\Users\МТА\Desktop\куколки из сундучка\kukla_gotova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071670" y="4429132"/>
            <a:ext cx="2503562" cy="220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C:\Users\МТА\Desktop\куколки из сундучка\masl-kukla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12195" r="9756"/>
          <a:stretch>
            <a:fillRect/>
          </a:stretch>
        </p:blipFill>
        <p:spPr bwMode="auto">
          <a:xfrm>
            <a:off x="6000760" y="785794"/>
            <a:ext cx="2714644" cy="258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00760" y="252691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Вепская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кукла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85918" y="71414"/>
            <a:ext cx="24200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1934" y="428604"/>
            <a:ext cx="5122862" cy="619283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С рождественскими обрядами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была связана необычная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"Коза".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Выполнялась данная кукла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 крестообразной основе,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а лицо, рога и борода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были сделаны из лыка.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"Коза" была наряжена в красивое платье и имела на себе обрядовые предметы: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колокольчики, бусы,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серьги, колечки и мешочки с травами.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Данная кукла использовалась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обрядах </a:t>
            </a:r>
            <a:r>
              <a:rPr lang="ru-RU" sz="2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колядования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</a:p>
        </p:txBody>
      </p:sp>
      <p:pic>
        <p:nvPicPr>
          <p:cNvPr id="2" name="Picture 2" descr="C:\Users\МТА\Desktop\куколки из сундучка\wx108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857356" y="3500438"/>
            <a:ext cx="2238375" cy="335756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4160" y="952525"/>
            <a:ext cx="4546600" cy="61198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Очень необычными были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Красноликие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пасхальные куклы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которых делали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 Вербному воскресению,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обязательно из красного лоскута.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Их дарили на счастье, радость,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она могла присутствовать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 пасхальном столе вместе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 пасхальными дарами,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а затем эти куклы отдавали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паломникам (на следующий год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таких кукол делали новых).</a:t>
            </a:r>
          </a:p>
        </p:txBody>
      </p:sp>
      <p:pic>
        <p:nvPicPr>
          <p:cNvPr id="18435" name="Picture 4" descr="6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685721" y="857232"/>
            <a:ext cx="3386873" cy="466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1272" y="71414"/>
            <a:ext cx="4037008" cy="5543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990000"/>
                </a:solidFill>
                <a:latin typeface="Comic Sans MS" pitchFamily="66" charset="0"/>
              </a:rPr>
              <a:t>	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Десятиручка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—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кукла,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предназначенная молодухе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(девушке, недавно вышедшей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замуж). Такую куклу часто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дарили невесте на свадьбу,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чтобы она всё успевала,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всё у неё в семье ладилось.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Традиционно эту куклу делали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 травы, соломы, лыка и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красиво оформляли.</a:t>
            </a:r>
          </a:p>
        </p:txBody>
      </p:sp>
      <p:pic>
        <p:nvPicPr>
          <p:cNvPr id="21507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3214710" cy="469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МТА\Desktop\Бабушкин сундук\Народная кукла\img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67969" t="31242" r="3906" b="26032"/>
          <a:stretch>
            <a:fillRect/>
          </a:stretch>
        </p:blipFill>
        <p:spPr bwMode="auto">
          <a:xfrm>
            <a:off x="5500694" y="3766322"/>
            <a:ext cx="2714644" cy="309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909" y="428604"/>
            <a:ext cx="4968875" cy="48958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Крещенские дни делали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куклу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Крестец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ставили её</a:t>
            </a: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у ведра с водой, обязательно освящённой. Считалось, </a:t>
            </a: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в эти дни вода была святой.</a:t>
            </a: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Кукла была выполнена</a:t>
            </a: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 крестообразной основе, </a:t>
            </a: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её украшали тесёмочками и</a:t>
            </a: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ленточками. </a:t>
            </a:r>
          </a:p>
        </p:txBody>
      </p:sp>
      <p:pic>
        <p:nvPicPr>
          <p:cNvPr id="17411" name="Picture 5" descr="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85918" y="1000108"/>
            <a:ext cx="3249612" cy="453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89" name="Picture 1" descr="C:\Users\МТА\Desktop\Бабушкин сундук\кукла-календарь\Крестец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6473" r="11495"/>
          <a:stretch>
            <a:fillRect/>
          </a:stretch>
        </p:blipFill>
        <p:spPr bwMode="auto">
          <a:xfrm>
            <a:off x="5357818" y="3853543"/>
            <a:ext cx="3286148" cy="30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165120"/>
            <a:ext cx="4464050" cy="6121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Домашняя Масленица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масленичную неделю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такую куклу вывешивали за окно.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Это было знаком того,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что теща ждала зятя и дочь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гости на блины.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Чаще всего  таких кукол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изготавливали из соломы и лыка.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Лицо обтягивали льняной тканью и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одевали в традиционный наряд.</a:t>
            </a:r>
          </a:p>
        </p:txBody>
      </p:sp>
      <p:pic>
        <p:nvPicPr>
          <p:cNvPr id="19459" name="Picture 4" descr="8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5974"/>
          <a:stretch>
            <a:fillRect/>
          </a:stretch>
        </p:blipFill>
        <p:spPr bwMode="auto">
          <a:xfrm>
            <a:off x="5863500" y="1142984"/>
            <a:ext cx="32805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МТА\Desktop\Бабушкин сундук\Народная кукла\img1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56717" t="9950" r="5970" b="16417"/>
          <a:stretch>
            <a:fillRect/>
          </a:stretch>
        </p:blipFill>
        <p:spPr bwMode="auto">
          <a:xfrm>
            <a:off x="4286248" y="3714752"/>
            <a:ext cx="2000264" cy="296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МТА\Desktop\куколки из сундучка\масленица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857356" y="3714752"/>
            <a:ext cx="2214578" cy="288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9074" y="1168426"/>
            <a:ext cx="3930644" cy="59753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На праздник Ивана Купалы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делали на крестообразной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основе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куклу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Купавку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наряжали в женские одежды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(рубаху, сарафан, пояс).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руки Купавки вешали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ленточки —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заветные девичьи желания,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потом их отправляли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плыть по реке.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Ленточки, плывущие по реке,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забирали с собой несчастья 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невзгоды. </a:t>
            </a:r>
          </a:p>
        </p:txBody>
      </p:sp>
      <p:pic>
        <p:nvPicPr>
          <p:cNvPr id="20483" name="Picture 4" descr="4"/>
          <p:cNvPicPr>
            <a:picLocks noChangeAspect="1" noChangeArrowheads="1"/>
          </p:cNvPicPr>
          <p:nvPr/>
        </p:nvPicPr>
        <p:blipFill>
          <a:blip r:embed="rId2" cstate="print">
            <a:lum bright="12000" contrast="30000"/>
          </a:blip>
          <a:srcRect/>
          <a:stretch>
            <a:fillRect/>
          </a:stretch>
        </p:blipFill>
        <p:spPr bwMode="auto">
          <a:xfrm>
            <a:off x="1754196" y="1000108"/>
            <a:ext cx="3317870" cy="452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628" y="1571620"/>
            <a:ext cx="400052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Покосница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одна из самых простых 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технике изготовления кукол. 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Она делается без надрезов и швов, из цельного куска ткани. 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покос и жатву крестьяне всегда надевали праздничную одежду, светлую и яркую, а рубаха эта так и называлась – </a:t>
            </a:r>
            <a:r>
              <a:rPr lang="ru-RU" sz="2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покосница</a:t>
            </a: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sz="2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Picture 3" descr="C:\Users\МТА\Desktop\Бабушкин сундук\Народная кукла\tryapichnaya_kukla_6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786578" y="3911299"/>
            <a:ext cx="2214546" cy="294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МТА\Desktop\Бабушкин сундук\Народная кукла\img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51875" t="22138" r="2187" b="6250"/>
          <a:stretch>
            <a:fillRect/>
          </a:stretch>
        </p:blipFill>
        <p:spPr bwMode="auto">
          <a:xfrm>
            <a:off x="1660715" y="428604"/>
            <a:ext cx="348278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4" descr="http://img0.liveinternet.ru/images/attach/c/1/57/985/57985368_1271672490_20081016053027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86248" y="3842407"/>
            <a:ext cx="2286016" cy="301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 rot="5400000" flipH="1">
            <a:off x="8532440" y="6309320"/>
            <a:ext cx="504056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57290" y="2239400"/>
            <a:ext cx="4929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Оберег 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амулет или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волшебное заклинание,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спасающее человека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от различных опасностей,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 также предмет, на который заклинание наговорёно и который носят на теле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качестве талисмана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МТА\Desktop\куколки из сундучка\Снимок экрана 2014-11-08 в 23.29.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031439"/>
            <a:ext cx="2928958" cy="355772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15228" y="648282"/>
            <a:ext cx="6628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Обереговые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куклы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76763" y="1195413"/>
            <a:ext cx="4795831" cy="58054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	</a:t>
            </a: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Традиционная тряпичная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кукла безлика.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 Лицо, как правило, не обозначалось,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 оставалось белым.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 Кукла без лица считалась предметом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неодушевленным, недоступным для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вселения в него злых, недобрых сил, 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 значит, и безвредным для ребенка.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 Она должна была принести ему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благополучие, здоровье, радость.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Это было чудо: из нескольких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тряпочек, без рук, без ног,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без обозначенного лица передавался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 характер куклы.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Кукла была многолика,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 она могла смеяться и плакать.</a:t>
            </a:r>
          </a:p>
        </p:txBody>
      </p:sp>
      <p:pic>
        <p:nvPicPr>
          <p:cNvPr id="4098" name="Picture 2" descr="C:\Users\МТА\Desktop\Бабушкин сундук\Народная кукла\281830-3406f-66838049-m750x740-u08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2665201" cy="4000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214290"/>
            <a:ext cx="49680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Почему у народной куклы</a:t>
            </a:r>
            <a:b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нет лица?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9556" y="1000108"/>
            <a:ext cx="698447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 один дом на Руси не обходился без народных оберегов.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Русский народ верил, что обереги надёжно охраняют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от болезней, «дурного глаза», стихийных бедствий и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различных напастей,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Для защиты дома от злых духов, болезней,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для привлечения Домового и его задабривания.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Русская народная кукла является исторической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частицей культуры народов России.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Кукла символизирует человека, его эпоху,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историю культуры народов (обряды и обычаи).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Народная кукла с давних времён выполнялась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из веточек и лоскутиков, сухой травы.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Куклы символизировали всё тайное и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волшебное, что есть в душе человека.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Собираясь в дальнюю дорогу, человек брал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собой оберег,  чтобы вложенные в него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добро и любовь согревали душу и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напоминали о родном доме и семье.</a:t>
            </a: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" name="Picture 2" descr="C:\Users\МТА\Desktop\Бабушкин сундук\Народная кукла\img3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6510" t="36181" r="50209" b="35694"/>
          <a:stretch>
            <a:fillRect/>
          </a:stretch>
        </p:blipFill>
        <p:spPr bwMode="auto">
          <a:xfrm>
            <a:off x="1857356" y="4572008"/>
            <a:ext cx="121444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МТА\Desktop\Бабушкин сундук\Народная кукла\img3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1614" t="67570" r="71980" b="3264"/>
          <a:stretch>
            <a:fillRect/>
          </a:stretch>
        </p:blipFill>
        <p:spPr bwMode="auto">
          <a:xfrm>
            <a:off x="1571604" y="2071678"/>
            <a:ext cx="128588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87278" y="142852"/>
            <a:ext cx="44422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Обереги на Руси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6" y="785794"/>
            <a:ext cx="7286644" cy="34559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	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глубокой древности у кукол было другое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предназначение, она была человеку защитой от болезней,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несчастий, злых духов. Кукла берегла человека, ее так и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называли: оберег или </a:t>
            </a:r>
            <a:r>
              <a:rPr lang="ru-RU" sz="2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берегиня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Как правило, самыми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охранными были куклы, выполненные без иглы и ножниц.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Ткань старались при изготовлении кукол не резать, а рвать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(иногда кукол так и называли — "</a:t>
            </a:r>
            <a:r>
              <a:rPr lang="ru-RU" sz="2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рванки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").</a:t>
            </a:r>
          </a:p>
        </p:txBody>
      </p:sp>
      <p:pic>
        <p:nvPicPr>
          <p:cNvPr id="4101" name="Picture 9" descr="DSCN175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214942" y="3857628"/>
            <a:ext cx="3676093" cy="27511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314" name="Picture 2" descr="C:\Users\МТА\Desktop\куколки из сундучка\1007534785.jpg"/>
          <p:cNvPicPr>
            <a:picLocks noChangeAspect="1" noChangeArrowheads="1"/>
          </p:cNvPicPr>
          <p:nvPr/>
        </p:nvPicPr>
        <p:blipFill>
          <a:blip r:embed="rId3" cstate="print"/>
          <a:srcRect l="5882" t="28571" r="7403" b="17857"/>
          <a:stretch>
            <a:fillRect/>
          </a:stretch>
        </p:blipFill>
        <p:spPr bwMode="auto">
          <a:xfrm>
            <a:off x="1857356" y="3786190"/>
            <a:ext cx="3071834" cy="26945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1872" y="142852"/>
            <a:ext cx="40847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Куклы-обереги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58062" y="142852"/>
            <a:ext cx="614302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Волшебные свойства куклы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Она  - символ продолжения рода, </a:t>
            </a:r>
          </a:p>
          <a:p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символ плодородия.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Куклы-обереги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оберегали людей, жильё,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защищали от злых духов, смерти,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принимали на себя болезни и несчастья,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давали силу маленьким</a:t>
            </a: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3" name="Picture 11" descr="DSCN1709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858016" y="3429000"/>
            <a:ext cx="2076549" cy="307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Users\МТА\Desktop\куколки из сундучка\image_865952.jpg"/>
          <p:cNvPicPr>
            <a:picLocks noChangeAspect="1" noChangeArrowheads="1"/>
          </p:cNvPicPr>
          <p:nvPr/>
        </p:nvPicPr>
        <p:blipFill>
          <a:blip r:embed="rId4" cstate="print"/>
          <a:srcRect l="14726" r="4283"/>
          <a:stretch>
            <a:fillRect/>
          </a:stretch>
        </p:blipFill>
        <p:spPr bwMode="auto">
          <a:xfrm>
            <a:off x="3714744" y="3786190"/>
            <a:ext cx="3143272" cy="258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МТА\Desktop\куколки из сундучка\50810307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714480" y="3786190"/>
            <a:ext cx="1928826" cy="257176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МТА\Desktop\Бабушкин сундук\кукла-календарь\кукла Берегиня дома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857356" y="285728"/>
            <a:ext cx="338139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28860" y="5286388"/>
            <a:ext cx="2281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Кукла </a:t>
            </a:r>
            <a:r>
              <a:rPr lang="ru-RU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Берегиня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дома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8307" name="Picture 3" descr="C:\Users\МТА\Desktop\Бабушкин сундук\кукла-календарь\кукла берегиня для ребёнка.jpe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196" r="9535"/>
          <a:stretch>
            <a:fillRect/>
          </a:stretch>
        </p:blipFill>
        <p:spPr bwMode="auto">
          <a:xfrm>
            <a:off x="5786446" y="728648"/>
            <a:ext cx="2928958" cy="527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19696" y="5864386"/>
            <a:ext cx="2281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Кукла </a:t>
            </a:r>
            <a:r>
              <a:rPr lang="ru-RU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Берегиня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ребёнка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536586"/>
            <a:ext cx="5572164" cy="453548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Ещё до рождения ребёнка делали куколку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укладывали в колыбельку, чтобы кукла «обогрела» её для будущего малыша.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Когда малыш появлялся на свет,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кукла и тогда не расставалась с ним.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Чтобы малыш крепко и спокойно спал,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приговаривала мать: "</a:t>
            </a:r>
            <a:r>
              <a:rPr lang="ru-RU" sz="2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Сонница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бессонница,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не играй с моим дитятком, а играй с этой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куколкой". Кукла отвлекала на себя злые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духи, оберегая ребёночка. Тряпичную куклу-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берегиню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сделанную своими руками, мать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дарила дочери перед свадьбой, благословляя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её на замужество. Обереги давали сыну,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который отправлялся на службу в армию,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мужу — в дорогу.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крестьянских семьях кукол было много,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их не разбрасывали, ими дорожили, их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берегли. Крестьяне считали, что чем больше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кукол, тем больше в семье счастья.</a:t>
            </a:r>
          </a:p>
        </p:txBody>
      </p:sp>
      <p:pic>
        <p:nvPicPr>
          <p:cNvPr id="2" name="Picture 2" descr="C:\Users\МТА\Desktop\Бабушкин сундук\Народная кукла\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50000" t="8333" r="3101" b="7291"/>
          <a:stretch>
            <a:fillRect/>
          </a:stretch>
        </p:blipFill>
        <p:spPr bwMode="auto">
          <a:xfrm>
            <a:off x="6820910" y="1285860"/>
            <a:ext cx="2323090" cy="313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039457" y="538443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Пеленашка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0" y="214290"/>
            <a:ext cx="5643602" cy="404811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	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Пеленашка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—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древнейшая кукла-оберег.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Пеленашка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находилась в люльке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до крещения ребёнка.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(При крещении младенец приобретал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статус человека).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Эту куклу хранили в семье вместе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крестильной рубашкой.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Кукла была легка в изготовлении,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для неё использовались куски ношеной,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чаще домотканой одежды.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Спеленутая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кукла могла быть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использована детьми в играх. </a:t>
            </a:r>
          </a:p>
        </p:txBody>
      </p:sp>
      <p:pic>
        <p:nvPicPr>
          <p:cNvPr id="69634" name="Picture 2" descr="http://nacrestike.ru/15/10/09/kukla-obereg-pelenashki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13750" r="15000"/>
          <a:stretch>
            <a:fillRect/>
          </a:stretch>
        </p:blipFill>
        <p:spPr bwMode="auto">
          <a:xfrm>
            <a:off x="1643042" y="642918"/>
            <a:ext cx="2786082" cy="273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6" name="Picture 4" descr="http://fullmoon.ru/dolls/15_0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929290" y="4006790"/>
            <a:ext cx="3214710" cy="285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8" name="Picture 6" descr="https://ds02.infourok.ru/uploads/ex/0a63/00085b4a-0f642b99/hello_html_m2ebffb68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714480" y="4214818"/>
            <a:ext cx="3719492" cy="223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739797"/>
            <a:ext cx="3967157" cy="58324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Широкое распространение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 Севере России имела кукла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берестушка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Кукла была изготовлена из бересты,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свёрнутой в трубочку.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Внутрь вкладывалась молитва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(или заговор).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 был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сильный оберег.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правило, эту куклу делала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для ребёнка и дарила ему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родная бабушка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(поэтому её иногда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называли «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бабушкина кукла»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). </a:t>
            </a:r>
          </a:p>
        </p:txBody>
      </p:sp>
      <p:pic>
        <p:nvPicPr>
          <p:cNvPr id="7171" name="Picture 4" descr="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857884" y="857232"/>
            <a:ext cx="2882713" cy="4737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4" y="428604"/>
            <a:ext cx="4000528" cy="6121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Зернушка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— кукла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которая символизировала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достаток в доме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была своего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рода оберегом семьи.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Иногда ее называли «зерновка» или «</a:t>
            </a:r>
            <a:r>
              <a:rPr lang="ru-RU" sz="2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крупеничка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Делали эту куклу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после сбора урожая.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основе этой куклы- мешочек,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наполненный зерном.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Также эту куклу могла делать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женщина, чтобы у неё были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дети. Кукла символизировала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достаток, благополучие в семье.  Бытовала в районах,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где выращивали злаковые культуры.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14480" y="242018"/>
            <a:ext cx="2643206" cy="338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7" name="Picture 1" descr="C:\Users\МТА\Desktop\Бабушкин сундук\кукла-календарь\Богач и зернушка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571604" y="3857628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http://img-fotki.yandex.ru/get/9164/47407354.cdd/0_1367b2_48bcecdd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6016" y="2636912"/>
            <a:ext cx="72008" cy="96009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93" y="811235"/>
            <a:ext cx="5976937" cy="590391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В южных губерниях России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существовала кукла —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оберег жилища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называемая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«День и Ночь»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(она относится к двуликим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или парным куклам).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правило, её делали под Новый год.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Она была изготовлена из тканей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темных и светлых тонов.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Светлая ткань символизировала день,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а темная ткань—ночь.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Рано утром, ежедневно её поворачивали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светлой стороной (на день),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а вечером- темной (на ночь).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Говорили: «День прошел, и слава Богу,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пусть так же пройдет и ночь».</a:t>
            </a:r>
          </a:p>
        </p:txBody>
      </p:sp>
      <p:pic>
        <p:nvPicPr>
          <p:cNvPr id="10243" name="Picture 4" descr="9"/>
          <p:cNvPicPr preferRelativeResize="0">
            <a:picLocks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28604"/>
            <a:ext cx="2285984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МТА\Desktop\Бабушкин сундук\Народная кукла\175375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643702" y="3238498"/>
            <a:ext cx="2250298" cy="300039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785794"/>
            <a:ext cx="9286940" cy="20891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	</a:t>
            </a:r>
            <a:endParaRPr lang="ru-RU" dirty="0" smtClean="0">
              <a:solidFill>
                <a:srgbClr val="000099"/>
              </a:solidFill>
              <a:latin typeface="Cambria" pitchFamily="18" charset="0"/>
            </a:endParaRPr>
          </a:p>
        </p:txBody>
      </p:sp>
      <p:pic>
        <p:nvPicPr>
          <p:cNvPr id="12291" name="Picture 9" descr="DSCN1712"/>
          <p:cNvPicPr>
            <a:picLocks noChangeAspect="1" noChangeArrowheads="1"/>
          </p:cNvPicPr>
          <p:nvPr/>
        </p:nvPicPr>
        <p:blipFill>
          <a:blip r:embed="rId2" cstate="print"/>
          <a:srcRect l="3073" t="9383" r="2685" b="9924"/>
          <a:stretch>
            <a:fillRect/>
          </a:stretch>
        </p:blipFill>
        <p:spPr bwMode="auto">
          <a:xfrm>
            <a:off x="4214810" y="4478051"/>
            <a:ext cx="4786346" cy="22370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2" descr="C:\Users\МТА\Desktop\куколки из сундучка\kukla_tex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1419"/>
            <a:ext cx="4857784" cy="28175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2972699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Куклы-</a:t>
            </a:r>
            <a:r>
              <a:rPr lang="ru-RU" sz="2400" b="1" u="sng" dirty="0" smtClean="0">
                <a:solidFill>
                  <a:srgbClr val="C00000"/>
                </a:solidFill>
                <a:latin typeface="Comic Sans MS" pitchFamily="66" charset="0"/>
              </a:rPr>
              <a:t>лихорадки.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Двенадцать куколок, </a:t>
            </a:r>
            <a:r>
              <a:rPr lang="ru-RU" sz="2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спеленутые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как младенцы,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скрепленные вместе. Их помещали за печкой,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чтобы их никто не видел. Лихорадки спасали от болезней.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ТА\Desktop\Бабушкин сундук\Народная кукла\semya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785920" y="107133"/>
            <a:ext cx="7000922" cy="525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14512" y="5286388"/>
            <a:ext cx="7786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Народная кукла – куклы,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популярные среди простого народа,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придуманные от себя и выполненные повсеместно.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5400000" flipH="1">
            <a:off x="8532440" y="6309320"/>
            <a:ext cx="504056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785794"/>
            <a:ext cx="9286940" cy="20891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	</a:t>
            </a:r>
            <a:endParaRPr lang="ru-RU" dirty="0" smtClean="0">
              <a:solidFill>
                <a:srgbClr val="000099"/>
              </a:solidFill>
              <a:latin typeface="Cambria" pitchFamily="18" charset="0"/>
            </a:endParaRPr>
          </a:p>
        </p:txBody>
      </p:sp>
      <p:pic>
        <p:nvPicPr>
          <p:cNvPr id="97282" name="Picture 2" descr="C:\Users\МТА\Desktop\Бабушкин сундук\кукла-календарь\vetkovski_myzei_narodnogo_tvorchestva_04-1024x78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643042" y="928669"/>
            <a:ext cx="7429520" cy="565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14612" y="285728"/>
            <a:ext cx="507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Название кукол-лихорадок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МТА\Desktop\Бабушкин сундук\Народная кукла\кукла-колокольчик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13293"/>
          <a:stretch>
            <a:fillRect/>
          </a:stretch>
        </p:blipFill>
        <p:spPr bwMode="auto">
          <a:xfrm>
            <a:off x="2428860" y="3000372"/>
            <a:ext cx="6000792" cy="3658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214290"/>
            <a:ext cx="81098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Колокольчик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кукла Добрых Вестей.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Родина куколки – Валдай.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Оттуда и пошли валдайские колокольчики.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Эта кукла приносит в дом Радость и Веселье,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Она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оберег хорошего настроения.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Даря Колокольчик, человек желает своему другу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получать только хорошие известия и поддерживает в нём радостное и весёлое настроение</a:t>
            </a: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ТА\Desktop\Бабушкин сундук\Народная кукла\img1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7812" t="6250" r="64063"/>
          <a:stretch>
            <a:fillRect/>
          </a:stretch>
        </p:blipFill>
        <p:spPr bwMode="auto">
          <a:xfrm>
            <a:off x="1928794" y="214290"/>
            <a:ext cx="2143140" cy="5357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МТА\Desktop\Бабушкин сундук\Народная кукла\img3 (1).jpg"/>
          <p:cNvPicPr>
            <a:picLocks noChangeAspect="1" noChangeArrowheads="1"/>
          </p:cNvPicPr>
          <p:nvPr/>
        </p:nvPicPr>
        <p:blipFill>
          <a:blip r:embed="rId3" cstate="print"/>
          <a:srcRect l="43209" t="18267" r="17798" b="4449"/>
          <a:stretch>
            <a:fillRect/>
          </a:stretch>
        </p:blipFill>
        <p:spPr bwMode="auto">
          <a:xfrm>
            <a:off x="2143108" y="3000372"/>
            <a:ext cx="1785950" cy="265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14810" y="623431"/>
            <a:ext cx="464347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«Доля»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 исключительно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женский оберег.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древности верили, что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богиня МАКОША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каждой девушки ещё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день рождения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дарит долю, часть своей судьбы.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Её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помощницы ДОЛЯ и НЕДЕЛЯ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плели судьбу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для каждой представительницы женского пола индивидуально. Поэтому наши прабабушки,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дожидаясь поспешной доли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для своих дочерей и внуков,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куклы делали сами, чтобы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обеспечить своим родным долгую и счастливую жизнь.</a:t>
            </a:r>
          </a:p>
          <a:p>
            <a:endParaRPr lang="ru-RU" dirty="0"/>
          </a:p>
        </p:txBody>
      </p:sp>
      <p:sp>
        <p:nvSpPr>
          <p:cNvPr id="45058" name="AutoShape 2" descr="http://ru.stockfresh.com/thumbs/tanais/1695568_%D1%86%D0%B2%D0%B5%D1%82%D1%8B-%D0%BF%D1%88%D0%B5%D0%BD%D0%B8%D1%86%D1%8B-%D0%B2%D0%B5%D0%BA%D1%82%D0%BE%D1%80%D0%B0-%D0%B7%D0%B4%D0%BE%D1%80%D0%BE%D0%B2%D1%8C%D1%8F-%D0%BA%D1%80%D0%B0%D1%81%D0%BD%D1%8B%D0%B9-dais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://ru.stockfresh.com/thumbs/tanais/1695568_%D1%86%D0%B2%D0%B5%D1%82%D1%8B-%D0%BF%D1%88%D0%B5%D0%BD%D0%B8%D1%86%D1%8B-%D0%B2%D0%B5%D0%BA%D1%82%D0%BE%D1%80%D0%B0-%D0%B7%D0%B4%D0%BE%D1%80%D0%BE%D0%B2%D1%8C%D1%8F-%D0%BA%D1%80%D0%B0%D1%81%D0%BD%D1%8B%D0%B9-dais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http://ru.stockfresh.com/thumbs/tanais/1695568_%D1%86%D0%B2%D0%B5%D1%82%D1%8B-%D0%BF%D1%88%D0%B5%D0%BD%D0%B8%D1%86%D1%8B-%D0%B2%D0%B5%D0%BA%D1%82%D0%BE%D1%80%D0%B0-%D0%B7%D0%B4%D0%BE%D1%80%D0%BE%D0%B2%D1%8C%D1%8F-%D0%BA%D1%80%D0%B0%D1%81%D0%BD%D1%8B%D0%B9-dais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http://ru.stockfresh.com/thumbs/tanais/1695568_%D1%86%D0%B2%D0%B5%D1%82%D1%8B-%D0%BF%D1%88%D0%B5%D0%BD%D0%B8%D1%86%D1%8B-%D0%B2%D0%B5%D0%BA%D1%82%D0%BE%D1%80%D0%B0-%D0%B7%D0%B4%D0%BE%D1%80%D0%BE%D0%B2%D1%8C%D1%8F-%D0%BA%D1%80%D0%B0%D1%81%D0%BD%D1%8B%D0%B9-dais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6" name="AutoShape 10" descr="http://ru.stockfresh.com/thumbs/tanais/1695568_%D1%86%D0%B2%D0%B5%D1%82%D1%8B-%D0%BF%D1%88%D0%B5%D0%BD%D0%B8%D1%86%D1%8B-%D0%B2%D0%B5%D0%BA%D1%82%D0%BE%D1%80%D0%B0-%D0%B7%D0%B4%D0%BE%D1%80%D0%BE%D0%B2%D1%8C%D1%8F-%D0%BA%D1%80%D0%B0%D1%81%D0%BD%D1%8B%D0%B9-dais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7340" y="571480"/>
            <a:ext cx="4543420" cy="59372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Кукла — веник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помогала хозяйке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"вымести сор из избы".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Конечно, это был не материальный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мусор, а сор, из-за которого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происходили ссоры,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разлад в доме.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Изготавливалась она,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правило,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 трав, соломы, лыка.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Одежда куклы состояла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из сарафанчика и платочка.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наряду куклы можно было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определить место ее «рождения».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Данная кукла бытовала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центральных и южных губерниях.</a:t>
            </a:r>
          </a:p>
        </p:txBody>
      </p:sp>
      <p:pic>
        <p:nvPicPr>
          <p:cNvPr id="11267" name="Picture 4" descr="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975317" y="785794"/>
            <a:ext cx="3168683" cy="467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5400000" flipH="1">
            <a:off x="8532440" y="6309320"/>
            <a:ext cx="504056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МТА\Desktop\куколки из сундучка\зайчик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1111" r="11111"/>
          <a:stretch>
            <a:fillRect/>
          </a:stretch>
        </p:blipFill>
        <p:spPr bwMode="auto">
          <a:xfrm>
            <a:off x="1857356" y="1500174"/>
            <a:ext cx="3500462" cy="338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71604" y="4929198"/>
            <a:ext cx="74879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Игровые куклы предназначались для забавы детям.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Играли до 7 – 8 лет все дети, пока они ходили в рубахах.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 лишь мальчики начинали носить порты, а девочки юбку,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их игровые роли и сами игры разделялись.</a:t>
            </a: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7287" y="362530"/>
            <a:ext cx="545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Игровые куклы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9394" name="Picture 2" descr="http://cs620923.vk.me/v620923954/19dc5/BR9bF7swt5Q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643570" y="1357298"/>
            <a:ext cx="3286148" cy="358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427460" y="4386212"/>
            <a:ext cx="16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0099"/>
                </a:solidFill>
                <a:latin typeface="Comic Sans MS" pitchFamily="66" charset="0"/>
              </a:rPr>
              <a:t>Пеленашки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4425" y="4386212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Зайчики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s://cs1.livemaster.ru/storage/f3/63/2e7fbf9666fb74cd6df886feb5t7--russkij-stil-narodnaya-kukla-horovodnits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16032"/>
          <a:stretch>
            <a:fillRect/>
          </a:stretch>
        </p:blipFill>
        <p:spPr bwMode="auto">
          <a:xfrm>
            <a:off x="1714480" y="71414"/>
            <a:ext cx="4357718" cy="287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00232" y="2786058"/>
            <a:ext cx="378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Игровая кукла Хороводница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0596" name="Picture 4" descr="https://img-fotki.yandex.ru/get/16103/13850928.4a/0_c7606_30641fd6_-1-ori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813" t="2500" b="4999"/>
          <a:stretch>
            <a:fillRect/>
          </a:stretch>
        </p:blipFill>
        <p:spPr bwMode="auto">
          <a:xfrm>
            <a:off x="4643438" y="3500438"/>
            <a:ext cx="4357686" cy="311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598" name="Picture 6" descr="https://im2-tub-ru.yandex.net/i?id=9a5d897ac9e555f178446bcff2eda935&amp;n=33&amp;h=215&amp;w=14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500826" y="142852"/>
            <a:ext cx="2000264" cy="3007392"/>
          </a:xfrm>
          <a:prstGeom prst="rect">
            <a:avLst/>
          </a:prstGeom>
          <a:noFill/>
        </p:spPr>
      </p:pic>
      <p:pic>
        <p:nvPicPr>
          <p:cNvPr id="110600" name="Picture 8" descr="https://cbs-vao.ru/media/cache/49/5b/495bc56d8bad600141c9795e00c4a859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3368"/>
          <a:stretch>
            <a:fillRect/>
          </a:stretch>
        </p:blipFill>
        <p:spPr bwMode="auto">
          <a:xfrm>
            <a:off x="1785918" y="3929066"/>
            <a:ext cx="2736008" cy="21192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57356" y="6072206"/>
            <a:ext cx="2755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Игрушки из соломы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3143248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Семья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6457914"/>
            <a:ext cx="3514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Куклы на основе закруток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714876" y="2286001"/>
            <a:ext cx="4357718" cy="1357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   </a:t>
            </a:r>
            <a:r>
              <a:rPr lang="ru-RU" sz="2700" b="1" dirty="0" smtClean="0">
                <a:solidFill>
                  <a:srgbClr val="C00000"/>
                </a:solidFill>
                <a:latin typeface="Comic Sans MS" pitchFamily="66" charset="0"/>
              </a:rPr>
              <a:t>Зайчик на пальчик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Делали детям с трёх лет.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Это и друг ребёнка, и игрушка,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одновременно оберег.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Зайчик одевался на пальчик и 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всегда был рядом. Эту игрушку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раньше родители давали детям,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когда уходили из дома, и 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если становилось скучно или страшно, к нему можно обратиться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к другу, поговорить с ним, просто поиграть.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Колеблющееся на стене отражение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лучей солнца от воды или зеркала 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называется игрою солнечных зайчиков. </a:t>
            </a:r>
            <a:b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Зайца отождествляли и с месяцем.</a:t>
            </a:r>
            <a:r>
              <a:rPr lang="ru-RU" sz="2200" dirty="0" smtClean="0">
                <a:solidFill>
                  <a:srgbClr val="000099"/>
                </a:solidFill>
                <a:latin typeface="Cambria" pitchFamily="18" charset="0"/>
              </a:rPr>
              <a:t/>
            </a:r>
            <a:br>
              <a:rPr lang="ru-RU" sz="2200" dirty="0" smtClean="0">
                <a:solidFill>
                  <a:srgbClr val="000099"/>
                </a:solidFill>
                <a:latin typeface="Cambria" pitchFamily="18" charset="0"/>
              </a:rPr>
            </a:br>
            <a:endParaRPr lang="ru-RU" sz="2200" dirty="0" smtClean="0">
              <a:solidFill>
                <a:srgbClr val="000099"/>
              </a:solidFill>
              <a:latin typeface="Cambria" pitchFamily="18" charset="0"/>
            </a:endParaRPr>
          </a:p>
        </p:txBody>
      </p:sp>
      <p:pic>
        <p:nvPicPr>
          <p:cNvPr id="13316" name="Рисунок 4" descr="http://cs2.livemaster.ru/foto/large/e282069554n1516.jpg"/>
          <p:cNvPicPr>
            <a:picLocks noChangeAspect="1" noChangeArrowheads="1"/>
          </p:cNvPicPr>
          <p:nvPr/>
        </p:nvPicPr>
        <p:blipFill>
          <a:blip r:embed="rId2" cstate="print"/>
          <a:srcRect b="3703"/>
          <a:stretch>
            <a:fillRect/>
          </a:stretch>
        </p:blipFill>
        <p:spPr bwMode="auto">
          <a:xfrm>
            <a:off x="2000232" y="3214686"/>
            <a:ext cx="254618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МТА\Desktop\куколки из сундучка\1406134053_1-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18"/>
            <a:ext cx="3214678" cy="221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00562" y="57150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Заяц – месяц</a:t>
            </a:r>
            <a:b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Сорвал травку,</a:t>
            </a:r>
            <a:b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Положил на лавку…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0284" y="142852"/>
            <a:ext cx="793518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Столбушка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(Скрутка) –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самая главная и первая кукла-оберег в русской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народной традиции. В её основе – скрученная в столбик ткань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или берёзовый столбик, отсюда и название.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Считается, что эта кукла – помощница в Душевной Беседе.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Ей можно пожаловаться на судьбу, высказать всё,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наболело и беспокоит, и тогда станет легче и понятнее,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как жить дальше.</a:t>
            </a:r>
          </a:p>
          <a:p>
            <a:endParaRPr lang="ru-RU" dirty="0"/>
          </a:p>
        </p:txBody>
      </p:sp>
      <p:pic>
        <p:nvPicPr>
          <p:cNvPr id="22529" name="Picture 1" descr="C:\Users\МТА\Desktop\Бабушкин сундук\кукла-календарь\Владимирская столбушка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7786" r="22742"/>
          <a:stretch>
            <a:fillRect/>
          </a:stretch>
        </p:blipFill>
        <p:spPr bwMode="auto">
          <a:xfrm>
            <a:off x="5786446" y="2786058"/>
            <a:ext cx="3086888" cy="385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МТА\Desktop\Бабушкин сундук\Народная кукла\img13 (1)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4688" t="23750" r="50312" b="8749"/>
          <a:stretch>
            <a:fillRect/>
          </a:stretch>
        </p:blipFill>
        <p:spPr bwMode="auto">
          <a:xfrm>
            <a:off x="1857357" y="2803916"/>
            <a:ext cx="3429024" cy="385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 descr="http://img1.liveinternet.ru/images/attach/c/1/58/393/58393411_8oxugzgq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500562" y="3536157"/>
            <a:ext cx="1785950" cy="339330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48767" t="21880" b="12875"/>
          <a:stretch>
            <a:fillRect/>
          </a:stretch>
        </p:blipFill>
        <p:spPr bwMode="auto">
          <a:xfrm>
            <a:off x="1857356" y="428604"/>
            <a:ext cx="3071834" cy="517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2725" r="49551" b="37330"/>
          <a:stretch>
            <a:fillRect/>
          </a:stretch>
        </p:blipFill>
        <p:spPr bwMode="auto">
          <a:xfrm>
            <a:off x="5572132" y="428604"/>
            <a:ext cx="3286148" cy="516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83107" y="5572140"/>
            <a:ext cx="1960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Comic Sans MS" pitchFamily="66" charset="0"/>
              </a:rPr>
              <a:t>Столбушка</a:t>
            </a:r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владимирская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5554" y="5578634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Столбушка</a:t>
            </a: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курская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 rot="5400000" flipH="1">
            <a:off x="8532440" y="6309320"/>
            <a:ext cx="504056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ТА\Desktop\куколки из сундучка\19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8384" y="1357298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По региональной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принадлежности</a:t>
            </a: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5587" y="1357298"/>
            <a:ext cx="2440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По конструктивным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особенностям</a:t>
            </a: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7941" y="1357298"/>
            <a:ext cx="270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По функциональному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признаку</a:t>
            </a: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0" name="Picture 4" descr="4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r="7967"/>
          <a:stretch>
            <a:fillRect/>
          </a:stretch>
        </p:blipFill>
        <p:spPr bwMode="auto">
          <a:xfrm>
            <a:off x="6472139" y="2357430"/>
            <a:ext cx="252901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Зольная кукла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57635" y="2143116"/>
            <a:ext cx="2571753" cy="377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199779" y="5886410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Зольная кукла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5507196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Кубышка-</a:t>
            </a:r>
          </a:p>
          <a:p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травница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C:\Users\МТА\Desktop\Бабушкин сундук\Народная кукла\original (1).jpe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571604" y="2333593"/>
            <a:ext cx="2214578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894133" y="5391709"/>
            <a:ext cx="1510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Кукла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русском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народном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костюме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02528" y="285728"/>
            <a:ext cx="5812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Классификация кукол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>
            <a:hlinkClick r:id="rId6" action="ppaction://hlinksldjump"/>
          </p:cNvPr>
          <p:cNvSpPr/>
          <p:nvPr/>
        </p:nvSpPr>
        <p:spPr>
          <a:xfrm rot="5400000" flipH="1">
            <a:off x="8532440" y="6309320"/>
            <a:ext cx="504056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4480" y="142852"/>
            <a:ext cx="737907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Классификация кукол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по функциональному признаку</a:t>
            </a:r>
          </a:p>
          <a:p>
            <a:endParaRPr lang="ru-RU" sz="4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1959" y="2643744"/>
            <a:ext cx="22127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Куклы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обрядов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календарного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Цикла</a:t>
            </a:r>
          </a:p>
          <a:p>
            <a:pPr algn="ctr"/>
            <a:endParaRPr lang="ru-RU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Куклы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обрядов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жизненного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цикла</a:t>
            </a:r>
          </a:p>
          <a:p>
            <a:pPr algn="ctr"/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4801" y="2643182"/>
            <a:ext cx="27045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Обереги жилища</a:t>
            </a:r>
          </a:p>
          <a:p>
            <a:pPr algn="ctr"/>
            <a:endParaRPr lang="ru-RU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Обереги здоровья</a:t>
            </a:r>
          </a:p>
          <a:p>
            <a:pPr algn="ctr"/>
            <a:endParaRPr lang="ru-RU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Обереги детства</a:t>
            </a:r>
          </a:p>
          <a:p>
            <a:pPr algn="ctr"/>
            <a:endParaRPr lang="ru-RU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Обереги достатка</a:t>
            </a: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785123" y="3857628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535487" y="3893347"/>
            <a:ext cx="3786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47681" y="2643182"/>
            <a:ext cx="27249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Куклы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раннего детства</a:t>
            </a:r>
          </a:p>
          <a:p>
            <a:pPr algn="ctr"/>
            <a:endParaRPr lang="ru-RU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Куклы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начальной школы</a:t>
            </a:r>
          </a:p>
          <a:p>
            <a:pPr algn="ctr"/>
            <a:endParaRPr lang="ru-RU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Куклы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подростков</a:t>
            </a: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39278" y="1772655"/>
            <a:ext cx="1904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Игровые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28997" y="1772655"/>
            <a:ext cx="26003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Обереговые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57604" y="1785926"/>
            <a:ext cx="24000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Обрядовые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 rot="5400000" flipH="1">
            <a:off x="8532440" y="6309320"/>
            <a:ext cx="504056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2251542"/>
            <a:ext cx="47662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Обряд – 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совокупность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действий,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которых воплощаются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какие-нибудь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религиозные  представления,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бытовые традиции. </a:t>
            </a:r>
          </a:p>
          <a:p>
            <a:pPr algn="r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С.И. Ожегов</a:t>
            </a: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Picture 6" descr="C:\Users\МТА\Desktop\куколки из сундучка\IMG_1673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281122" y="1571612"/>
            <a:ext cx="286287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18392" y="357166"/>
            <a:ext cx="6139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Обрядовые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куклы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243167"/>
            <a:ext cx="8569325" cy="54721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		</a:t>
            </a: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Это достаточно распространенная категория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народной игрушки. Такие куклы, выполненные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 из различных материалов, достаточно несложные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по технологии, связаны с передачей ребенку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 космогонических, нравственных, символических 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мифологических знаний.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Обрядовые куклы в своем роде очень уникальны,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так как содержат символические знания предыдущих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поколений. Они были созданы людьми для обрядовых,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культовых и магических целей. Они существуют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 у большинства народов мира и используются как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в языческой, так и в христианской религии.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Применяются для различных магических ритуалов. </a:t>
            </a:r>
          </a:p>
        </p:txBody>
      </p:sp>
      <p:pic>
        <p:nvPicPr>
          <p:cNvPr id="5" name="Picture 2" descr="C:\Users\МТА\Desktop\Бабушкин сундук\Народная кукла\img3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3489" t="67570" r="45417" b="3264"/>
          <a:stretch>
            <a:fillRect/>
          </a:stretch>
        </p:blipFill>
        <p:spPr bwMode="auto">
          <a:xfrm>
            <a:off x="6929454" y="214290"/>
            <a:ext cx="1928826" cy="2000264"/>
          </a:xfrm>
          <a:prstGeom prst="rect">
            <a:avLst/>
          </a:prstGeom>
          <a:noFill/>
        </p:spPr>
      </p:pic>
      <p:pic>
        <p:nvPicPr>
          <p:cNvPr id="6" name="Picture 2" descr="C:\Users\МТА\Desktop\Бабушкин сундук\Народная кукла\img3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78802" t="36320" r="2448" b="34513"/>
          <a:stretch>
            <a:fillRect/>
          </a:stretch>
        </p:blipFill>
        <p:spPr bwMode="auto">
          <a:xfrm>
            <a:off x="1857356" y="190478"/>
            <a:ext cx="1714512" cy="2000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43306" y="500042"/>
            <a:ext cx="29546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Обрядовые</a:t>
            </a:r>
            <a:b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куклы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9605" y="928670"/>
            <a:ext cx="7115601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Богата земля русская обрядами, участниками которых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были куклы. Обрядовых кукол почитали и ставили их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избе в красный угол.  Они имели ритуальное назначение.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Раньше считалось, что если в доме есть сделанная своими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руками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кукла «Плодородие»,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то будет достаток и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хороший урожай.</a:t>
            </a:r>
          </a:p>
          <a:p>
            <a:pPr algn="ctr"/>
            <a:endParaRPr lang="ru-RU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Кукла «Купавка»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это обрядовая кукла одного дня.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Она олицетворяла собой начало купаний.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Её сплавляли по воде, и тесёмки , привязанные к её рукам,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забирали с собой людские болезни и невзгоды.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Такое значение придавалось очистительной силе воды.</a:t>
            </a:r>
          </a:p>
          <a:p>
            <a:pPr algn="ctr"/>
            <a:endParaRPr lang="ru-RU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Зольная кукла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дарилась молодым на свадьбе.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 древний символ продолжения рода.</a:t>
            </a:r>
          </a:p>
          <a:p>
            <a:pPr algn="ctr"/>
            <a:endParaRPr lang="ru-RU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Кукла «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Козьма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 Демьян»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изготавливалась из целебных трав.</a:t>
            </a: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4386" y="220784"/>
            <a:ext cx="47051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Обрядовые куклы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8946" y="285728"/>
            <a:ext cx="4799004" cy="659765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</a:rPr>
              <a:t>	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Важным моментом в жизни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человека является свадьба.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 этот случай существовала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специальная обрядовая кукла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«Парочка»,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иногда такую куклу называли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«Неразлучники».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У женской и мужской фигуры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общая рука — символ крепкого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брачного союза.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Свадебную «Парочку» изготавливали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из трех красных лоскутов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одного размера.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Куклу дарили молодым на свадьбе,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закрепленную на полотенце.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Когда рождался в молодой семье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первый ребенок,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полотенцем начинали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пользоваться, а куклу давали ребенку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или хранили всю жизнь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как оберег семьи и брака.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7170" name="Picture 2" descr="C:\Users\МТА\Desktop\Бабушкин сундук\Народная кукла\original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6286512" y="4000504"/>
            <a:ext cx="2667019" cy="2000264"/>
          </a:xfrm>
          <a:prstGeom prst="rect">
            <a:avLst/>
          </a:prstGeom>
          <a:noFill/>
        </p:spPr>
      </p:pic>
      <p:pic>
        <p:nvPicPr>
          <p:cNvPr id="14339" name="Picture 3" descr="C:\Users\МТА\Desktop\Бабушкин сундук\Народная кукла\шшш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000760" y="642918"/>
            <a:ext cx="2979426" cy="228601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97141" y="2797141"/>
            <a:ext cx="6858000" cy="12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1163</Words>
  <Application>Microsoft Office PowerPoint</Application>
  <PresentationFormat>Экран (4:3)</PresentationFormat>
  <Paragraphs>392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</vt:lpstr>
      <vt:lpstr>Comic Sans MS</vt:lpstr>
      <vt:lpstr>Georgia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Покосница –  одна из самых простых  по технике изготовления кукол.  Она делается без надрезов и швов, из цельного куска ткани.  На покос и жатву крестьяне всегда надевали праздничную одежду, светлую и яркую, а рубаха эта так и называлась – покосница.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Зайчик на пальчик Делали детям с трёх лет.  Это и друг ребёнка, и игрушка,  и одновременно оберег. Зайчик одевался на пальчик и  всегда был рядом. Эту игрушку раньше родители давали детям, когда уходили из дома, и  если становилось скучно или страшно, к нему можно обратиться как к другу, поговорить с ним, просто поиграть.  Колеблющееся на стене отражение  лучей солнца от воды или зеркала  называется игрою солнечных зайчиков.  Зайца отождествляли и с месяцем.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МТА</dc:creator>
  <cp:lastModifiedBy>Воронины</cp:lastModifiedBy>
  <cp:revision>48</cp:revision>
  <dcterms:created xsi:type="dcterms:W3CDTF">2017-01-25T13:53:42Z</dcterms:created>
  <dcterms:modified xsi:type="dcterms:W3CDTF">2021-09-04T13:27:01Z</dcterms:modified>
</cp:coreProperties>
</file>