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6" r:id="rId10"/>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13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3042"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22.05.2023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22.05.2023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22.05.2023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22.05.2023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7000" r="-5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22.05.2023</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pedlib.ru/books1/1/0462/image027.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0688" y="539552"/>
            <a:ext cx="5544616" cy="8720464"/>
          </a:xfrm>
          <a:prstGeom prst="rect">
            <a:avLst/>
          </a:prstGeom>
          <a:noFill/>
        </p:spPr>
        <p:txBody>
          <a:bodyPr wrap="square" rtlCol="0">
            <a:spAutoFit/>
          </a:bodyPr>
          <a:lstStyle/>
          <a:p>
            <a:pPr algn="ctr">
              <a:lnSpc>
                <a:spcPct val="107000"/>
              </a:lnSpc>
              <a:spcAft>
                <a:spcPts val="0"/>
              </a:spcAft>
            </a:pPr>
            <a:r>
              <a:rPr lang="ru-RU" sz="2800" b="1" dirty="0">
                <a:solidFill>
                  <a:srgbClr val="7030A0"/>
                </a:solidFill>
                <a:ea typeface="Calibri"/>
                <a:cs typeface="Times New Roman"/>
              </a:rPr>
              <a:t>Картотека</a:t>
            </a:r>
            <a:endParaRPr lang="ru-RU" sz="2800" dirty="0">
              <a:solidFill>
                <a:srgbClr val="7030A0"/>
              </a:solidFill>
              <a:ea typeface="Calibri"/>
              <a:cs typeface="Times New Roman"/>
            </a:endParaRPr>
          </a:p>
          <a:p>
            <a:pPr algn="ctr">
              <a:lnSpc>
                <a:spcPct val="107000"/>
              </a:lnSpc>
              <a:spcAft>
                <a:spcPts val="0"/>
              </a:spcAft>
            </a:pPr>
            <a:r>
              <a:rPr lang="ru-RU" sz="2800" b="1" dirty="0">
                <a:solidFill>
                  <a:srgbClr val="7030A0"/>
                </a:solidFill>
                <a:ea typeface="Calibri"/>
                <a:cs typeface="Times New Roman"/>
              </a:rPr>
              <a:t>дидактических игр по математике</a:t>
            </a:r>
            <a:endParaRPr lang="ru-RU" sz="2800" dirty="0">
              <a:solidFill>
                <a:srgbClr val="7030A0"/>
              </a:solidFill>
              <a:ea typeface="Calibri"/>
              <a:cs typeface="Times New Roman"/>
            </a:endParaRPr>
          </a:p>
          <a:p>
            <a:pPr algn="ctr">
              <a:lnSpc>
                <a:spcPct val="107000"/>
              </a:lnSpc>
              <a:spcAft>
                <a:spcPts val="0"/>
              </a:spcAft>
            </a:pPr>
            <a:r>
              <a:rPr lang="ru-RU" sz="2800" b="1" dirty="0">
                <a:solidFill>
                  <a:srgbClr val="7030A0"/>
                </a:solidFill>
                <a:ea typeface="Calibri"/>
                <a:cs typeface="Times New Roman"/>
              </a:rPr>
              <a:t>в старшей </a:t>
            </a:r>
            <a:r>
              <a:rPr lang="ru-RU" sz="2800" b="1" dirty="0" smtClean="0">
                <a:solidFill>
                  <a:srgbClr val="7030A0"/>
                </a:solidFill>
                <a:ea typeface="Calibri"/>
                <a:cs typeface="Times New Roman"/>
              </a:rPr>
              <a:t>группе</a:t>
            </a:r>
          </a:p>
          <a:p>
            <a:pPr algn="ctr">
              <a:lnSpc>
                <a:spcPct val="107000"/>
              </a:lnSpc>
              <a:spcAft>
                <a:spcPts val="0"/>
              </a:spcAft>
            </a:pPr>
            <a:endParaRPr lang="ru-RU" sz="2000" b="1" dirty="0" smtClean="0">
              <a:solidFill>
                <a:srgbClr val="00B050"/>
              </a:solidFill>
              <a:ea typeface="Calibri"/>
              <a:cs typeface="Times New Roman"/>
            </a:endParaRPr>
          </a:p>
          <a:p>
            <a:pPr algn="ctr"/>
            <a:r>
              <a:rPr lang="ru-RU" sz="2800" b="1" dirty="0">
                <a:solidFill>
                  <a:srgbClr val="FF0000"/>
                </a:solidFill>
              </a:rPr>
              <a:t>«Машины» </a:t>
            </a:r>
            <a:endParaRPr lang="ru-RU" sz="2800" b="1" dirty="0" smtClean="0">
              <a:solidFill>
                <a:srgbClr val="FF0000"/>
              </a:solidFill>
            </a:endParaRPr>
          </a:p>
          <a:p>
            <a:pPr algn="just"/>
            <a:r>
              <a:rPr lang="ru-RU" sz="2000" b="1" dirty="0" smtClean="0"/>
              <a:t>Цель</a:t>
            </a:r>
            <a:r>
              <a:rPr lang="ru-RU" sz="2000" b="1" dirty="0"/>
              <a:t>:</a:t>
            </a:r>
            <a:r>
              <a:rPr lang="ru-RU" sz="2000" dirty="0"/>
              <a:t> закрепить знания детей и последовательности чисел в пределах 10</a:t>
            </a:r>
            <a:r>
              <a:rPr lang="ru-RU" sz="2000" dirty="0" smtClean="0"/>
              <a:t>.</a:t>
            </a:r>
          </a:p>
          <a:p>
            <a:pPr algn="just"/>
            <a:endParaRPr lang="ru-RU" sz="2000" dirty="0"/>
          </a:p>
          <a:p>
            <a:pPr algn="just"/>
            <a:r>
              <a:rPr lang="ru-RU" sz="2000" b="1" dirty="0"/>
              <a:t>Материал.</a:t>
            </a:r>
            <a:r>
              <a:rPr lang="ru-RU" sz="2000" dirty="0"/>
              <a:t> Рули трех цветов (красный, желтый, синий) по количеству детей, на рулях номера машин -изображение числа кружков 1-10. Три круга того же цвета - для стоянок машин</a:t>
            </a:r>
            <a:r>
              <a:rPr lang="ru-RU" sz="2000" dirty="0" smtClean="0"/>
              <a:t>.</a:t>
            </a:r>
          </a:p>
          <a:p>
            <a:pPr algn="just"/>
            <a:endParaRPr lang="ru-RU" sz="2000" dirty="0"/>
          </a:p>
          <a:p>
            <a:pPr algn="just"/>
            <a:r>
              <a:rPr lang="ru-RU" sz="2000" b="1" dirty="0"/>
              <a:t>Содержание</a:t>
            </a:r>
            <a:r>
              <a:rPr lang="ru-RU" sz="2000" dirty="0"/>
              <a:t>. Игра проводится в виде соревнования. Стулья с цветными кругами обозначают стоянки машин. Детям дают рули - каждой колонне одного цвета. По сигналу все бегут по групповой комнате. По сигналу «Машины! На стоянку!»- все «едут» в свой гараж, т. е. дети с красными рулями, едут в гараж, обозначенный красным кругом, и т. д. Машины выстраиваются в колонну по порядку номеров. Начиная с первого, В.  проверяет порядок номеров, игра продолжается.</a:t>
            </a:r>
          </a:p>
          <a:p>
            <a:pPr algn="just"/>
            <a:r>
              <a:rPr lang="ru-RU" sz="2000" dirty="0"/>
              <a:t> </a:t>
            </a:r>
          </a:p>
          <a:p>
            <a:pPr algn="ctr">
              <a:lnSpc>
                <a:spcPct val="107000"/>
              </a:lnSpc>
              <a:spcAft>
                <a:spcPts val="0"/>
              </a:spcAft>
            </a:pPr>
            <a:endParaRPr lang="ru-RU" sz="2000" dirty="0">
              <a:solidFill>
                <a:srgbClr val="002060"/>
              </a:solidFill>
              <a:ea typeface="Calibri"/>
              <a:cs typeface="Times New Roman"/>
            </a:endParaRPr>
          </a:p>
        </p:txBody>
      </p:sp>
    </p:spTree>
    <p:extLst>
      <p:ext uri="{BB962C8B-B14F-4D97-AF65-F5344CB8AC3E}">
        <p14:creationId xmlns:p14="http://schemas.microsoft.com/office/powerpoint/2010/main" val="231662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712" y="899592"/>
            <a:ext cx="5256584" cy="7337650"/>
          </a:xfrm>
          <a:prstGeom prst="rect">
            <a:avLst/>
          </a:prstGeom>
          <a:noFill/>
        </p:spPr>
        <p:txBody>
          <a:bodyPr wrap="square" rtlCol="0">
            <a:spAutoFit/>
          </a:bodyPr>
          <a:lstStyle/>
          <a:p>
            <a:pPr algn="ctr">
              <a:lnSpc>
                <a:spcPct val="107000"/>
              </a:lnSpc>
              <a:spcAft>
                <a:spcPts val="0"/>
              </a:spcAft>
            </a:pPr>
            <a:r>
              <a:rPr lang="ru-RU" sz="2800" b="1" dirty="0">
                <a:solidFill>
                  <a:srgbClr val="FF0000"/>
                </a:solidFill>
                <a:latin typeface="Times New Roman"/>
                <a:ea typeface="Times New Roman"/>
                <a:cs typeface="Times New Roman"/>
              </a:rPr>
              <a:t>«Разделим пополам» </a:t>
            </a:r>
            <a:endParaRPr lang="ru-RU" sz="2800" b="1" dirty="0" smtClean="0">
              <a:solidFill>
                <a:srgbClr val="FF0000"/>
              </a:solidFill>
              <a:latin typeface="Times New Roman"/>
              <a:ea typeface="Times New Roman"/>
              <a:cs typeface="Times New Roman"/>
            </a:endParaRPr>
          </a:p>
          <a:p>
            <a:pPr algn="ctr">
              <a:lnSpc>
                <a:spcPct val="107000"/>
              </a:lnSpc>
              <a:spcAft>
                <a:spcPts val="0"/>
              </a:spcAft>
            </a:pPr>
            <a:endParaRPr lang="ru-RU" sz="2800" b="1" dirty="0" smtClean="0">
              <a:solidFill>
                <a:srgbClr val="FF0000"/>
              </a:solidFill>
              <a:latin typeface="Times New Roman"/>
              <a:ea typeface="Times New Roman"/>
              <a:cs typeface="Times New Roman"/>
            </a:endParaRPr>
          </a:p>
          <a:p>
            <a:pPr algn="just">
              <a:lnSpc>
                <a:spcPct val="107000"/>
              </a:lnSpc>
              <a:spcAft>
                <a:spcPts val="0"/>
              </a:spcAft>
            </a:pPr>
            <a:r>
              <a:rPr lang="ru-RU" sz="1600" b="1" dirty="0" smtClean="0">
                <a:latin typeface="Times New Roman"/>
                <a:ea typeface="Times New Roman"/>
                <a:cs typeface="Times New Roman"/>
              </a:rPr>
              <a:t>Цель</a:t>
            </a:r>
            <a:r>
              <a:rPr lang="ru-RU" sz="1600" b="1" dirty="0">
                <a:latin typeface="Times New Roman"/>
                <a:ea typeface="Times New Roman"/>
                <a:cs typeface="Times New Roman"/>
              </a:rPr>
              <a:t>:</a:t>
            </a:r>
            <a:r>
              <a:rPr lang="ru-RU" sz="1600" dirty="0">
                <a:latin typeface="Times New Roman"/>
                <a:ea typeface="Times New Roman"/>
                <a:cs typeface="Times New Roman"/>
              </a:rPr>
              <a:t> научить детей делить целое на 2, 4 части складыванием предмета пополам</a:t>
            </a:r>
            <a:r>
              <a:rPr lang="ru-RU" sz="1600" dirty="0" smtClean="0">
                <a:latin typeface="Times New Roman"/>
                <a:ea typeface="Times New Roman"/>
                <a:cs typeface="Times New Roman"/>
              </a:rPr>
              <a:t>.</a:t>
            </a:r>
          </a:p>
          <a:p>
            <a:pPr algn="just">
              <a:lnSpc>
                <a:spcPct val="107000"/>
              </a:lnSpc>
              <a:spcAft>
                <a:spcPts val="0"/>
              </a:spcAft>
            </a:pPr>
            <a:endParaRPr lang="ru-RU" sz="1600" dirty="0">
              <a:ea typeface="Calibri"/>
              <a:cs typeface="Times New Roman"/>
            </a:endParaRPr>
          </a:p>
          <a:p>
            <a:pPr algn="just">
              <a:lnSpc>
                <a:spcPct val="107000"/>
              </a:lnSpc>
              <a:spcAft>
                <a:spcPts val="0"/>
              </a:spcAft>
            </a:pPr>
            <a:r>
              <a:rPr lang="ru-RU" sz="1600" b="1" dirty="0">
                <a:latin typeface="Times New Roman"/>
                <a:ea typeface="Times New Roman"/>
                <a:cs typeface="Times New Roman"/>
              </a:rPr>
              <a:t>Материал:</a:t>
            </a:r>
            <a:r>
              <a:rPr lang="ru-RU" sz="1600" dirty="0">
                <a:latin typeface="Times New Roman"/>
                <a:ea typeface="Times New Roman"/>
                <a:cs typeface="Times New Roman"/>
              </a:rPr>
              <a:t> полоска и круг из бумаги. Раздаточный материал: у каждого ребенка - по 2 прямоугольника из бумаги и по 1 карточке</a:t>
            </a:r>
            <a:r>
              <a:rPr lang="ru-RU" sz="1600" dirty="0" smtClean="0">
                <a:latin typeface="Times New Roman"/>
                <a:ea typeface="Times New Roman"/>
                <a:cs typeface="Times New Roman"/>
              </a:rPr>
              <a:t>.</a:t>
            </a:r>
          </a:p>
          <a:p>
            <a:pPr algn="just">
              <a:lnSpc>
                <a:spcPct val="107000"/>
              </a:lnSpc>
              <a:spcAft>
                <a:spcPts val="0"/>
              </a:spcAft>
            </a:pPr>
            <a:endParaRPr lang="ru-RU" sz="1600" dirty="0">
              <a:ea typeface="Calibri"/>
              <a:cs typeface="Times New Roman"/>
            </a:endParaRPr>
          </a:p>
          <a:p>
            <a:pPr algn="just">
              <a:lnSpc>
                <a:spcPct val="107000"/>
              </a:lnSpc>
              <a:spcAft>
                <a:spcPts val="0"/>
              </a:spcAft>
            </a:pPr>
            <a:r>
              <a:rPr lang="ru-RU" sz="1600" b="1" dirty="0">
                <a:latin typeface="Times New Roman"/>
                <a:ea typeface="Times New Roman"/>
                <a:cs typeface="Times New Roman"/>
              </a:rPr>
              <a:t>Содержание.</a:t>
            </a:r>
            <a:r>
              <a:rPr lang="ru-RU" sz="1600" dirty="0">
                <a:latin typeface="Times New Roman"/>
                <a:ea typeface="Times New Roman"/>
                <a:cs typeface="Times New Roman"/>
              </a:rPr>
              <a:t> В.: «Внимательно слушайте и смотрите. У меня бумажная полоска, я сложу ее по полам, точно подравняю концы, проглажу линию сгиба. На сколько частей я разделила полоску? Верно, я сложила полоску пополам и разделила на 2 равные части. Сегодня мы с вами будем делить предметы на равные части. Равны ли части? Вот одна половина, вот - другая. Сколько я половинок показала? Сколько всего половин? Что же называется половиной? Педагог уточняет: «Половина-это одна из 2-х равных частей. Половинами называются обе равные части. Это половина и это половина целой полоски. Сколько всего таких частей в целой полоске? Как я получила 2 равные части? Что больше: целая полоска иди половина? и т. д. ».</a:t>
            </a:r>
            <a:endParaRPr lang="ru-RU" sz="1600" dirty="0">
              <a:ea typeface="Calibri"/>
              <a:cs typeface="Times New Roman"/>
            </a:endParaRPr>
          </a:p>
          <a:p>
            <a:pPr algn="just">
              <a:lnSpc>
                <a:spcPct val="107000"/>
              </a:lnSpc>
              <a:spcAft>
                <a:spcPts val="0"/>
              </a:spcAft>
            </a:pPr>
            <a:r>
              <a:rPr lang="ru-RU" sz="1600" dirty="0">
                <a:latin typeface="Times New Roman"/>
                <a:ea typeface="Times New Roman"/>
                <a:cs typeface="Times New Roman"/>
              </a:rPr>
              <a:t>Аналогично: с кругом.</a:t>
            </a:r>
            <a:endParaRPr lang="ru-RU" sz="1600" dirty="0">
              <a:ea typeface="Calibri"/>
              <a:cs typeface="Times New Roman"/>
            </a:endParaRPr>
          </a:p>
          <a:p>
            <a:pPr algn="just">
              <a:lnSpc>
                <a:spcPct val="107000"/>
              </a:lnSpc>
              <a:spcAft>
                <a:spcPts val="0"/>
              </a:spcAft>
            </a:pPr>
            <a:r>
              <a:rPr lang="ru-RU" sz="1600" dirty="0">
                <a:latin typeface="Times New Roman"/>
                <a:ea typeface="Times New Roman"/>
                <a:cs typeface="Times New Roman"/>
              </a:rPr>
              <a:t>Далее дети учатся самостоятельно делить прямоугольник пополам.</a:t>
            </a:r>
            <a:endParaRPr lang="ru-RU" sz="1600" dirty="0">
              <a:ea typeface="Calibri"/>
              <a:cs typeface="Times New Roman"/>
            </a:endParaRPr>
          </a:p>
        </p:txBody>
      </p:sp>
    </p:spTree>
    <p:extLst>
      <p:ext uri="{BB962C8B-B14F-4D97-AF65-F5344CB8AC3E}">
        <p14:creationId xmlns:p14="http://schemas.microsoft.com/office/powerpoint/2010/main" val="422996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92696" y="755577"/>
            <a:ext cx="5400600" cy="6186309"/>
          </a:xfrm>
          <a:prstGeom prst="rect">
            <a:avLst/>
          </a:prstGeom>
        </p:spPr>
        <p:txBody>
          <a:bodyPr wrap="square">
            <a:spAutoFit/>
          </a:bodyPr>
          <a:lstStyle/>
          <a:p>
            <a:pPr algn="ctr"/>
            <a:r>
              <a:rPr lang="ru-RU" sz="2800" b="1" dirty="0">
                <a:solidFill>
                  <a:srgbClr val="FF0000"/>
                </a:solidFill>
              </a:rPr>
              <a:t>«Назови свой автобус» </a:t>
            </a:r>
            <a:endParaRPr lang="ru-RU" sz="2800" b="1" dirty="0" smtClean="0">
              <a:solidFill>
                <a:srgbClr val="FF0000"/>
              </a:solidFill>
            </a:endParaRPr>
          </a:p>
          <a:p>
            <a:pPr algn="ctr"/>
            <a:endParaRPr lang="ru-RU" sz="2800" b="1" dirty="0" smtClean="0">
              <a:solidFill>
                <a:srgbClr val="FF0000"/>
              </a:solidFill>
            </a:endParaRPr>
          </a:p>
          <a:p>
            <a:pPr algn="just"/>
            <a:r>
              <a:rPr lang="ru-RU" sz="2000" b="1" dirty="0" smtClean="0"/>
              <a:t>Цель</a:t>
            </a:r>
            <a:r>
              <a:rPr lang="ru-RU" sz="2000" b="1" dirty="0"/>
              <a:t>:</a:t>
            </a:r>
            <a:r>
              <a:rPr lang="ru-RU" sz="2000" dirty="0"/>
              <a:t> упражнять в различении круга, квадрата, прямоугольника, треугольника, находить одинаковые по форме фигуры, отличающиеся цветом и размером, </a:t>
            </a:r>
            <a:endParaRPr lang="ru-RU" sz="2000" dirty="0" smtClean="0"/>
          </a:p>
          <a:p>
            <a:pPr algn="just"/>
            <a:endParaRPr lang="ru-RU" sz="2000" dirty="0"/>
          </a:p>
          <a:p>
            <a:pPr algn="just"/>
            <a:r>
              <a:rPr lang="ru-RU" sz="2000" b="1" dirty="0"/>
              <a:t>Содержание.</a:t>
            </a:r>
            <a:r>
              <a:rPr lang="ru-RU" sz="2000" dirty="0"/>
              <a:t>  В.  ставит на некотором расстоянии друг от друга 4 стула, к которым прикреплены модели треугольника, прямоугольника и т. д. (марки автобусов). Дети садятся в автобусы (становится в 3 колонны за стульями Педагог-кондуктор раздает им билеты. На каждом билете такая же фигура как на автобусе. На сигнал «Остановка!» дети идут гулять, а педагог меняет модели местами. На сигнал «В автобус» дети находят сбои автобус и становятся друг за другом. Игру повторяют 2-3 раза.</a:t>
            </a:r>
          </a:p>
        </p:txBody>
      </p:sp>
    </p:spTree>
    <p:extLst>
      <p:ext uri="{BB962C8B-B14F-4D97-AF65-F5344CB8AC3E}">
        <p14:creationId xmlns:p14="http://schemas.microsoft.com/office/powerpoint/2010/main" val="103308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0688" y="1043608"/>
            <a:ext cx="5616624" cy="7109639"/>
          </a:xfrm>
          <a:prstGeom prst="rect">
            <a:avLst/>
          </a:prstGeom>
        </p:spPr>
        <p:txBody>
          <a:bodyPr wrap="square">
            <a:spAutoFit/>
          </a:bodyPr>
          <a:lstStyle/>
          <a:p>
            <a:pPr algn="ctr"/>
            <a:r>
              <a:rPr lang="ru-RU" sz="2800" b="1" dirty="0">
                <a:solidFill>
                  <a:srgbClr val="FF0000"/>
                </a:solidFill>
              </a:rPr>
              <a:t>«Составь фигуру» </a:t>
            </a:r>
            <a:endParaRPr lang="ru-RU" sz="2800" b="1" dirty="0" smtClean="0">
              <a:solidFill>
                <a:srgbClr val="FF0000"/>
              </a:solidFill>
            </a:endParaRPr>
          </a:p>
          <a:p>
            <a:pPr algn="ctr"/>
            <a:endParaRPr lang="ru-RU" sz="2800" b="1" dirty="0" smtClean="0">
              <a:solidFill>
                <a:srgbClr val="FF0000"/>
              </a:solidFill>
            </a:endParaRPr>
          </a:p>
          <a:p>
            <a:pPr algn="just"/>
            <a:r>
              <a:rPr lang="ru-RU" sz="2000" b="1" dirty="0" smtClean="0"/>
              <a:t>Цель</a:t>
            </a:r>
            <a:r>
              <a:rPr lang="ru-RU" sz="2000" b="1" dirty="0"/>
              <a:t>:</a:t>
            </a:r>
            <a:r>
              <a:rPr lang="ru-RU" sz="2000" dirty="0"/>
              <a:t> упражнять в группировке геометрических фигур по цвету, размеру</a:t>
            </a:r>
            <a:r>
              <a:rPr lang="ru-RU" sz="2000" dirty="0" smtClean="0"/>
              <a:t>.</a:t>
            </a:r>
          </a:p>
          <a:p>
            <a:pPr algn="just"/>
            <a:endParaRPr lang="ru-RU" sz="2000" dirty="0"/>
          </a:p>
          <a:p>
            <a:pPr algn="just"/>
            <a:r>
              <a:rPr lang="ru-RU" sz="2000" b="1" dirty="0"/>
              <a:t>Содержание. </a:t>
            </a:r>
            <a:endParaRPr lang="ru-RU" sz="2000" b="1" dirty="0" smtClean="0"/>
          </a:p>
          <a:p>
            <a:pPr algn="just"/>
            <a:r>
              <a:rPr lang="ru-RU" sz="2000" dirty="0" smtClean="0"/>
              <a:t>По </a:t>
            </a:r>
            <a:r>
              <a:rPr lang="ru-RU" sz="2000" dirty="0"/>
              <a:t>просьбе  В. дети достают фигуры из конверта, раскладывают их перед собой и отвечают на вопросы: «Какие у вас фигуры? Какого они цвета? Одинакового ли размера? Как можно сгруппировать фигуры, подобрать подходящие? (по цвету, форме, размеру). Составьте группу  из красных, синих,  желтых фигур. После того, как дети выполнять задание, В. спрашивает: «Какие получились группы? Какого они цвета? Какой формы оказались фигуры в первой группе? Из каких фигур составлена вторая группа? Сколько их всего? Сколько фигур разной формы в третьей группе? Назовите их! Сколько всего фигур желтого цвета?» Далее В. предлагает перемешать все фигуры и разложить их по форме (величине).</a:t>
            </a:r>
          </a:p>
        </p:txBody>
      </p:sp>
    </p:spTree>
    <p:extLst>
      <p:ext uri="{BB962C8B-B14F-4D97-AF65-F5344CB8AC3E}">
        <p14:creationId xmlns:p14="http://schemas.microsoft.com/office/powerpoint/2010/main" val="2868140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20688" y="611561"/>
            <a:ext cx="5616624" cy="6184322"/>
          </a:xfrm>
          <a:prstGeom prst="rect">
            <a:avLst/>
          </a:prstGeom>
        </p:spPr>
        <p:txBody>
          <a:bodyPr wrap="square">
            <a:spAutoFit/>
          </a:bodyPr>
          <a:lstStyle/>
          <a:p>
            <a:pPr indent="101600" algn="ctr">
              <a:lnSpc>
                <a:spcPct val="107000"/>
              </a:lnSpc>
              <a:spcAft>
                <a:spcPts val="0"/>
              </a:spcAft>
            </a:pPr>
            <a:r>
              <a:rPr lang="ru-RU" sz="2800" b="1" dirty="0">
                <a:solidFill>
                  <a:srgbClr val="FF0000"/>
                </a:solidFill>
                <a:latin typeface="Times New Roman"/>
                <a:ea typeface="Calibri"/>
                <a:cs typeface="Times New Roman"/>
              </a:rPr>
              <a:t>«Сравни и запомни» </a:t>
            </a:r>
            <a:endParaRPr lang="ru-RU" sz="2800" b="1" dirty="0" smtClean="0">
              <a:solidFill>
                <a:srgbClr val="FF0000"/>
              </a:solidFill>
              <a:latin typeface="Times New Roman"/>
              <a:ea typeface="Calibri"/>
              <a:cs typeface="Times New Roman"/>
            </a:endParaRPr>
          </a:p>
          <a:p>
            <a:pPr indent="101600" algn="ctr">
              <a:lnSpc>
                <a:spcPct val="107000"/>
              </a:lnSpc>
              <a:spcAft>
                <a:spcPts val="0"/>
              </a:spcAft>
            </a:pPr>
            <a:endParaRPr lang="ru-RU" sz="2800" b="1" dirty="0" smtClean="0">
              <a:solidFill>
                <a:srgbClr val="FF0000"/>
              </a:solidFill>
              <a:latin typeface="Times New Roman"/>
              <a:ea typeface="Calibri"/>
              <a:cs typeface="Times New Roman"/>
            </a:endParaRPr>
          </a:p>
          <a:p>
            <a:pPr indent="101600" algn="just">
              <a:lnSpc>
                <a:spcPct val="107000"/>
              </a:lnSpc>
              <a:spcAft>
                <a:spcPts val="0"/>
              </a:spcAft>
            </a:pPr>
            <a:r>
              <a:rPr lang="ru-RU" b="1" dirty="0" smtClean="0">
                <a:latin typeface="Times New Roman"/>
                <a:ea typeface="Calibri"/>
                <a:cs typeface="Times New Roman"/>
              </a:rPr>
              <a:t>Цель</a:t>
            </a:r>
            <a:r>
              <a:rPr lang="ru-RU" b="1" dirty="0">
                <a:latin typeface="Times New Roman"/>
                <a:ea typeface="Calibri"/>
                <a:cs typeface="Times New Roman"/>
              </a:rPr>
              <a:t>:</a:t>
            </a:r>
            <a:r>
              <a:rPr lang="ru-RU" dirty="0">
                <a:latin typeface="Times New Roman"/>
                <a:ea typeface="Calibri"/>
                <a:cs typeface="Times New Roman"/>
              </a:rPr>
              <a:t> учить осуществлять зрительно-мысленный анализ способа расположения фигур; закрепление представлений о геометрических </a:t>
            </a:r>
            <a:r>
              <a:rPr lang="ru-RU" dirty="0" smtClean="0">
                <a:latin typeface="Times New Roman"/>
                <a:ea typeface="Calibri"/>
                <a:cs typeface="Times New Roman"/>
              </a:rPr>
              <a:t>фигурах</a:t>
            </a:r>
            <a:r>
              <a:rPr lang="ru-RU" dirty="0" smtClean="0">
                <a:latin typeface="Times New Roman"/>
                <a:ea typeface="Calibri"/>
                <a:cs typeface="Times New Roman"/>
              </a:rPr>
              <a:t>.</a:t>
            </a:r>
          </a:p>
          <a:p>
            <a:pPr indent="101600" algn="just">
              <a:lnSpc>
                <a:spcPct val="107000"/>
              </a:lnSpc>
              <a:spcAft>
                <a:spcPts val="0"/>
              </a:spcAft>
            </a:pPr>
            <a:endParaRPr lang="ru-RU" sz="1400" dirty="0" smtClean="0">
              <a:ea typeface="Calibri"/>
              <a:cs typeface="Times New Roman"/>
            </a:endParaRPr>
          </a:p>
          <a:p>
            <a:pPr indent="101600" algn="just">
              <a:lnSpc>
                <a:spcPct val="107000"/>
              </a:lnSpc>
              <a:spcAft>
                <a:spcPts val="0"/>
              </a:spcAft>
            </a:pPr>
            <a:r>
              <a:rPr lang="ru-RU" b="1" dirty="0" smtClean="0">
                <a:latin typeface="Times New Roman"/>
                <a:ea typeface="Calibri"/>
                <a:cs typeface="Times New Roman"/>
              </a:rPr>
              <a:t>Материал</a:t>
            </a:r>
            <a:r>
              <a:rPr lang="ru-RU" b="1" dirty="0">
                <a:latin typeface="Times New Roman"/>
                <a:ea typeface="Calibri"/>
                <a:cs typeface="Times New Roman"/>
              </a:rPr>
              <a:t>.</a:t>
            </a:r>
            <a:r>
              <a:rPr lang="ru-RU" dirty="0">
                <a:latin typeface="Times New Roman"/>
                <a:ea typeface="Calibri"/>
                <a:cs typeface="Times New Roman"/>
              </a:rPr>
              <a:t> Набор геометрических фигур</a:t>
            </a:r>
            <a:r>
              <a:rPr lang="ru-RU" dirty="0" smtClean="0">
                <a:latin typeface="Times New Roman"/>
                <a:ea typeface="Calibri"/>
                <a:cs typeface="Times New Roman"/>
              </a:rPr>
              <a:t>.</a:t>
            </a:r>
          </a:p>
          <a:p>
            <a:pPr indent="101600" algn="just">
              <a:lnSpc>
                <a:spcPct val="107000"/>
              </a:lnSpc>
              <a:spcAft>
                <a:spcPts val="0"/>
              </a:spcAft>
            </a:pPr>
            <a:endParaRPr lang="ru-RU" sz="1400" dirty="0">
              <a:ea typeface="Calibri"/>
              <a:cs typeface="Times New Roman"/>
            </a:endParaRPr>
          </a:p>
          <a:p>
            <a:pPr indent="101600" algn="just">
              <a:lnSpc>
                <a:spcPct val="107000"/>
              </a:lnSpc>
              <a:spcAft>
                <a:spcPts val="0"/>
              </a:spcAft>
            </a:pPr>
            <a:r>
              <a:rPr lang="ru-RU" b="1" dirty="0">
                <a:latin typeface="Times New Roman"/>
                <a:ea typeface="Calibri"/>
                <a:cs typeface="Times New Roman"/>
              </a:rPr>
              <a:t>Содержание.</a:t>
            </a:r>
            <a:r>
              <a:rPr lang="ru-RU" dirty="0">
                <a:latin typeface="Times New Roman"/>
                <a:ea typeface="Calibri"/>
                <a:cs typeface="Times New Roman"/>
              </a:rPr>
              <a:t> </a:t>
            </a:r>
            <a:endParaRPr lang="ru-RU" dirty="0" smtClean="0">
              <a:latin typeface="Times New Roman"/>
              <a:ea typeface="Calibri"/>
              <a:cs typeface="Times New Roman"/>
            </a:endParaRPr>
          </a:p>
          <a:p>
            <a:pPr indent="101600" algn="just">
              <a:lnSpc>
                <a:spcPct val="107000"/>
              </a:lnSpc>
              <a:spcAft>
                <a:spcPts val="0"/>
              </a:spcAft>
            </a:pPr>
            <a:r>
              <a:rPr lang="ru-RU" dirty="0" smtClean="0">
                <a:latin typeface="Times New Roman"/>
                <a:ea typeface="Calibri"/>
                <a:cs typeface="Times New Roman"/>
              </a:rPr>
              <a:t>Каждый </a:t>
            </a:r>
            <a:r>
              <a:rPr lang="ru-RU" dirty="0">
                <a:latin typeface="Times New Roman"/>
                <a:ea typeface="Calibri"/>
                <a:cs typeface="Times New Roman"/>
              </a:rPr>
              <a:t>из игроков должен внимательно рассмотреть свою табличку с изображением геометрических фигур, найти закономерность в их расположении, затем заполнить пустые клетки со знаками вопроса, положив в них нужную фигуру. Выигрывает тот, кто правильно и быстро справится с заданием. Игру можно повторить, расположив фигуры и знаки вопроса по-другому</a:t>
            </a:r>
            <a:r>
              <a:rPr lang="ru-RU" dirty="0" smtClean="0">
                <a:latin typeface="Times New Roman"/>
                <a:ea typeface="Calibri"/>
                <a:cs typeface="Times New Roman"/>
              </a:rPr>
              <a:t>.    </a:t>
            </a:r>
          </a:p>
          <a:p>
            <a:pPr indent="101600" algn="just">
              <a:lnSpc>
                <a:spcPct val="107000"/>
              </a:lnSpc>
              <a:spcAft>
                <a:spcPts val="0"/>
              </a:spcAft>
            </a:pPr>
            <a:endParaRPr lang="ru-RU" dirty="0" smtClean="0">
              <a:latin typeface="Times New Roman"/>
              <a:ea typeface="Calibri"/>
              <a:cs typeface="Times New Roman"/>
            </a:endParaRPr>
          </a:p>
          <a:p>
            <a:pPr indent="101600" algn="just">
              <a:lnSpc>
                <a:spcPct val="107000"/>
              </a:lnSpc>
            </a:pPr>
            <a:r>
              <a:rPr lang="ru-RU" sz="2000" dirty="0"/>
              <a:t>Пример игрового материала</a:t>
            </a:r>
          </a:p>
          <a:p>
            <a:pPr indent="101600">
              <a:lnSpc>
                <a:spcPct val="107000"/>
              </a:lnSpc>
              <a:spcAft>
                <a:spcPts val="0"/>
              </a:spcAft>
            </a:pPr>
            <a:endParaRPr lang="ru-RU" sz="1400" dirty="0">
              <a:ea typeface="Calibri"/>
              <a:cs typeface="Times New Roman"/>
            </a:endParaRPr>
          </a:p>
        </p:txBody>
      </p:sp>
      <p:pic>
        <p:nvPicPr>
          <p:cNvPr id="4" name="Рисунок 3" descr="image027.jpg">
            <a:hlinkClick r:id="rId2" tgtFrame="_blank"/>
          </p:cNvPr>
          <p:cNvPicPr/>
          <p:nvPr/>
        </p:nvPicPr>
        <p:blipFill>
          <a:blip r:embed="rId3">
            <a:extLst>
              <a:ext uri="{28A0092B-C50C-407E-A947-70E740481C1C}">
                <a14:useLocalDpi xmlns:a14="http://schemas.microsoft.com/office/drawing/2010/main" val="0"/>
              </a:ext>
            </a:extLst>
          </a:blip>
          <a:srcRect/>
          <a:stretch>
            <a:fillRect/>
          </a:stretch>
        </p:blipFill>
        <p:spPr bwMode="auto">
          <a:xfrm>
            <a:off x="1916832" y="6660232"/>
            <a:ext cx="2736304" cy="1945767"/>
          </a:xfrm>
          <a:prstGeom prst="rect">
            <a:avLst/>
          </a:prstGeom>
          <a:noFill/>
          <a:ln>
            <a:noFill/>
          </a:ln>
        </p:spPr>
      </p:pic>
    </p:spTree>
    <p:extLst>
      <p:ext uri="{BB962C8B-B14F-4D97-AF65-F5344CB8AC3E}">
        <p14:creationId xmlns:p14="http://schemas.microsoft.com/office/powerpoint/2010/main" val="2010597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0688" y="1475656"/>
            <a:ext cx="5328592" cy="6186309"/>
          </a:xfrm>
          <a:prstGeom prst="rect">
            <a:avLst/>
          </a:prstGeom>
        </p:spPr>
        <p:txBody>
          <a:bodyPr wrap="square">
            <a:spAutoFit/>
          </a:bodyPr>
          <a:lstStyle/>
          <a:p>
            <a:pPr algn="ctr"/>
            <a:r>
              <a:rPr lang="ru-RU" sz="2800" b="1" dirty="0" smtClean="0">
                <a:solidFill>
                  <a:srgbClr val="FF0000"/>
                </a:solidFill>
              </a:rPr>
              <a:t>«Найди </a:t>
            </a:r>
            <a:r>
              <a:rPr lang="ru-RU" sz="2800" b="1" dirty="0">
                <a:solidFill>
                  <a:srgbClr val="FF0000"/>
                </a:solidFill>
              </a:rPr>
              <a:t>на ощупь» </a:t>
            </a:r>
            <a:endParaRPr lang="ru-RU" sz="2800" b="1" dirty="0" smtClean="0">
              <a:solidFill>
                <a:srgbClr val="FF0000"/>
              </a:solidFill>
            </a:endParaRPr>
          </a:p>
          <a:p>
            <a:pPr algn="ctr"/>
            <a:endParaRPr lang="ru-RU" sz="2800" b="1" dirty="0" smtClean="0">
              <a:solidFill>
                <a:srgbClr val="FF0000"/>
              </a:solidFill>
            </a:endParaRPr>
          </a:p>
          <a:p>
            <a:pPr algn="just"/>
            <a:r>
              <a:rPr lang="ru-RU" sz="2000" b="1" dirty="0" smtClean="0"/>
              <a:t>Цель</a:t>
            </a:r>
            <a:r>
              <a:rPr lang="ru-RU" sz="2000" b="1" dirty="0"/>
              <a:t>: </a:t>
            </a:r>
            <a:r>
              <a:rPr lang="ru-RU" sz="2000" dirty="0"/>
              <a:t>учить детей сопоставлять результаты зрительного осязательного обследования формы предмета</a:t>
            </a:r>
            <a:r>
              <a:rPr lang="ru-RU" sz="2000" dirty="0" smtClean="0"/>
              <a:t>.</a:t>
            </a:r>
          </a:p>
          <a:p>
            <a:pPr algn="just"/>
            <a:endParaRPr lang="ru-RU" sz="2000" dirty="0"/>
          </a:p>
          <a:p>
            <a:pPr algn="just"/>
            <a:r>
              <a:rPr lang="ru-RU" sz="2000" b="1" dirty="0"/>
              <a:t>Содержание.</a:t>
            </a:r>
            <a:r>
              <a:rPr lang="ru-RU" sz="2000" dirty="0"/>
              <a:t> </a:t>
            </a:r>
            <a:r>
              <a:rPr lang="ru-RU" sz="2000" dirty="0" smtClean="0"/>
              <a:t>З</a:t>
            </a:r>
          </a:p>
          <a:p>
            <a:pPr algn="just"/>
            <a:r>
              <a:rPr lang="ru-RU" sz="2000" dirty="0" err="1" smtClean="0"/>
              <a:t>анятие</a:t>
            </a:r>
            <a:r>
              <a:rPr lang="ru-RU" sz="2000" dirty="0" smtClean="0"/>
              <a:t> </a:t>
            </a:r>
            <a:r>
              <a:rPr lang="ru-RU" sz="2000" dirty="0"/>
              <a:t>проводится одновременно с 2-4 детьми. Ребенок кладет на стол руку с мешочком, затянутым на запястье. В. по одному предмету кладет на стол, - ребенок, глядя на образец, находит в мешочке такой же предмет на ощупь. Если он ошибается ему, предлагают внимательно рассмотреть предмет я дать словесное описание. После этого ребенок снова разыскивает на ощупь, но уже другой предмет. Повторность игры зависит от степени усвоения детьми способа обследования.</a:t>
            </a:r>
          </a:p>
        </p:txBody>
      </p:sp>
    </p:spTree>
    <p:extLst>
      <p:ext uri="{BB962C8B-B14F-4D97-AF65-F5344CB8AC3E}">
        <p14:creationId xmlns:p14="http://schemas.microsoft.com/office/powerpoint/2010/main" val="2425189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76672" y="1331640"/>
            <a:ext cx="5688632" cy="5570756"/>
          </a:xfrm>
          <a:prstGeom prst="rect">
            <a:avLst/>
          </a:prstGeom>
        </p:spPr>
        <p:txBody>
          <a:bodyPr wrap="square">
            <a:spAutoFit/>
          </a:bodyPr>
          <a:lstStyle/>
          <a:p>
            <a:pPr algn="ctr"/>
            <a:r>
              <a:rPr lang="ru-RU" sz="2800" b="1" dirty="0">
                <a:solidFill>
                  <a:srgbClr val="FF0000"/>
                </a:solidFill>
              </a:rPr>
              <a:t>«На птицефабрике</a:t>
            </a:r>
            <a:r>
              <a:rPr lang="ru-RU" sz="2800" b="1" dirty="0" smtClean="0">
                <a:solidFill>
                  <a:srgbClr val="FF0000"/>
                </a:solidFill>
              </a:rPr>
              <a:t>»</a:t>
            </a:r>
          </a:p>
          <a:p>
            <a:pPr algn="ctr"/>
            <a:endParaRPr lang="ru-RU" sz="2800" b="1" dirty="0" smtClean="0">
              <a:solidFill>
                <a:srgbClr val="FF0000"/>
              </a:solidFill>
            </a:endParaRPr>
          </a:p>
          <a:p>
            <a:pPr algn="just"/>
            <a:r>
              <a:rPr lang="ru-RU" sz="2000" b="1" dirty="0" smtClean="0"/>
              <a:t> Цель</a:t>
            </a:r>
            <a:r>
              <a:rPr lang="ru-RU" sz="2000" b="1" dirty="0"/>
              <a:t>:</a:t>
            </a:r>
            <a:r>
              <a:rPr lang="ru-RU" sz="2000" dirty="0"/>
              <a:t> упражнять детей в счете в пределах, показать независимость числа предметов от площади, которую они занимают. </a:t>
            </a:r>
            <a:endParaRPr lang="ru-RU" sz="2000" dirty="0" smtClean="0"/>
          </a:p>
          <a:p>
            <a:pPr algn="just"/>
            <a:endParaRPr lang="ru-RU" sz="2000" dirty="0"/>
          </a:p>
          <a:p>
            <a:pPr algn="just"/>
            <a:r>
              <a:rPr lang="ru-RU" sz="2000" b="1" dirty="0"/>
              <a:t>Содержание</a:t>
            </a:r>
            <a:r>
              <a:rPr lang="ru-RU" sz="2000" dirty="0" smtClean="0"/>
              <a:t>.</a:t>
            </a:r>
          </a:p>
          <a:p>
            <a:pPr algn="just"/>
            <a:r>
              <a:rPr lang="ru-RU" sz="2000" dirty="0" smtClean="0"/>
              <a:t> </a:t>
            </a:r>
            <a:r>
              <a:rPr lang="ru-RU" sz="2000" dirty="0"/>
              <a:t>В.: «Сегодня мы пойдем на экскурсию - на птицефабрику. Здесь живут куры и цыплята. На верхней жердочке сидят куры, их 6, на нижней - 5 цыплят. Сравнивают курочек и цыплят, определяют, что цыплят меньше чем курочек. «Один цыпленок убежал. Что нужно сделать, чтобы курочек и цыплят стало поровну? (Нужно найти 1 цыпленка и вернуть курочке). Игра повторяется. В. незаметно убирает курицу, дети ищут маму-курицу для цыпленка, и т. д.</a:t>
            </a:r>
          </a:p>
        </p:txBody>
      </p:sp>
    </p:spTree>
    <p:extLst>
      <p:ext uri="{BB962C8B-B14F-4D97-AF65-F5344CB8AC3E}">
        <p14:creationId xmlns:p14="http://schemas.microsoft.com/office/powerpoint/2010/main" val="800374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74893" y="395536"/>
            <a:ext cx="5690411" cy="4031873"/>
          </a:xfrm>
          <a:prstGeom prst="rect">
            <a:avLst/>
          </a:prstGeom>
        </p:spPr>
        <p:txBody>
          <a:bodyPr wrap="square">
            <a:spAutoFit/>
          </a:bodyPr>
          <a:lstStyle/>
          <a:p>
            <a:pPr algn="ctr"/>
            <a:r>
              <a:rPr lang="ru-RU" sz="2000" b="1" dirty="0"/>
              <a:t> </a:t>
            </a:r>
            <a:r>
              <a:rPr lang="ru-RU" sz="2800" b="1" dirty="0">
                <a:solidFill>
                  <a:srgbClr val="FF0000"/>
                </a:solidFill>
              </a:rPr>
              <a:t>«Услышь и посчитай» </a:t>
            </a:r>
            <a:endParaRPr lang="ru-RU" sz="2800" dirty="0">
              <a:solidFill>
                <a:srgbClr val="FF0000"/>
              </a:solidFill>
            </a:endParaRPr>
          </a:p>
          <a:p>
            <a:pPr algn="just"/>
            <a:r>
              <a:rPr lang="ru-RU" sz="2000" b="1" dirty="0"/>
              <a:t>Цель:</a:t>
            </a:r>
            <a:r>
              <a:rPr lang="ru-RU" sz="2000" dirty="0"/>
              <a:t> учить одновременно, считать звуки и отсчитывать игрушки.</a:t>
            </a:r>
          </a:p>
          <a:p>
            <a:pPr algn="just"/>
            <a:r>
              <a:rPr lang="ru-RU" sz="2000" b="1" dirty="0"/>
              <a:t>Материал:</a:t>
            </a:r>
            <a:r>
              <a:rPr lang="ru-RU" sz="2000" dirty="0"/>
              <a:t> подносы с мелкими игрушками.</a:t>
            </a:r>
          </a:p>
          <a:p>
            <a:pPr algn="just"/>
            <a:r>
              <a:rPr lang="ru-RU" sz="2000" b="1" dirty="0"/>
              <a:t>Содержание.</a:t>
            </a:r>
            <a:r>
              <a:rPr lang="ru-RU" sz="2000" dirty="0"/>
              <a:t> В. обращается к детям: «Сегодня мы снова будем считать звуки и отсчитывать игрушки. В прошлый раз мы сначала считали звуки, а потом отсчитывали игрушки. Теперь задание будет потруднее. Надо будет одновременно считать звуки, и пододвигать к себе игрушки, а затем сказать, сколько раз ударил молоточек, и сколько игрушек вы поставили. Всего дается 3-4 задания</a:t>
            </a:r>
            <a:r>
              <a:rPr lang="ru-RU" sz="2800" dirty="0"/>
              <a:t>.</a:t>
            </a:r>
          </a:p>
        </p:txBody>
      </p:sp>
      <p:sp>
        <p:nvSpPr>
          <p:cNvPr id="4" name="Прямоугольник 3"/>
          <p:cNvSpPr/>
          <p:nvPr/>
        </p:nvSpPr>
        <p:spPr>
          <a:xfrm>
            <a:off x="569531" y="4595162"/>
            <a:ext cx="5667781" cy="3908762"/>
          </a:xfrm>
          <a:prstGeom prst="rect">
            <a:avLst/>
          </a:prstGeom>
        </p:spPr>
        <p:txBody>
          <a:bodyPr wrap="square">
            <a:spAutoFit/>
          </a:bodyPr>
          <a:lstStyle/>
          <a:p>
            <a:pPr algn="ctr"/>
            <a:r>
              <a:rPr lang="ru-RU" b="1" dirty="0"/>
              <a:t> </a:t>
            </a:r>
            <a:r>
              <a:rPr lang="ru-RU" sz="2800" b="1" dirty="0">
                <a:solidFill>
                  <a:srgbClr val="FF0000"/>
                </a:solidFill>
              </a:rPr>
              <a:t>«Встань на место» </a:t>
            </a:r>
            <a:endParaRPr lang="ru-RU" sz="2800" b="1" dirty="0" smtClean="0">
              <a:solidFill>
                <a:srgbClr val="FF0000"/>
              </a:solidFill>
            </a:endParaRPr>
          </a:p>
          <a:p>
            <a:pPr algn="just"/>
            <a:r>
              <a:rPr lang="ru-RU" sz="2000" b="1" dirty="0" smtClean="0"/>
              <a:t>Цель</a:t>
            </a:r>
            <a:r>
              <a:rPr lang="ru-RU" sz="2000" b="1" dirty="0"/>
              <a:t>:</a:t>
            </a:r>
            <a:r>
              <a:rPr lang="ru-RU" sz="2000" dirty="0"/>
              <a:t> упражнять детей в нахождении местоположения: впереди, сзади, слева, справа, перед, за.</a:t>
            </a:r>
          </a:p>
          <a:p>
            <a:pPr algn="just"/>
            <a:r>
              <a:rPr lang="ru-RU" sz="2000" b="1" dirty="0"/>
              <a:t>Содержание.</a:t>
            </a:r>
            <a:r>
              <a:rPr lang="ru-RU" sz="2000" dirty="0"/>
              <a:t> В. по очереди вызывает детей, указывает, где им надо встать: «Сережа подойди ко мне, Коля, встань так, чтобы Сережа был сзади тебя. Вера встань перед Ирой» И т. д. Вызвав 5-6 детей, воспитатель просит их назвать, кто впереди и сзади их стоит. Далее детям предлагают повернуться налево или направо и опять назвать, кто и где от них стоит.</a:t>
            </a:r>
          </a:p>
        </p:txBody>
      </p:sp>
    </p:spTree>
    <p:extLst>
      <p:ext uri="{BB962C8B-B14F-4D97-AF65-F5344CB8AC3E}">
        <p14:creationId xmlns:p14="http://schemas.microsoft.com/office/powerpoint/2010/main" val="889900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6672" y="395536"/>
            <a:ext cx="6048672" cy="707886"/>
          </a:xfrm>
          <a:prstGeom prst="rect">
            <a:avLst/>
          </a:prstGeom>
        </p:spPr>
        <p:txBody>
          <a:bodyPr wrap="square">
            <a:spAutoFit/>
          </a:bodyPr>
          <a:lstStyle/>
          <a:p>
            <a:endParaRPr lang="ru-RU" sz="2000" dirty="0"/>
          </a:p>
          <a:p>
            <a:endParaRPr lang="ru-RU" sz="2000" dirty="0"/>
          </a:p>
        </p:txBody>
      </p:sp>
      <p:sp>
        <p:nvSpPr>
          <p:cNvPr id="4" name="Прямоугольник 3"/>
          <p:cNvSpPr/>
          <p:nvPr/>
        </p:nvSpPr>
        <p:spPr>
          <a:xfrm>
            <a:off x="764704" y="251520"/>
            <a:ext cx="5472608" cy="8710077"/>
          </a:xfrm>
          <a:prstGeom prst="rect">
            <a:avLst/>
          </a:prstGeom>
        </p:spPr>
        <p:txBody>
          <a:bodyPr wrap="square">
            <a:spAutoFit/>
          </a:bodyPr>
          <a:lstStyle/>
          <a:p>
            <a:pPr algn="ctr"/>
            <a:r>
              <a:rPr lang="ru-RU" b="1" dirty="0"/>
              <a:t> </a:t>
            </a:r>
            <a:r>
              <a:rPr lang="ru-RU" sz="2800" b="1" dirty="0">
                <a:solidFill>
                  <a:srgbClr val="FF0000"/>
                </a:solidFill>
              </a:rPr>
              <a:t>«Прогулка в сад» </a:t>
            </a:r>
            <a:endParaRPr lang="ru-RU" sz="2800" b="1" dirty="0" smtClean="0">
              <a:solidFill>
                <a:srgbClr val="FF0000"/>
              </a:solidFill>
            </a:endParaRPr>
          </a:p>
          <a:p>
            <a:pPr algn="ctr"/>
            <a:endParaRPr lang="ru-RU" sz="2800" b="1" dirty="0" smtClean="0">
              <a:solidFill>
                <a:srgbClr val="FF0000"/>
              </a:solidFill>
            </a:endParaRPr>
          </a:p>
          <a:p>
            <a:pPr algn="just"/>
            <a:r>
              <a:rPr lang="ru-RU" b="1" dirty="0" smtClean="0"/>
              <a:t>Цель</a:t>
            </a:r>
            <a:r>
              <a:rPr lang="ru-RU" b="1" dirty="0"/>
              <a:t>:</a:t>
            </a:r>
            <a:r>
              <a:rPr lang="ru-RU" dirty="0"/>
              <a:t> познакомить детей с образованием числа 8 и считать до 8.</a:t>
            </a:r>
          </a:p>
          <a:p>
            <a:pPr algn="just"/>
            <a:r>
              <a:rPr lang="ru-RU" b="1" dirty="0"/>
              <a:t>Материал.</a:t>
            </a:r>
            <a:r>
              <a:rPr lang="ru-RU" dirty="0"/>
              <a:t> Наборное полотно, цветные изображения 8 больших, 8 маленьких яблок картинки, на которых нарисовано 6 и 5, 4 и 4 предмета.</a:t>
            </a:r>
          </a:p>
          <a:p>
            <a:pPr algn="just"/>
            <a:r>
              <a:rPr lang="ru-RU" b="1" dirty="0"/>
              <a:t>Содержание.</a:t>
            </a:r>
            <a:r>
              <a:rPr lang="ru-RU" dirty="0"/>
              <a:t> На наборном полотне в один ряд на некотором расстоянии друг от друга размещаются цветные изображения 6 больших яблок,  7 маленьких яблок. В. задает вопросы: «Что можно сказать о величине яблок? Каких яблок больше (меньше)? Как проверить?» Один ребенок считает большие. Другой маленькие яблоки. Что нужно сделать, чтобы сразу стало видно, каких яблок больше, каких меньше? 3атем вызывает ребенка и предлагает ему найти поместить маленькие яблоки под большими, точно одно под другим, и объяснить, какое число больше, какое меньше. В. уточняет ответы детей: «Правильно, теперь хорошо видно, что 7 больше чем 6. Где 7 яблок, 1 лишнее. Маленьких яблок больше (показывает 1 лишнее яблоко), а там, где 6, 1 яблока не хватает. Значит 6 меньше 7, а 7 больше 6.</a:t>
            </a:r>
          </a:p>
          <a:p>
            <a:pPr algn="just"/>
            <a:r>
              <a:rPr lang="ru-RU" dirty="0"/>
              <a:t>Демонстрируют оба способа установления равенства, количество яблок доводят до 7. В. подчеркивает, что яблоки разного размера, но стало их поровну. - По 7. Далее педагог показывает детям способ образования числа 8, используя те же приемы, что и при образовании числа 6 и 7.</a:t>
            </a:r>
          </a:p>
          <a:p>
            <a:pPr algn="just"/>
            <a:r>
              <a:rPr lang="ru-RU" dirty="0"/>
              <a:t> </a:t>
            </a:r>
          </a:p>
        </p:txBody>
      </p:sp>
    </p:spTree>
    <p:extLst>
      <p:ext uri="{BB962C8B-B14F-4D97-AF65-F5344CB8AC3E}">
        <p14:creationId xmlns:p14="http://schemas.microsoft.com/office/powerpoint/2010/main" val="381724928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1391</Words>
  <Application>Microsoft Office PowerPoint</Application>
  <PresentationFormat>Экран (4:3)</PresentationFormat>
  <Paragraphs>67</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Алексей</dc:creator>
  <cp:lastModifiedBy>user</cp:lastModifiedBy>
  <cp:revision>14</cp:revision>
  <dcterms:created xsi:type="dcterms:W3CDTF">2023-02-13T12:38:40Z</dcterms:created>
  <dcterms:modified xsi:type="dcterms:W3CDTF">2023-05-22T08:20:11Z</dcterms:modified>
</cp:coreProperties>
</file>