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8" r:id="rId2"/>
    <p:sldId id="256" r:id="rId3"/>
    <p:sldId id="259" r:id="rId4"/>
    <p:sldId id="257" r:id="rId5"/>
    <p:sldId id="260" r:id="rId6"/>
    <p:sldId id="262" r:id="rId7"/>
    <p:sldId id="261" r:id="rId8"/>
    <p:sldId id="264" r:id="rId9"/>
    <p:sldId id="265" r:id="rId10"/>
    <p:sldId id="266" r:id="rId11"/>
    <p:sldId id="267" r:id="rId12"/>
    <p:sldId id="276" r:id="rId13"/>
    <p:sldId id="270" r:id="rId14"/>
    <p:sldId id="290" r:id="rId15"/>
    <p:sldId id="289" r:id="rId16"/>
    <p:sldId id="280" r:id="rId17"/>
    <p:sldId id="286" r:id="rId18"/>
    <p:sldId id="28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3"/>
                <c:pt idx="0">
                  <c:v>владеют в полном объеме  65%</c:v>
                </c:pt>
                <c:pt idx="1">
                  <c:v>имеют достаточно знаний </c:v>
                </c:pt>
                <c:pt idx="2">
                  <c:v>не владеют в достаточном объеме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0.56000000000000005</c:v>
                </c:pt>
                <c:pt idx="1">
                  <c:v>0.4</c:v>
                </c:pt>
                <c:pt idx="2">
                  <c:v>4.0000000000000049E-2</c:v>
                </c:pt>
                <c:pt idx="3" formatCode="General">
                  <c:v>1.2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09B14F-800B-4F96-AB4E-7AFC2DE0D38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3FC4BE-4D6C-4865-832F-65AC4FC53604}">
      <dgm:prSet phldrT="[Текст]"/>
      <dgm:spPr/>
      <dgm:t>
        <a:bodyPr/>
        <a:lstStyle/>
        <a:p>
          <a:r>
            <a:rPr lang="ru-RU" dirty="0" smtClean="0"/>
            <a:t>НОД</a:t>
          </a:r>
          <a:endParaRPr lang="ru-RU" dirty="0"/>
        </a:p>
      </dgm:t>
    </dgm:pt>
    <dgm:pt modelId="{417AF108-4D15-4683-AD7C-67E901265070}" type="parTrans" cxnId="{5BC0B5C2-F2A7-45CF-AB3B-1002C13F8F28}">
      <dgm:prSet/>
      <dgm:spPr/>
      <dgm:t>
        <a:bodyPr/>
        <a:lstStyle/>
        <a:p>
          <a:endParaRPr lang="ru-RU"/>
        </a:p>
      </dgm:t>
    </dgm:pt>
    <dgm:pt modelId="{8D93B92D-6B67-4066-9E9A-2D8EFA4C6659}" type="sibTrans" cxnId="{5BC0B5C2-F2A7-45CF-AB3B-1002C13F8F28}">
      <dgm:prSet/>
      <dgm:spPr/>
      <dgm:t>
        <a:bodyPr/>
        <a:lstStyle/>
        <a:p>
          <a:endParaRPr lang="ru-RU"/>
        </a:p>
      </dgm:t>
    </dgm:pt>
    <dgm:pt modelId="{E6EC7F6E-F3F1-42DE-A68D-43B676EE4381}">
      <dgm:prSet phldrT="[Текст]"/>
      <dgm:spPr/>
      <dgm:t>
        <a:bodyPr/>
        <a:lstStyle/>
        <a:p>
          <a:r>
            <a:rPr lang="ru-RU" dirty="0" smtClean="0"/>
            <a:t>Увлекательное путешествие в чудесный мир космоса </a:t>
          </a:r>
          <a:endParaRPr lang="ru-RU" dirty="0"/>
        </a:p>
      </dgm:t>
    </dgm:pt>
    <dgm:pt modelId="{F2EB2D57-4739-4781-866D-8A16E8A54683}" type="parTrans" cxnId="{A392B2E1-395B-488A-A65B-848594198514}">
      <dgm:prSet/>
      <dgm:spPr/>
      <dgm:t>
        <a:bodyPr/>
        <a:lstStyle/>
        <a:p>
          <a:endParaRPr lang="ru-RU"/>
        </a:p>
      </dgm:t>
    </dgm:pt>
    <dgm:pt modelId="{EC2E67AA-3DC5-492F-B854-01953B86727A}" type="sibTrans" cxnId="{A392B2E1-395B-488A-A65B-848594198514}">
      <dgm:prSet/>
      <dgm:spPr/>
      <dgm:t>
        <a:bodyPr/>
        <a:lstStyle/>
        <a:p>
          <a:endParaRPr lang="ru-RU"/>
        </a:p>
      </dgm:t>
    </dgm:pt>
    <dgm:pt modelId="{8849AF81-5E13-4EC7-8BD4-71F344C21D9B}">
      <dgm:prSet phldrT="[Текст]"/>
      <dgm:spPr/>
      <dgm:t>
        <a:bodyPr/>
        <a:lstStyle/>
        <a:p>
          <a:r>
            <a:rPr lang="ru-RU" dirty="0" smtClean="0"/>
            <a:t>Герои и покорители космоса , космонавт, прославивший наш город Иркутск</a:t>
          </a:r>
          <a:endParaRPr lang="ru-RU" dirty="0"/>
        </a:p>
      </dgm:t>
    </dgm:pt>
    <dgm:pt modelId="{CFED61E5-FF4D-4240-A1F6-5AB78D945C85}" type="parTrans" cxnId="{988865D0-4E12-451B-9946-1C1CB31A6B49}">
      <dgm:prSet/>
      <dgm:spPr/>
      <dgm:t>
        <a:bodyPr/>
        <a:lstStyle/>
        <a:p>
          <a:endParaRPr lang="ru-RU"/>
        </a:p>
      </dgm:t>
    </dgm:pt>
    <dgm:pt modelId="{54DCD040-1099-4064-8454-5DB67B114F63}" type="sibTrans" cxnId="{988865D0-4E12-451B-9946-1C1CB31A6B49}">
      <dgm:prSet/>
      <dgm:spPr/>
      <dgm:t>
        <a:bodyPr/>
        <a:lstStyle/>
        <a:p>
          <a:endParaRPr lang="ru-RU"/>
        </a:p>
      </dgm:t>
    </dgm:pt>
    <dgm:pt modelId="{FFB173F6-90FD-4650-8346-3B2F1273CDCE}">
      <dgm:prSet phldrT="[Текст]"/>
      <dgm:spPr/>
      <dgm:t>
        <a:bodyPr/>
        <a:lstStyle/>
        <a:p>
          <a:r>
            <a:rPr lang="ru-RU" dirty="0" smtClean="0"/>
            <a:t>Выставка</a:t>
          </a:r>
          <a:endParaRPr lang="ru-RU" dirty="0"/>
        </a:p>
      </dgm:t>
    </dgm:pt>
    <dgm:pt modelId="{BAEFC169-5528-495A-9A36-32FBED9822B1}" type="parTrans" cxnId="{6CD8D77D-E6BC-4845-BD24-0B5AA7691352}">
      <dgm:prSet/>
      <dgm:spPr/>
      <dgm:t>
        <a:bodyPr/>
        <a:lstStyle/>
        <a:p>
          <a:endParaRPr lang="ru-RU"/>
        </a:p>
      </dgm:t>
    </dgm:pt>
    <dgm:pt modelId="{02ABF0E8-9E46-4041-B882-EA9BE9EAA3A9}" type="sibTrans" cxnId="{6CD8D77D-E6BC-4845-BD24-0B5AA7691352}">
      <dgm:prSet/>
      <dgm:spPr/>
      <dgm:t>
        <a:bodyPr/>
        <a:lstStyle/>
        <a:p>
          <a:endParaRPr lang="ru-RU"/>
        </a:p>
      </dgm:t>
    </dgm:pt>
    <dgm:pt modelId="{55F24AF0-2470-4C8F-B201-3F77F8A867C8}">
      <dgm:prSet phldrT="[Текст]"/>
      <dgm:spPr/>
      <dgm:t>
        <a:bodyPr/>
        <a:lstStyle/>
        <a:p>
          <a:r>
            <a:rPr lang="ru-RU" dirty="0" smtClean="0"/>
            <a:t>Индивидуальный продукт  детского художественного творчества (плакаты, рисунки, оригами, аппликация, </a:t>
          </a:r>
          <a:r>
            <a:rPr lang="ru-RU" dirty="0" err="1" smtClean="0"/>
            <a:t>др</a:t>
          </a:r>
          <a:r>
            <a:rPr lang="ru-RU" dirty="0" smtClean="0"/>
            <a:t>)</a:t>
          </a:r>
          <a:endParaRPr lang="ru-RU" dirty="0"/>
        </a:p>
      </dgm:t>
    </dgm:pt>
    <dgm:pt modelId="{376D714B-E550-400F-B60F-581AEF02E248}" type="parTrans" cxnId="{8AE62BD5-337F-4991-A95D-A4C7C4675E47}">
      <dgm:prSet/>
      <dgm:spPr/>
      <dgm:t>
        <a:bodyPr/>
        <a:lstStyle/>
        <a:p>
          <a:endParaRPr lang="ru-RU"/>
        </a:p>
      </dgm:t>
    </dgm:pt>
    <dgm:pt modelId="{5DD5A54D-C129-424E-9160-598C5930F043}" type="sibTrans" cxnId="{8AE62BD5-337F-4991-A95D-A4C7C4675E47}">
      <dgm:prSet/>
      <dgm:spPr/>
      <dgm:t>
        <a:bodyPr/>
        <a:lstStyle/>
        <a:p>
          <a:endParaRPr lang="ru-RU"/>
        </a:p>
      </dgm:t>
    </dgm:pt>
    <dgm:pt modelId="{F56F69A5-1635-4C49-AC82-9BFA12473934}">
      <dgm:prSet phldrT="[Текст]"/>
      <dgm:spPr/>
      <dgm:t>
        <a:bodyPr/>
        <a:lstStyle/>
        <a:p>
          <a:r>
            <a:rPr lang="ru-RU" dirty="0" smtClean="0"/>
            <a:t>Макеты сделанные детьми и их родителями </a:t>
          </a:r>
          <a:endParaRPr lang="ru-RU" dirty="0"/>
        </a:p>
      </dgm:t>
    </dgm:pt>
    <dgm:pt modelId="{42B2C653-DF96-4FFC-83FB-4F64BB24549B}" type="parTrans" cxnId="{1D3F3E23-EEE8-4D7E-9B58-F72BCA0D9E8D}">
      <dgm:prSet/>
      <dgm:spPr/>
      <dgm:t>
        <a:bodyPr/>
        <a:lstStyle/>
        <a:p>
          <a:endParaRPr lang="ru-RU"/>
        </a:p>
      </dgm:t>
    </dgm:pt>
    <dgm:pt modelId="{283EE074-775A-4762-AA24-83BA7195084D}" type="sibTrans" cxnId="{1D3F3E23-EEE8-4D7E-9B58-F72BCA0D9E8D}">
      <dgm:prSet/>
      <dgm:spPr/>
      <dgm:t>
        <a:bodyPr/>
        <a:lstStyle/>
        <a:p>
          <a:endParaRPr lang="ru-RU"/>
        </a:p>
      </dgm:t>
    </dgm:pt>
    <dgm:pt modelId="{97669423-BCC2-4AFA-B838-B8E425077300}">
      <dgm:prSet phldrT="[Текст]"/>
      <dgm:spPr/>
      <dgm:t>
        <a:bodyPr/>
        <a:lstStyle/>
        <a:p>
          <a:r>
            <a:rPr lang="ru-RU" dirty="0" smtClean="0"/>
            <a:t>Развлечение </a:t>
          </a:r>
          <a:endParaRPr lang="ru-RU" dirty="0"/>
        </a:p>
      </dgm:t>
    </dgm:pt>
    <dgm:pt modelId="{B7EF8642-D805-400F-83FB-60DB7BDF7938}" type="parTrans" cxnId="{8C38B4A5-3C2B-4846-B44D-E80BBDBAEF98}">
      <dgm:prSet/>
      <dgm:spPr/>
      <dgm:t>
        <a:bodyPr/>
        <a:lstStyle/>
        <a:p>
          <a:endParaRPr lang="ru-RU"/>
        </a:p>
      </dgm:t>
    </dgm:pt>
    <dgm:pt modelId="{2986D3CF-7B14-49E5-850A-656873968DCA}" type="sibTrans" cxnId="{8C38B4A5-3C2B-4846-B44D-E80BBDBAEF98}">
      <dgm:prSet/>
      <dgm:spPr/>
      <dgm:t>
        <a:bodyPr/>
        <a:lstStyle/>
        <a:p>
          <a:endParaRPr lang="ru-RU"/>
        </a:p>
      </dgm:t>
    </dgm:pt>
    <dgm:pt modelId="{F1C7CD68-92CF-419E-93CB-F207D9561873}">
      <dgm:prSet phldrT="[Текст]"/>
      <dgm:spPr/>
      <dgm:t>
        <a:bodyPr/>
        <a:lstStyle/>
        <a:p>
          <a:r>
            <a:rPr lang="ru-RU" dirty="0" smtClean="0"/>
            <a:t>«Музыкальное космическое путешествие»</a:t>
          </a:r>
          <a:endParaRPr lang="ru-RU" dirty="0"/>
        </a:p>
      </dgm:t>
    </dgm:pt>
    <dgm:pt modelId="{5464B53B-AC6A-4DA2-8BD2-DB762D6ACBFC}" type="parTrans" cxnId="{80C840F4-5B39-4482-BDE3-FF6B926C0A87}">
      <dgm:prSet/>
      <dgm:spPr/>
      <dgm:t>
        <a:bodyPr/>
        <a:lstStyle/>
        <a:p>
          <a:endParaRPr lang="ru-RU"/>
        </a:p>
      </dgm:t>
    </dgm:pt>
    <dgm:pt modelId="{3FD27243-5887-43C6-91C7-6707F1E01D80}" type="sibTrans" cxnId="{80C840F4-5B39-4482-BDE3-FF6B926C0A87}">
      <dgm:prSet/>
      <dgm:spPr/>
      <dgm:t>
        <a:bodyPr/>
        <a:lstStyle/>
        <a:p>
          <a:endParaRPr lang="ru-RU"/>
        </a:p>
      </dgm:t>
    </dgm:pt>
    <dgm:pt modelId="{D3589534-5E41-476B-A06F-0A017ED79C0B}">
      <dgm:prSet phldrT="[Текст]"/>
      <dgm:spPr/>
      <dgm:t>
        <a:bodyPr/>
        <a:lstStyle/>
        <a:p>
          <a:r>
            <a:rPr lang="ru-RU" dirty="0" smtClean="0"/>
            <a:t>«Спортивный праздник – « Космический  полет»</a:t>
          </a:r>
          <a:endParaRPr lang="ru-RU" dirty="0"/>
        </a:p>
      </dgm:t>
    </dgm:pt>
    <dgm:pt modelId="{4EA4C2F7-37CB-4681-AE8A-10E571DEEF33}" type="parTrans" cxnId="{C30C6F61-3800-43B0-99BA-DF8829CE5BFC}">
      <dgm:prSet/>
      <dgm:spPr/>
      <dgm:t>
        <a:bodyPr/>
        <a:lstStyle/>
        <a:p>
          <a:endParaRPr lang="ru-RU"/>
        </a:p>
      </dgm:t>
    </dgm:pt>
    <dgm:pt modelId="{10969B3B-22F8-4840-B596-858E678D7311}" type="sibTrans" cxnId="{C30C6F61-3800-43B0-99BA-DF8829CE5BFC}">
      <dgm:prSet/>
      <dgm:spPr/>
      <dgm:t>
        <a:bodyPr/>
        <a:lstStyle/>
        <a:p>
          <a:endParaRPr lang="ru-RU"/>
        </a:p>
      </dgm:t>
    </dgm:pt>
    <dgm:pt modelId="{5798CD8B-CCAF-4AF6-B580-3A90A6A23626}" type="pres">
      <dgm:prSet presAssocID="{7D09B14F-800B-4F96-AB4E-7AFC2DE0D38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AA93A6-D63C-4767-9C30-B16ADE51A6BD}" type="pres">
      <dgm:prSet presAssocID="{8E3FC4BE-4D6C-4865-832F-65AC4FC53604}" presName="composite" presStyleCnt="0"/>
      <dgm:spPr/>
    </dgm:pt>
    <dgm:pt modelId="{8E42D594-9E48-4227-BECC-FE9A0BE14802}" type="pres">
      <dgm:prSet presAssocID="{8E3FC4BE-4D6C-4865-832F-65AC4FC5360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88252C-85D9-4001-8C0B-B25C5D3C8E00}" type="pres">
      <dgm:prSet presAssocID="{8E3FC4BE-4D6C-4865-832F-65AC4FC5360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CA274-5B45-4E31-B586-D7FD18B15CC8}" type="pres">
      <dgm:prSet presAssocID="{8D93B92D-6B67-4066-9E9A-2D8EFA4C6659}" presName="sp" presStyleCnt="0"/>
      <dgm:spPr/>
    </dgm:pt>
    <dgm:pt modelId="{83AFFB0C-E34D-4404-BBAA-E4ED0662AB66}" type="pres">
      <dgm:prSet presAssocID="{FFB173F6-90FD-4650-8346-3B2F1273CDCE}" presName="composite" presStyleCnt="0"/>
      <dgm:spPr/>
    </dgm:pt>
    <dgm:pt modelId="{595D027C-39B3-46AC-8DB7-35E397CB1FAE}" type="pres">
      <dgm:prSet presAssocID="{FFB173F6-90FD-4650-8346-3B2F1273CDC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B67963-CCE2-4E28-A832-4AEFBB654440}" type="pres">
      <dgm:prSet presAssocID="{FFB173F6-90FD-4650-8346-3B2F1273CDC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91CD13-8A20-482C-9C8A-062DF1E12116}" type="pres">
      <dgm:prSet presAssocID="{02ABF0E8-9E46-4041-B882-EA9BE9EAA3A9}" presName="sp" presStyleCnt="0"/>
      <dgm:spPr/>
    </dgm:pt>
    <dgm:pt modelId="{C67DAD2C-2AFD-418E-B42D-83F646E4C676}" type="pres">
      <dgm:prSet presAssocID="{97669423-BCC2-4AFA-B838-B8E425077300}" presName="composite" presStyleCnt="0"/>
      <dgm:spPr/>
    </dgm:pt>
    <dgm:pt modelId="{D57E9E20-D7AD-4CBB-88BC-3CEEEB7FE7E4}" type="pres">
      <dgm:prSet presAssocID="{97669423-BCC2-4AFA-B838-B8E42507730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9FB1DE-0981-45C5-B347-2F5505259397}" type="pres">
      <dgm:prSet presAssocID="{97669423-BCC2-4AFA-B838-B8E42507730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38B4A5-3C2B-4846-B44D-E80BBDBAEF98}" srcId="{7D09B14F-800B-4F96-AB4E-7AFC2DE0D38E}" destId="{97669423-BCC2-4AFA-B838-B8E425077300}" srcOrd="2" destOrd="0" parTransId="{B7EF8642-D805-400F-83FB-60DB7BDF7938}" sibTransId="{2986D3CF-7B14-49E5-850A-656873968DCA}"/>
    <dgm:cxn modelId="{6FA7E8D1-6867-4A1C-9DDE-A27F6C9F055B}" type="presOf" srcId="{FFB173F6-90FD-4650-8346-3B2F1273CDCE}" destId="{595D027C-39B3-46AC-8DB7-35E397CB1FAE}" srcOrd="0" destOrd="0" presId="urn:microsoft.com/office/officeart/2005/8/layout/chevron2"/>
    <dgm:cxn modelId="{89581EC9-4301-494D-95F5-BD354B7DB3D2}" type="presOf" srcId="{97669423-BCC2-4AFA-B838-B8E425077300}" destId="{D57E9E20-D7AD-4CBB-88BC-3CEEEB7FE7E4}" srcOrd="0" destOrd="0" presId="urn:microsoft.com/office/officeart/2005/8/layout/chevron2"/>
    <dgm:cxn modelId="{6CEE3D9C-320D-47DD-A67A-C322B147B819}" type="presOf" srcId="{55F24AF0-2470-4C8F-B201-3F77F8A867C8}" destId="{E2B67963-CCE2-4E28-A832-4AEFBB654440}" srcOrd="0" destOrd="0" presId="urn:microsoft.com/office/officeart/2005/8/layout/chevron2"/>
    <dgm:cxn modelId="{80C840F4-5B39-4482-BDE3-FF6B926C0A87}" srcId="{97669423-BCC2-4AFA-B838-B8E425077300}" destId="{F1C7CD68-92CF-419E-93CB-F207D9561873}" srcOrd="0" destOrd="0" parTransId="{5464B53B-AC6A-4DA2-8BD2-DB762D6ACBFC}" sibTransId="{3FD27243-5887-43C6-91C7-6707F1E01D80}"/>
    <dgm:cxn modelId="{8971A796-84F3-491F-9BEE-88DB0A5951F5}" type="presOf" srcId="{F1C7CD68-92CF-419E-93CB-F207D9561873}" destId="{039FB1DE-0981-45C5-B347-2F5505259397}" srcOrd="0" destOrd="0" presId="urn:microsoft.com/office/officeart/2005/8/layout/chevron2"/>
    <dgm:cxn modelId="{6CD8D77D-E6BC-4845-BD24-0B5AA7691352}" srcId="{7D09B14F-800B-4F96-AB4E-7AFC2DE0D38E}" destId="{FFB173F6-90FD-4650-8346-3B2F1273CDCE}" srcOrd="1" destOrd="0" parTransId="{BAEFC169-5528-495A-9A36-32FBED9822B1}" sibTransId="{02ABF0E8-9E46-4041-B882-EA9BE9EAA3A9}"/>
    <dgm:cxn modelId="{CDB7EED2-F5A7-4CD3-8F64-2E3404C8DF79}" type="presOf" srcId="{7D09B14F-800B-4F96-AB4E-7AFC2DE0D38E}" destId="{5798CD8B-CCAF-4AF6-B580-3A90A6A23626}" srcOrd="0" destOrd="0" presId="urn:microsoft.com/office/officeart/2005/8/layout/chevron2"/>
    <dgm:cxn modelId="{8AE62BD5-337F-4991-A95D-A4C7C4675E47}" srcId="{FFB173F6-90FD-4650-8346-3B2F1273CDCE}" destId="{55F24AF0-2470-4C8F-B201-3F77F8A867C8}" srcOrd="0" destOrd="0" parTransId="{376D714B-E550-400F-B60F-581AEF02E248}" sibTransId="{5DD5A54D-C129-424E-9160-598C5930F043}"/>
    <dgm:cxn modelId="{78B2344C-95DD-4C88-BDB4-3F937961D664}" type="presOf" srcId="{8849AF81-5E13-4EC7-8BD4-71F344C21D9B}" destId="{8B88252C-85D9-4001-8C0B-B25C5D3C8E00}" srcOrd="0" destOrd="1" presId="urn:microsoft.com/office/officeart/2005/8/layout/chevron2"/>
    <dgm:cxn modelId="{6F96155E-920A-48DF-B3D6-AC834EC467E9}" type="presOf" srcId="{D3589534-5E41-476B-A06F-0A017ED79C0B}" destId="{039FB1DE-0981-45C5-B347-2F5505259397}" srcOrd="0" destOrd="1" presId="urn:microsoft.com/office/officeart/2005/8/layout/chevron2"/>
    <dgm:cxn modelId="{A392B2E1-395B-488A-A65B-848594198514}" srcId="{8E3FC4BE-4D6C-4865-832F-65AC4FC53604}" destId="{E6EC7F6E-F3F1-42DE-A68D-43B676EE4381}" srcOrd="0" destOrd="0" parTransId="{F2EB2D57-4739-4781-866D-8A16E8A54683}" sibTransId="{EC2E67AA-3DC5-492F-B854-01953B86727A}"/>
    <dgm:cxn modelId="{148711B4-61E1-47B4-A7E0-EB269C768998}" type="presOf" srcId="{E6EC7F6E-F3F1-42DE-A68D-43B676EE4381}" destId="{8B88252C-85D9-4001-8C0B-B25C5D3C8E00}" srcOrd="0" destOrd="0" presId="urn:microsoft.com/office/officeart/2005/8/layout/chevron2"/>
    <dgm:cxn modelId="{5BC0B5C2-F2A7-45CF-AB3B-1002C13F8F28}" srcId="{7D09B14F-800B-4F96-AB4E-7AFC2DE0D38E}" destId="{8E3FC4BE-4D6C-4865-832F-65AC4FC53604}" srcOrd="0" destOrd="0" parTransId="{417AF108-4D15-4683-AD7C-67E901265070}" sibTransId="{8D93B92D-6B67-4066-9E9A-2D8EFA4C6659}"/>
    <dgm:cxn modelId="{4A454478-8B41-4753-BDC5-E01EAAB9CDBA}" type="presOf" srcId="{8E3FC4BE-4D6C-4865-832F-65AC4FC53604}" destId="{8E42D594-9E48-4227-BECC-FE9A0BE14802}" srcOrd="0" destOrd="0" presId="urn:microsoft.com/office/officeart/2005/8/layout/chevron2"/>
    <dgm:cxn modelId="{988865D0-4E12-451B-9946-1C1CB31A6B49}" srcId="{8E3FC4BE-4D6C-4865-832F-65AC4FC53604}" destId="{8849AF81-5E13-4EC7-8BD4-71F344C21D9B}" srcOrd="1" destOrd="0" parTransId="{CFED61E5-FF4D-4240-A1F6-5AB78D945C85}" sibTransId="{54DCD040-1099-4064-8454-5DB67B114F63}"/>
    <dgm:cxn modelId="{C30C6F61-3800-43B0-99BA-DF8829CE5BFC}" srcId="{97669423-BCC2-4AFA-B838-B8E425077300}" destId="{D3589534-5E41-476B-A06F-0A017ED79C0B}" srcOrd="1" destOrd="0" parTransId="{4EA4C2F7-37CB-4681-AE8A-10E571DEEF33}" sibTransId="{10969B3B-22F8-4840-B596-858E678D7311}"/>
    <dgm:cxn modelId="{B3EE5A6C-CEE8-4BA1-B170-1790554BF501}" type="presOf" srcId="{F56F69A5-1635-4C49-AC82-9BFA12473934}" destId="{E2B67963-CCE2-4E28-A832-4AEFBB654440}" srcOrd="0" destOrd="1" presId="urn:microsoft.com/office/officeart/2005/8/layout/chevron2"/>
    <dgm:cxn modelId="{1D3F3E23-EEE8-4D7E-9B58-F72BCA0D9E8D}" srcId="{FFB173F6-90FD-4650-8346-3B2F1273CDCE}" destId="{F56F69A5-1635-4C49-AC82-9BFA12473934}" srcOrd="1" destOrd="0" parTransId="{42B2C653-DF96-4FFC-83FB-4F64BB24549B}" sibTransId="{283EE074-775A-4762-AA24-83BA7195084D}"/>
    <dgm:cxn modelId="{BA4E8A6E-4316-49C1-86F9-BBF4E6C4660E}" type="presParOf" srcId="{5798CD8B-CCAF-4AF6-B580-3A90A6A23626}" destId="{28AA93A6-D63C-4767-9C30-B16ADE51A6BD}" srcOrd="0" destOrd="0" presId="urn:microsoft.com/office/officeart/2005/8/layout/chevron2"/>
    <dgm:cxn modelId="{75A2060F-FCD6-4826-86DC-E2B59BCF062D}" type="presParOf" srcId="{28AA93A6-D63C-4767-9C30-B16ADE51A6BD}" destId="{8E42D594-9E48-4227-BECC-FE9A0BE14802}" srcOrd="0" destOrd="0" presId="urn:microsoft.com/office/officeart/2005/8/layout/chevron2"/>
    <dgm:cxn modelId="{E25D4155-6AAE-445C-B508-A00991326803}" type="presParOf" srcId="{28AA93A6-D63C-4767-9C30-B16ADE51A6BD}" destId="{8B88252C-85D9-4001-8C0B-B25C5D3C8E00}" srcOrd="1" destOrd="0" presId="urn:microsoft.com/office/officeart/2005/8/layout/chevron2"/>
    <dgm:cxn modelId="{870774DA-6C4A-4454-B623-1B8F82067625}" type="presParOf" srcId="{5798CD8B-CCAF-4AF6-B580-3A90A6A23626}" destId="{C77CA274-5B45-4E31-B586-D7FD18B15CC8}" srcOrd="1" destOrd="0" presId="urn:microsoft.com/office/officeart/2005/8/layout/chevron2"/>
    <dgm:cxn modelId="{CC8608B4-AA9D-4A4E-8C19-3574FCD7CFD1}" type="presParOf" srcId="{5798CD8B-CCAF-4AF6-B580-3A90A6A23626}" destId="{83AFFB0C-E34D-4404-BBAA-E4ED0662AB66}" srcOrd="2" destOrd="0" presId="urn:microsoft.com/office/officeart/2005/8/layout/chevron2"/>
    <dgm:cxn modelId="{AE079499-B6AF-41B1-BF61-A4BC36B1D831}" type="presParOf" srcId="{83AFFB0C-E34D-4404-BBAA-E4ED0662AB66}" destId="{595D027C-39B3-46AC-8DB7-35E397CB1FAE}" srcOrd="0" destOrd="0" presId="urn:microsoft.com/office/officeart/2005/8/layout/chevron2"/>
    <dgm:cxn modelId="{76CF931F-9E35-4544-9BD1-341F17311A70}" type="presParOf" srcId="{83AFFB0C-E34D-4404-BBAA-E4ED0662AB66}" destId="{E2B67963-CCE2-4E28-A832-4AEFBB654440}" srcOrd="1" destOrd="0" presId="urn:microsoft.com/office/officeart/2005/8/layout/chevron2"/>
    <dgm:cxn modelId="{8DB1266C-A2A7-4286-ABD9-A2EBBF5CDEC0}" type="presParOf" srcId="{5798CD8B-CCAF-4AF6-B580-3A90A6A23626}" destId="{8291CD13-8A20-482C-9C8A-062DF1E12116}" srcOrd="3" destOrd="0" presId="urn:microsoft.com/office/officeart/2005/8/layout/chevron2"/>
    <dgm:cxn modelId="{A98FA3F6-8846-4EF6-B075-FDA74A78AA37}" type="presParOf" srcId="{5798CD8B-CCAF-4AF6-B580-3A90A6A23626}" destId="{C67DAD2C-2AFD-418E-B42D-83F646E4C676}" srcOrd="4" destOrd="0" presId="urn:microsoft.com/office/officeart/2005/8/layout/chevron2"/>
    <dgm:cxn modelId="{58A2028C-43A7-49AD-8F0D-0F585A819DC8}" type="presParOf" srcId="{C67DAD2C-2AFD-418E-B42D-83F646E4C676}" destId="{D57E9E20-D7AD-4CBB-88BC-3CEEEB7FE7E4}" srcOrd="0" destOrd="0" presId="urn:microsoft.com/office/officeart/2005/8/layout/chevron2"/>
    <dgm:cxn modelId="{9C9F1A8F-EDE2-4083-88B7-55E2315DA859}" type="presParOf" srcId="{C67DAD2C-2AFD-418E-B42D-83F646E4C676}" destId="{039FB1DE-0981-45C5-B347-2F550525939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42D594-9E48-4227-BECC-FE9A0BE14802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НОД</a:t>
          </a:r>
          <a:endParaRPr lang="ru-RU" sz="1400" kern="1200" dirty="0"/>
        </a:p>
      </dsp:txBody>
      <dsp:txXfrm rot="5400000">
        <a:off x="-222646" y="223826"/>
        <a:ext cx="1484312" cy="1039018"/>
      </dsp:txXfrm>
    </dsp:sp>
    <dsp:sp modelId="{8B88252C-85D9-4001-8C0B-B25C5D3C8E00}">
      <dsp:nvSpPr>
        <dsp:cNvPr id="0" name=""/>
        <dsp:cNvSpPr/>
      </dsp:nvSpPr>
      <dsp:spPr>
        <a:xfrm rot="5400000">
          <a:off x="3925539" y="-2885341"/>
          <a:ext cx="964803" cy="67378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Увлекательное путешествие в чудесный мир космоса 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Герои и покорители космоса , космонавт, прославивший наш город Иркутск</a:t>
          </a:r>
          <a:endParaRPr lang="ru-RU" sz="2000" kern="1200" dirty="0"/>
        </a:p>
      </dsp:txBody>
      <dsp:txXfrm rot="5400000">
        <a:off x="3925539" y="-2885341"/>
        <a:ext cx="964803" cy="6737845"/>
      </dsp:txXfrm>
    </dsp:sp>
    <dsp:sp modelId="{595D027C-39B3-46AC-8DB7-35E397CB1FAE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Выставка</a:t>
          </a:r>
          <a:endParaRPr lang="ru-RU" sz="1400" kern="1200" dirty="0"/>
        </a:p>
      </dsp:txBody>
      <dsp:txXfrm rot="5400000">
        <a:off x="-222646" y="1512490"/>
        <a:ext cx="1484312" cy="1039018"/>
      </dsp:txXfrm>
    </dsp:sp>
    <dsp:sp modelId="{E2B67963-CCE2-4E28-A832-4AEFBB654440}">
      <dsp:nvSpPr>
        <dsp:cNvPr id="0" name=""/>
        <dsp:cNvSpPr/>
      </dsp:nvSpPr>
      <dsp:spPr>
        <a:xfrm rot="5400000">
          <a:off x="3925539" y="-1596677"/>
          <a:ext cx="964803" cy="67378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Индивидуальный продукт  детского художественного творчества (плакаты, рисунки, оригами, аппликация, </a:t>
          </a:r>
          <a:r>
            <a:rPr lang="ru-RU" sz="2000" kern="1200" dirty="0" err="1" smtClean="0"/>
            <a:t>др</a:t>
          </a:r>
          <a:r>
            <a:rPr lang="ru-RU" sz="2000" kern="1200" dirty="0" smtClean="0"/>
            <a:t>)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Макеты сделанные детьми и их родителями </a:t>
          </a:r>
          <a:endParaRPr lang="ru-RU" sz="2000" kern="1200" dirty="0"/>
        </a:p>
      </dsp:txBody>
      <dsp:txXfrm rot="5400000">
        <a:off x="3925539" y="-1596677"/>
        <a:ext cx="964803" cy="6737845"/>
      </dsp:txXfrm>
    </dsp:sp>
    <dsp:sp modelId="{D57E9E20-D7AD-4CBB-88BC-3CEEEB7FE7E4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Развлечение </a:t>
          </a:r>
          <a:endParaRPr lang="ru-RU" sz="1400" kern="1200" dirty="0"/>
        </a:p>
      </dsp:txBody>
      <dsp:txXfrm rot="5400000">
        <a:off x="-222646" y="2801154"/>
        <a:ext cx="1484312" cy="1039018"/>
      </dsp:txXfrm>
    </dsp:sp>
    <dsp:sp modelId="{039FB1DE-0981-45C5-B347-2F5505259397}">
      <dsp:nvSpPr>
        <dsp:cNvPr id="0" name=""/>
        <dsp:cNvSpPr/>
      </dsp:nvSpPr>
      <dsp:spPr>
        <a:xfrm rot="5400000">
          <a:off x="3925539" y="-308013"/>
          <a:ext cx="964803" cy="67378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«Музыкальное космическое путешествие»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«Спортивный праздник – « Космический  полет»</a:t>
          </a:r>
          <a:endParaRPr lang="ru-RU" sz="2000" kern="1200" dirty="0"/>
        </a:p>
      </dsp:txBody>
      <dsp:txXfrm rot="5400000">
        <a:off x="3925539" y="-308013"/>
        <a:ext cx="964803" cy="67378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764704"/>
            <a:ext cx="7772400" cy="381642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0070C0"/>
                </a:solidFill>
              </a:rPr>
              <a:t>Информационно – тематический проект «Этот  загадочный мир космоса»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933056"/>
            <a:ext cx="7772400" cy="201622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«Юбилейный год  60 </a:t>
            </a:r>
            <a:r>
              <a:rPr lang="ru-RU" dirty="0" err="1" smtClean="0">
                <a:solidFill>
                  <a:srgbClr val="FF0000"/>
                </a:solidFill>
              </a:rPr>
              <a:t>летие</a:t>
            </a:r>
            <a:r>
              <a:rPr lang="ru-RU" dirty="0" smtClean="0">
                <a:solidFill>
                  <a:srgbClr val="FF0000"/>
                </a:solidFill>
              </a:rPr>
              <a:t> первого полета человека в космос»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Панно- «Первый полет в космос»</a:t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sz="2200" dirty="0">
              <a:solidFill>
                <a:srgbClr val="7030A0"/>
              </a:solidFill>
            </a:endParaRPr>
          </a:p>
        </p:txBody>
      </p:sp>
      <p:pic>
        <p:nvPicPr>
          <p:cNvPr id="3" name="Picture 2" descr="C:\Users\Пользователь\Downloads\20210409_1344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05769"/>
            <a:ext cx="8686800" cy="4222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7030A0"/>
                </a:solidFill>
              </a:rPr>
              <a:t>Выставка рисунков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«Путешествие в космос»</a:t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sz="2200" dirty="0">
              <a:solidFill>
                <a:srgbClr val="7030A0"/>
              </a:solidFill>
            </a:endParaRPr>
          </a:p>
        </p:txBody>
      </p:sp>
      <p:pic>
        <p:nvPicPr>
          <p:cNvPr id="3" name="Picture 2" descr="C:\Users\Пользователь\Downloads\20210409_1345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05769"/>
            <a:ext cx="8686800" cy="4222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7030A0"/>
                </a:solidFill>
              </a:rPr>
              <a:t>Выставка рисунков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«Путешествие в космос </a:t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sz="2200" dirty="0">
              <a:solidFill>
                <a:srgbClr val="7030A0"/>
              </a:solidFill>
            </a:endParaRPr>
          </a:p>
        </p:txBody>
      </p:sp>
      <p:pic>
        <p:nvPicPr>
          <p:cNvPr id="7170" name="Picture 2" descr="C:\Users\Пользователь\Downloads\20210409_1345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05769"/>
            <a:ext cx="8686800" cy="4222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92696"/>
            <a:ext cx="8686800" cy="6027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Панно- «Первые в космосе»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sz="2200" dirty="0">
              <a:solidFill>
                <a:srgbClr val="7030A0"/>
              </a:solidFill>
            </a:endParaRPr>
          </a:p>
        </p:txBody>
      </p:sp>
      <p:pic>
        <p:nvPicPr>
          <p:cNvPr id="8194" name="Picture 2" descr="C:\Users\Пользователь\Downloads\20210409_1345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05769"/>
            <a:ext cx="8686800" cy="4222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Коллективная работа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 «космические дали»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IMG_20210409_1346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628800"/>
            <a:ext cx="3744416" cy="2808312"/>
          </a:xfrm>
        </p:spPr>
      </p:pic>
      <p:pic>
        <p:nvPicPr>
          <p:cNvPr id="2050" name="Picture 2" descr="C:\Users\Пользователь\Downloads\IMG_20210409_1347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140968"/>
            <a:ext cx="4509792" cy="3382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Нетрадиционное рисование «космос» (НОД)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IMG_20210409_0929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24744"/>
            <a:ext cx="3394472" cy="4525962"/>
          </a:xfrm>
        </p:spPr>
      </p:pic>
      <p:pic>
        <p:nvPicPr>
          <p:cNvPr id="1026" name="Picture 2" descr="C:\Users\Пользователь\Downloads\IMG_20210409_0957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0766" y="1196753"/>
            <a:ext cx="3348372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ФГОС ДО Р.4/П.4.6.  Целевые ориентиры на этапе завершения проекта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Дети овладели:</a:t>
            </a:r>
          </a:p>
          <a:p>
            <a:pPr>
              <a:buNone/>
            </a:pPr>
            <a:r>
              <a:rPr lang="ru-RU" dirty="0" smtClean="0"/>
              <a:t>Обладает развитым воображением, которое реализуется в разных видах деятельности.</a:t>
            </a:r>
          </a:p>
          <a:p>
            <a:pPr>
              <a:buNone/>
            </a:pPr>
            <a:r>
              <a:rPr lang="ru-RU" dirty="0" smtClean="0"/>
              <a:t>У ребенка развита мелкая моторика .</a:t>
            </a:r>
          </a:p>
          <a:p>
            <a:pPr>
              <a:buNone/>
            </a:pPr>
            <a:r>
              <a:rPr lang="ru-RU" dirty="0" smtClean="0"/>
              <a:t>Ребенок проявляет любознательность, обладает начальными знаниями о родном городе, планете Земля, космосе при знакомстве с  природоведческой и прикладной литературой, ТВ, НОД.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Критерии по целевым ориентирам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Называет несколько планет солнечной системы (земля, луна, солнце, марс, </a:t>
            </a:r>
            <a:r>
              <a:rPr lang="ru-RU" dirty="0" err="1" smtClean="0"/>
              <a:t>венера</a:t>
            </a:r>
            <a:r>
              <a:rPr lang="ru-RU" dirty="0" smtClean="0"/>
              <a:t>, </a:t>
            </a:r>
            <a:r>
              <a:rPr lang="ru-RU" dirty="0" err="1" smtClean="0"/>
              <a:t>др</a:t>
            </a:r>
            <a:r>
              <a:rPr lang="ru-RU" dirty="0" smtClean="0"/>
              <a:t>)</a:t>
            </a:r>
          </a:p>
          <a:p>
            <a:r>
              <a:rPr lang="ru-RU" dirty="0" smtClean="0"/>
              <a:t>Владеет понятиями космос, космонавт, невесомость, космическая  ракета, луноход, спутник </a:t>
            </a:r>
            <a:r>
              <a:rPr lang="ru-RU" dirty="0" err="1" smtClean="0"/>
              <a:t>др</a:t>
            </a:r>
            <a:r>
              <a:rPr lang="ru-RU" dirty="0" smtClean="0"/>
              <a:t>)</a:t>
            </a:r>
          </a:p>
          <a:p>
            <a:r>
              <a:rPr lang="ru-RU" dirty="0" smtClean="0"/>
              <a:t>Рассказывает о первом полете человека и животных в космос, космонавтах прославивших наш город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1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Результаты целевых   ориентиров  информированности о космосе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и ее покорителях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988840"/>
            <a:ext cx="4191000" cy="4335760"/>
          </a:xfrm>
        </p:spPr>
        <p:txBody>
          <a:bodyPr/>
          <a:lstStyle/>
          <a:p>
            <a:r>
              <a:rPr lang="ru-RU" dirty="0" smtClean="0"/>
              <a:t>Овладели в полном объеме (56%)</a:t>
            </a:r>
          </a:p>
          <a:p>
            <a:r>
              <a:rPr lang="ru-RU" dirty="0" smtClean="0"/>
              <a:t>Имеют достаточно знаний (40%)</a:t>
            </a:r>
          </a:p>
          <a:p>
            <a:r>
              <a:rPr lang="ru-RU" dirty="0" smtClean="0"/>
              <a:t>Не владеют  в достаточном объеме (4%)</a:t>
            </a:r>
          </a:p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4648200" y="2132856"/>
          <a:ext cx="4343400" cy="4191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692696"/>
            <a:ext cx="777240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rgbClr val="7030A0"/>
                </a:solidFill>
              </a:rPr>
              <a:t>Творческий отчет по проекту</a:t>
            </a:r>
            <a:br>
              <a:rPr lang="ru-RU" sz="4800" dirty="0" smtClean="0">
                <a:solidFill>
                  <a:srgbClr val="7030A0"/>
                </a:solidFill>
              </a:rPr>
            </a:br>
            <a:r>
              <a:rPr lang="ru-RU" sz="4800" dirty="0" smtClean="0">
                <a:solidFill>
                  <a:srgbClr val="7030A0"/>
                </a:solidFill>
              </a:rPr>
              <a:t>«День космонавтики»</a:t>
            </a:r>
            <a:br>
              <a:rPr lang="ru-RU" sz="48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(60-летие первого полета человека в космос)</a:t>
            </a:r>
            <a:r>
              <a:rPr lang="ru-RU" sz="4800" dirty="0" smtClean="0">
                <a:solidFill>
                  <a:srgbClr val="7030A0"/>
                </a:solidFill>
              </a:rPr>
              <a:t> </a:t>
            </a:r>
            <a:endParaRPr lang="ru-RU" sz="48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501008"/>
            <a:ext cx="7772400" cy="194421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B050"/>
                </a:solidFill>
              </a:rPr>
              <a:t>Банк информационно- выставочного материала   </a:t>
            </a:r>
          </a:p>
          <a:p>
            <a:pPr algn="ctr"/>
            <a:r>
              <a:rPr lang="ru-RU" sz="3200" dirty="0" smtClean="0">
                <a:solidFill>
                  <a:srgbClr val="00B050"/>
                </a:solidFill>
              </a:rPr>
              <a:t> МБДОУ г. Иркутска детского сада № 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ФГОС ДО     р.2\ </a:t>
            </a:r>
            <a:r>
              <a:rPr lang="ru-RU" dirty="0" err="1" smtClean="0"/>
              <a:t>п</a:t>
            </a:r>
            <a:r>
              <a:rPr lang="ru-RU" dirty="0" smtClean="0"/>
              <a:t> 2,6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Интегративный подход к реализации образовательных областей программы:</a:t>
            </a:r>
          </a:p>
          <a:p>
            <a:r>
              <a:rPr lang="ru-RU" dirty="0" smtClean="0"/>
              <a:t>«Познавательное  развитие»</a:t>
            </a:r>
          </a:p>
          <a:p>
            <a:r>
              <a:rPr lang="ru-RU" dirty="0" smtClean="0"/>
              <a:t>«Речевое развитие»</a:t>
            </a:r>
          </a:p>
          <a:p>
            <a:r>
              <a:rPr lang="ru-RU" dirty="0" smtClean="0"/>
              <a:t>Социально – коммуникативное развитие»</a:t>
            </a:r>
          </a:p>
          <a:p>
            <a:r>
              <a:rPr lang="ru-RU" dirty="0" smtClean="0"/>
              <a:t>«Художественно эстетическое развитие»</a:t>
            </a:r>
          </a:p>
          <a:p>
            <a:r>
              <a:rPr lang="ru-RU" dirty="0" smtClean="0"/>
              <a:t>«Физическое развитие»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Психолого</a:t>
            </a:r>
            <a:r>
              <a:rPr lang="ru-RU" dirty="0" smtClean="0"/>
              <a:t> –педагогическая работа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Формирование гражданской принадлежности, патриотических чувств: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Поддерживать  интерес детей к событиям, происходящим в стране – «День космонавтики», «360 лет городу Иркутску»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Воспитывать чувство гордости за  достижения в родной стране, городе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Рассказать детям о Ю.А.Гагарине и других героях космоса(иркутянин Иванишин А.А)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Пути  реализации    проекта </a:t>
            </a:r>
            <a:endParaRPr lang="ru-RU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827584" y="1397000"/>
          <a:ext cx="77768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Выставочный материал детского художественного творчества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Коллективные и индивидуальные работы: </a:t>
            </a:r>
          </a:p>
          <a:p>
            <a:r>
              <a:rPr lang="ru-RU" dirty="0" smtClean="0"/>
              <a:t>Плакаты</a:t>
            </a:r>
          </a:p>
          <a:p>
            <a:r>
              <a:rPr lang="ru-RU" dirty="0" smtClean="0"/>
              <a:t>Картины</a:t>
            </a:r>
          </a:p>
          <a:p>
            <a:r>
              <a:rPr lang="ru-RU" dirty="0" smtClean="0"/>
              <a:t>Панно </a:t>
            </a:r>
          </a:p>
          <a:p>
            <a:r>
              <a:rPr lang="ru-RU" sz="3200" dirty="0" smtClean="0">
                <a:solidFill>
                  <a:srgbClr val="00B050"/>
                </a:solidFill>
              </a:rPr>
              <a:t>Художественного творчества:</a:t>
            </a:r>
          </a:p>
          <a:p>
            <a:r>
              <a:rPr lang="ru-RU" dirty="0" smtClean="0"/>
              <a:t> Рисование</a:t>
            </a:r>
          </a:p>
          <a:p>
            <a:r>
              <a:rPr lang="ru-RU" dirty="0" smtClean="0"/>
              <a:t>Объемная и декоративная  аппликация</a:t>
            </a:r>
          </a:p>
          <a:p>
            <a:r>
              <a:rPr lang="ru-RU" dirty="0" smtClean="0"/>
              <a:t>Конструирование</a:t>
            </a:r>
          </a:p>
          <a:p>
            <a:r>
              <a:rPr lang="ru-RU" dirty="0" smtClean="0"/>
              <a:t>Оригами</a:t>
            </a:r>
          </a:p>
          <a:p>
            <a:endParaRPr lang="ru-RU" dirty="0" smtClean="0"/>
          </a:p>
          <a:p>
            <a:pPr>
              <a:buNone/>
            </a:pP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7030A0"/>
                </a:solidFill>
              </a:rPr>
              <a:t>информационный центр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«Загадочный мир  планет»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Пользователь\Downloads\20210407_1348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05769"/>
            <a:ext cx="8686800" cy="4222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Макетирование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«</a:t>
            </a:r>
            <a:r>
              <a:rPr lang="ru-RU" dirty="0" smtClean="0">
                <a:solidFill>
                  <a:srgbClr val="7030A0"/>
                </a:solidFill>
              </a:rPr>
              <a:t>космическое путешествие»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sz="2200" dirty="0">
              <a:solidFill>
                <a:srgbClr val="7030A0"/>
              </a:solidFill>
            </a:endParaRPr>
          </a:p>
        </p:txBody>
      </p:sp>
      <p:pic>
        <p:nvPicPr>
          <p:cNvPr id="3" name="Picture 2" descr="C:\Users\Пользователь\Downloads\20210409_1343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065590" y="2647378"/>
            <a:ext cx="5085186" cy="2471966"/>
          </a:xfrm>
          <a:prstGeom prst="rect">
            <a:avLst/>
          </a:prstGeom>
          <a:noFill/>
        </p:spPr>
      </p:pic>
      <p:pic>
        <p:nvPicPr>
          <p:cNvPr id="6" name="Picture 2" descr="C:\Users\Пользователь\Downloads\20210409_1343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16832"/>
            <a:ext cx="6073361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rgbClr val="7030A0"/>
                </a:solidFill>
              </a:rPr>
              <a:t>Информационный центр</a:t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«Солнечная система»</a:t>
            </a:r>
            <a:endParaRPr lang="ru-RU" sz="2200" dirty="0">
              <a:solidFill>
                <a:srgbClr val="7030A0"/>
              </a:solidFill>
            </a:endParaRPr>
          </a:p>
        </p:txBody>
      </p:sp>
      <p:pic>
        <p:nvPicPr>
          <p:cNvPr id="3" name="Picture 2" descr="C:\Users\Пользователь\Downloads\20210409_1344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05769"/>
            <a:ext cx="8686800" cy="4222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351</TotalTime>
  <Words>380</Words>
  <Application>Microsoft Office PowerPoint</Application>
  <PresentationFormat>Экран (4:3)</PresentationFormat>
  <Paragraphs>60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Информационно – тематический проект «Этот  загадочный мир космоса»</vt:lpstr>
      <vt:lpstr>Творческий отчет по проекту «День космонавтики» (60-летие первого полета человека в космос) </vt:lpstr>
      <vt:lpstr>                    ФГОС ДО     р.2\ п 2,6</vt:lpstr>
      <vt:lpstr>Психолого –педагогическая работа </vt:lpstr>
      <vt:lpstr>Пути  реализации    проекта </vt:lpstr>
      <vt:lpstr>Выставочный материал детского художественного творчества </vt:lpstr>
      <vt:lpstr> информационный центр  «Загадочный мир  планет»  </vt:lpstr>
      <vt:lpstr>Макетирование «космическое путешествие» </vt:lpstr>
      <vt:lpstr>Информационный центр «Солнечная система»</vt:lpstr>
      <vt:lpstr>Панно- «Первый полет в космос» </vt:lpstr>
      <vt:lpstr>Выставка рисунков «Путешествие в космос» </vt:lpstr>
      <vt:lpstr>Выставка рисунков «Путешествие в космос  </vt:lpstr>
      <vt:lpstr>Панно- «Первые в космосе»  </vt:lpstr>
      <vt:lpstr>Коллективная работа  «космические дали»</vt:lpstr>
      <vt:lpstr>Нетрадиционное рисование «космос» (НОД)</vt:lpstr>
      <vt:lpstr>ФГОС ДО Р.4/П.4.6.  Целевые ориентиры на этапе завершения проекта</vt:lpstr>
      <vt:lpstr>Критерии по целевым ориентирам  </vt:lpstr>
      <vt:lpstr>Результаты целевых   ориентиров  информированности о космосе  и ее покорителях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Информационно – тематический проект «Этот  загадочный мир космоса»</dc:title>
  <dc:creator>детский сад №115</dc:creator>
  <cp:lastModifiedBy>Пользователь</cp:lastModifiedBy>
  <cp:revision>43</cp:revision>
  <dcterms:created xsi:type="dcterms:W3CDTF">2016-04-14T10:29:21Z</dcterms:created>
  <dcterms:modified xsi:type="dcterms:W3CDTF">2021-04-11T11:16:59Z</dcterms:modified>
</cp:coreProperties>
</file>