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7" r:id="rId6"/>
    <p:sldId id="263" r:id="rId7"/>
    <p:sldId id="264" r:id="rId8"/>
    <p:sldId id="265" r:id="rId9"/>
    <p:sldId id="266" r:id="rId10"/>
    <p:sldId id="258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756D5-5405-494F-A807-69B7AC739A24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564F-075C-43A9-ACEA-D7D72F3E3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B564F-075C-43A9-ACEA-D7D72F3E364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lanetadetstva.net/wp-content/uploads/2014/11/roditelskoe-sobranie-v-detskom-sadu-semya-osnova-vospitaniya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548681"/>
            <a:ext cx="6768752" cy="3384376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00B050"/>
                </a:solidFill>
              </a:rPr>
              <a:t>Социально –нравственное воспитание дошкольника  в семье</a:t>
            </a:r>
            <a:endParaRPr lang="ru-RU" sz="4800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roditelskoe-sobranie-v-detskom-sadu-semya-osnova-vospitaniy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789040"/>
            <a:ext cx="6048672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 средства нравственного воспитания дошкольников 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Сказка;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Творческое задание,   труд,    человеческая деятельность;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Природа;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Общение  как  со сверстниками, так и со взрослыми;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Коллектив – детское окружение является одним из важных средств нравственного воспитания дошкольников.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Роль нравственного воспитания дошкольников в семье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Семья – основная среда для получения опыта и знаний для ребенка. </a:t>
            </a:r>
          </a:p>
          <a:p>
            <a:r>
              <a:rPr lang="ru-RU" dirty="0" smtClean="0"/>
              <a:t>Роль нравственного воспитания дошкольников в семье чрезвычайно важна, так как ребенок, как маленький подражатель взрослым, копирует поведение родителей, перенимает их тактику обращения друг с другом и с другими людьми в обществе.</a:t>
            </a:r>
          </a:p>
          <a:p>
            <a:r>
              <a:rPr lang="ru-RU" dirty="0" smtClean="0"/>
              <a:t>Уважение личности ребенка, признание ценности его внутреннего мира, его потребностей и интересов способствуют воспитанию у него чувства собственного достоинства. Человек, лишенный этого чувства, позволит и себя, и другого унизить, допустить несправедливость.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Художественные произведения, используемые для чтения детям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«Волк и семеро козлят», «</a:t>
            </a:r>
            <a:r>
              <a:rPr lang="ru-RU" sz="2800" dirty="0" err="1" smtClean="0"/>
              <a:t>Заюшкина</a:t>
            </a:r>
            <a:r>
              <a:rPr lang="ru-RU" sz="2800" dirty="0" smtClean="0"/>
              <a:t> избушка»        </a:t>
            </a:r>
            <a:r>
              <a:rPr lang="ru-RU" sz="2800" i="1" dirty="0" smtClean="0"/>
              <a:t>Победа добра над злом.</a:t>
            </a:r>
          </a:p>
          <a:p>
            <a:r>
              <a:rPr lang="ru-RU" sz="2800" dirty="0" smtClean="0"/>
              <a:t>«Репка», «Три поросенка»   </a:t>
            </a:r>
          </a:p>
          <a:p>
            <a:pPr>
              <a:buNone/>
            </a:pPr>
            <a:r>
              <a:rPr lang="ru-RU" sz="2800" dirty="0" smtClean="0"/>
              <a:t>                          </a:t>
            </a:r>
            <a:r>
              <a:rPr lang="ru-RU" sz="2800" i="1" dirty="0" smtClean="0"/>
              <a:t>Трудолюбие, взаимопомощь.</a:t>
            </a:r>
          </a:p>
          <a:p>
            <a:r>
              <a:rPr lang="ru-RU" sz="2800" dirty="0" smtClean="0"/>
              <a:t>«Гуси-лебеди», «Сестрица </a:t>
            </a:r>
            <a:r>
              <a:rPr lang="ru-RU" sz="2800" dirty="0" err="1" smtClean="0"/>
              <a:t>Аленушка</a:t>
            </a:r>
            <a:r>
              <a:rPr lang="ru-RU" sz="2800" dirty="0" smtClean="0"/>
              <a:t> и братец Иванушка», «Маша и медведь» </a:t>
            </a:r>
          </a:p>
          <a:p>
            <a:pPr>
              <a:buNone/>
            </a:pPr>
            <a:r>
              <a:rPr lang="ru-RU" sz="2800" dirty="0" smtClean="0"/>
              <a:t>                           </a:t>
            </a:r>
            <a:r>
              <a:rPr lang="ru-RU" sz="2800" i="1" dirty="0" smtClean="0"/>
              <a:t>Наказ слушаться старших.</a:t>
            </a:r>
          </a:p>
          <a:p>
            <a:r>
              <a:rPr lang="ru-RU" sz="2800" dirty="0" smtClean="0"/>
              <a:t>«Теремок», «Зимовье зверей»                               </a:t>
            </a:r>
            <a:r>
              <a:rPr lang="ru-RU" sz="2800" i="1" dirty="0" smtClean="0"/>
              <a:t>Дружба помогает победить трудности.</a:t>
            </a:r>
          </a:p>
          <a:p>
            <a:r>
              <a:rPr lang="ru-RU" sz="2800" dirty="0" smtClean="0"/>
              <a:t>«У страха глаза велики»  </a:t>
            </a:r>
          </a:p>
          <a:p>
            <a:pPr>
              <a:buNone/>
            </a:pPr>
            <a:r>
              <a:rPr lang="ru-RU" sz="2800" dirty="0" smtClean="0"/>
              <a:t>                   </a:t>
            </a:r>
            <a:r>
              <a:rPr lang="ru-RU" sz="2800" i="1" dirty="0" smtClean="0"/>
              <a:t>Высмеивание трусость, глупость.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«Лиса и журавль», «Лисичка сестричка и серый волк», «Косточка» (Л.Н. Толстой)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Осуждение хитрости, обмана.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«Петушок и бобовое зернышко»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Забота о ближнем.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Заяц-хваста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Осуждение хвастовства.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«Два жадных медвежонка», Я. Аким «Жадина» 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 Высмеивание, осуждение жадности.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Мошковская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«Обида», Е. Благинина «Посидим в тишине»,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Капутикян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«Бабушкины руки»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Забота о ближнем.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К.Чцковский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«Муха-цокотуха», с.н.с. «Кто сшил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Видеку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рубашку»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Взаимопомощ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В. А. Сухомлинский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«Детство — важнейший период человеческой жизни, не подготовка к будущей жизни, а настоящая, яркая, самобытная, неповторимая жизнь. И от того, как прошло детство, кто вел ребенка за руку в детские годы, что вошло в его разум и сердце из окружающего мира — от этого в решающей степени зависит, каким человеком станет сегодняшний малыш». 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Нравственность – внутренняя установка человека действовать согласно совести и свободной воле, внутренние требования человека к самому себе. 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Фундаментом  нравственного воспитания и развития  дошкольника являются  эмоции и чувства, которые  ребенок переживает с раннего  детства пока неосознанно.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дошкольном возрасте ребенок еще не осознает полноценно, что такое хорошо, а что такое плохо, однако он максимально открыт для эмоционального восприятия ситуации. 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r>
              <a:rPr lang="ru-RU" dirty="0" smtClean="0"/>
              <a:t>С 4 лет  у ребенка  формируются  осознанные и объясняемые эмоции и чувства.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Содержанием нравственного воспитания является формирование таких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нравственных качеств дошкольника: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уважение к старшим,</a:t>
            </a:r>
          </a:p>
          <a:p>
            <a:r>
              <a:rPr lang="ru-RU" sz="3200" dirty="0" smtClean="0"/>
              <a:t> дружеские отношения со сверстниками, </a:t>
            </a:r>
          </a:p>
          <a:p>
            <a:r>
              <a:rPr lang="ru-RU" sz="3200" dirty="0" smtClean="0"/>
              <a:t>умение соответственно отзываться на горе и радость других людей, </a:t>
            </a:r>
          </a:p>
          <a:p>
            <a:r>
              <a:rPr lang="ru-RU" sz="3200" dirty="0" smtClean="0"/>
              <a:t>добиваться действенного проявления гуманных чувств и отношений.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902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МЕТОДЫ ВОСПИТАНИЯ - это способы педагогического воздействия, с помощью которых осуществляется формирование личности ребенка.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8147248" cy="39810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1 группа- </a:t>
            </a:r>
            <a:r>
              <a:rPr lang="ru-RU" sz="3600" dirty="0" smtClean="0">
                <a:solidFill>
                  <a:srgbClr val="7030A0"/>
                </a:solidFill>
              </a:rPr>
              <a:t>методы формирования навыков и привычек поведения;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2 группа-</a:t>
            </a:r>
            <a:r>
              <a:rPr lang="ru-RU" sz="3600" dirty="0" smtClean="0">
                <a:solidFill>
                  <a:schemeClr val="accent3"/>
                </a:solidFill>
              </a:rPr>
              <a:t> методы формирования нравственных представлений, суждений, </a:t>
            </a:r>
            <a:r>
              <a:rPr lang="ru-RU" sz="3600" dirty="0" smtClean="0">
                <a:solidFill>
                  <a:schemeClr val="accent3"/>
                </a:solidFill>
              </a:rPr>
              <a:t>оценок</a:t>
            </a:r>
            <a:r>
              <a:rPr lang="ru-RU" sz="3600" dirty="0" smtClean="0">
                <a:solidFill>
                  <a:schemeClr val="accent3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3 группа-</a:t>
            </a:r>
            <a:r>
              <a:rPr lang="ru-RU" sz="3600" dirty="0" smtClean="0">
                <a:solidFill>
                  <a:srgbClr val="00B0F0"/>
                </a:solidFill>
              </a:rPr>
              <a:t> методы коррекции поведения.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ru-RU" dirty="0" smtClean="0">
                <a:solidFill>
                  <a:srgbClr val="7030A0"/>
                </a:solidFill>
              </a:rPr>
              <a:t>1.</a:t>
            </a:r>
            <a:r>
              <a:rPr lang="en-US" b="1" i="1" dirty="0" err="1" smtClean="0">
                <a:solidFill>
                  <a:srgbClr val="7030A0"/>
                </a:solidFill>
              </a:rPr>
              <a:t>Метод</a:t>
            </a:r>
            <a:r>
              <a:rPr lang="ru-RU" b="1" i="1" dirty="0" err="1" smtClean="0">
                <a:solidFill>
                  <a:srgbClr val="7030A0"/>
                </a:solidFill>
              </a:rPr>
              <a:t>ы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</a:rPr>
              <a:t>формирования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</a:rPr>
              <a:t>навыков</a:t>
            </a:r>
            <a:r>
              <a:rPr lang="en-US" b="1" i="1" dirty="0" smtClean="0">
                <a:solidFill>
                  <a:srgbClr val="7030A0"/>
                </a:solidFill>
              </a:rPr>
              <a:t> и </a:t>
            </a:r>
            <a:r>
              <a:rPr lang="en-US" b="1" i="1" dirty="0" err="1" smtClean="0">
                <a:solidFill>
                  <a:srgbClr val="7030A0"/>
                </a:solidFill>
              </a:rPr>
              <a:t>привычек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</a:rPr>
              <a:t>поведения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П</a:t>
            </a:r>
            <a:r>
              <a:rPr lang="en-US" sz="3200" i="1" dirty="0" err="1" smtClean="0"/>
              <a:t>риучени</a:t>
            </a:r>
            <a:r>
              <a:rPr lang="ru-RU" sz="3200" i="1" dirty="0" smtClean="0"/>
              <a:t>е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ребенка</a:t>
            </a:r>
            <a:r>
              <a:rPr lang="en-US" sz="3200" i="1" dirty="0" smtClean="0"/>
              <a:t> к </a:t>
            </a:r>
            <a:r>
              <a:rPr lang="en-US" sz="3200" i="1" dirty="0" err="1" smtClean="0"/>
              <a:t>положительным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формам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общественного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поведения</a:t>
            </a:r>
            <a:endParaRPr lang="ru-RU" sz="3200" i="1" dirty="0" smtClean="0"/>
          </a:p>
          <a:p>
            <a:r>
              <a:rPr lang="en-US" sz="3200" dirty="0" smtClean="0"/>
              <a:t> </a:t>
            </a:r>
            <a:r>
              <a:rPr lang="en-US" sz="3200" i="1" dirty="0" smtClean="0"/>
              <a:t> </a:t>
            </a:r>
            <a:r>
              <a:rPr lang="ru-RU" sz="3200" i="1" dirty="0" err="1" smtClean="0"/>
              <a:t>П</a:t>
            </a:r>
            <a:r>
              <a:rPr lang="en-US" sz="3200" i="1" dirty="0" err="1" smtClean="0"/>
              <a:t>оручени</a:t>
            </a:r>
            <a:r>
              <a:rPr lang="en-US" sz="3200" dirty="0" err="1" smtClean="0"/>
              <a:t>я</a:t>
            </a:r>
            <a:r>
              <a:rPr lang="en-US" sz="3200" dirty="0" smtClean="0"/>
              <a:t> </a:t>
            </a:r>
            <a:endParaRPr lang="ru-RU" sz="3200" dirty="0" smtClean="0"/>
          </a:p>
          <a:p>
            <a:r>
              <a:rPr lang="en-US" sz="3200" dirty="0" smtClean="0"/>
              <a:t> </a:t>
            </a:r>
            <a:r>
              <a:rPr lang="en-US" sz="3200" i="1" dirty="0" smtClean="0"/>
              <a:t> </a:t>
            </a:r>
            <a:r>
              <a:rPr lang="ru-RU" sz="3200" i="1" dirty="0" smtClean="0"/>
              <a:t>Ц</a:t>
            </a:r>
            <a:r>
              <a:rPr lang="en-US" sz="3200" i="1" dirty="0" err="1" smtClean="0"/>
              <a:t>еленаправленно</a:t>
            </a:r>
            <a:r>
              <a:rPr lang="ru-RU" sz="3200" i="1" dirty="0" smtClean="0"/>
              <a:t>е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наблюдени</a:t>
            </a:r>
            <a:r>
              <a:rPr lang="ru-RU" sz="3200" i="1" dirty="0" smtClean="0"/>
              <a:t>е</a:t>
            </a:r>
            <a:r>
              <a:rPr lang="en-US" sz="3200" dirty="0" smtClean="0"/>
              <a:t>, </a:t>
            </a:r>
            <a:endParaRPr lang="ru-RU" sz="3200" dirty="0" smtClean="0"/>
          </a:p>
          <a:p>
            <a:r>
              <a:rPr lang="ru-RU" sz="3200" i="1" dirty="0" smtClean="0"/>
              <a:t>О</a:t>
            </a:r>
            <a:r>
              <a:rPr lang="en-US" sz="3200" i="1" dirty="0" err="1" smtClean="0"/>
              <a:t>рганизаци</a:t>
            </a:r>
            <a:r>
              <a:rPr lang="ru-RU" sz="3200" i="1" dirty="0" smtClean="0"/>
              <a:t>я</a:t>
            </a:r>
            <a:r>
              <a:rPr lang="en-US" sz="3200" i="1" dirty="0" smtClean="0"/>
              <a:t> </a:t>
            </a:r>
            <a:r>
              <a:rPr lang="ru-RU" sz="3200" i="1" dirty="0" smtClean="0"/>
              <a:t>взрослым   </a:t>
            </a:r>
            <a:r>
              <a:rPr lang="en-US" sz="3200" i="1" dirty="0" err="1" smtClean="0"/>
              <a:t>деятельности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носящей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общественно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полезный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характер</a:t>
            </a:r>
            <a:r>
              <a:rPr lang="ru-RU" sz="3200" i="1" dirty="0" smtClean="0"/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3"/>
                </a:solidFill>
              </a:rPr>
              <a:t>2.Методы формирования нравственных представлений</a:t>
            </a:r>
            <a:r>
              <a:rPr lang="ru-RU" sz="2700" b="1" dirty="0" smtClean="0">
                <a:solidFill>
                  <a:schemeClr val="accent3"/>
                </a:solidFill>
              </a:rPr>
              <a:t>, суждений. оценок включают: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беседы на этические темы,</a:t>
            </a:r>
            <a:endParaRPr lang="ru-RU" sz="3600" dirty="0" smtClean="0"/>
          </a:p>
          <a:p>
            <a:r>
              <a:rPr lang="ru-RU" sz="3600" i="1" dirty="0" smtClean="0"/>
              <a:t>чтение художественной литературы,</a:t>
            </a:r>
            <a:endParaRPr lang="ru-RU" sz="3600" dirty="0" smtClean="0"/>
          </a:p>
          <a:p>
            <a:r>
              <a:rPr lang="ru-RU" sz="3600" i="1" dirty="0" smtClean="0"/>
              <a:t>рассказы,</a:t>
            </a:r>
            <a:endParaRPr lang="ru-RU" sz="3600" dirty="0" smtClean="0"/>
          </a:p>
          <a:p>
            <a:r>
              <a:rPr lang="ru-RU" sz="3600" i="1" dirty="0" smtClean="0"/>
              <a:t>рассматривание и обсуждение картин, иллюстраций, диафильмов;</a:t>
            </a:r>
            <a:endParaRPr lang="ru-RU" sz="3600" dirty="0" smtClean="0"/>
          </a:p>
          <a:p>
            <a:r>
              <a:rPr lang="ru-RU" sz="3600" i="1" dirty="0" smtClean="0"/>
              <a:t>убеждения</a:t>
            </a:r>
            <a:r>
              <a:rPr lang="ru-RU" sz="3600" dirty="0" smtClean="0"/>
              <a:t>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rgbClr val="00B0F0"/>
                </a:solidFill>
              </a:rPr>
              <a:t>3.</a:t>
            </a:r>
            <a:r>
              <a:rPr lang="en-US" b="1" i="1" dirty="0" err="1" smtClean="0">
                <a:solidFill>
                  <a:srgbClr val="00B0F0"/>
                </a:solidFill>
              </a:rPr>
              <a:t>Метод</a:t>
            </a:r>
            <a:r>
              <a:rPr lang="ru-RU" b="1" i="1" dirty="0" err="1" smtClean="0">
                <a:solidFill>
                  <a:srgbClr val="00B0F0"/>
                </a:solidFill>
              </a:rPr>
              <a:t>ы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коррекции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i="1" dirty="0" err="1" smtClean="0">
                <a:solidFill>
                  <a:srgbClr val="00B0F0"/>
                </a:solidFill>
              </a:rPr>
              <a:t>поведения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Поощрение</a:t>
            </a:r>
            <a:r>
              <a:rPr lang="ru-RU" dirty="0" smtClean="0"/>
              <a:t>     может проявляться в разных формах: одобрение, улыбка, кивок головы, подарок, рассказ о положительных поступках ребенка в кругу семьи или перед сверстниками, совместный труд детей и взрослых, поручение ответственного дела, поход в кино, парк и др.</a:t>
            </a:r>
          </a:p>
          <a:p>
            <a:r>
              <a:rPr lang="ru-RU" dirty="0" smtClean="0"/>
              <a:t> Поощрять нужно своевременно и умело.</a:t>
            </a:r>
          </a:p>
          <a:p>
            <a:r>
              <a:rPr lang="ru-RU" dirty="0" smtClean="0"/>
              <a:t> Поощрение предусматривает конкретные определения, например: "добрый", "вежливый" и др. Этими словами подчеркивается нравственный смысл поступков.</a:t>
            </a:r>
          </a:p>
          <a:p>
            <a:r>
              <a:rPr lang="ru-RU" dirty="0" smtClean="0"/>
              <a:t>Поощрение должно быть заслуженным. Поощрять нужно только те поступки, которые требуют физических, умственных, нравственных усилий.</a:t>
            </a:r>
          </a:p>
          <a:p>
            <a:r>
              <a:rPr lang="ru-RU" dirty="0" smtClean="0"/>
              <a:t>В любом поощрении нужно знать меру, не следует захваливать детей.     </a:t>
            </a:r>
          </a:p>
          <a:p>
            <a:r>
              <a:rPr lang="ru-RU" dirty="0" smtClean="0"/>
              <a:t>Необходимо учитывать возрастные и индивидуальные особенности.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Наказание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Прежде чем наказать, нужно выяснить причину непослушания. Наказание должно быть справедливым, за аморальный поступок,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Наказание не является обязательным методом воспитания.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Наказание требует большого такта, терпения, осторожности.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Наказания нужно сочетать с требовательностью. Взрослый должен быть непоколебим в своем решении, иначе ребенок будет надеяться на его отмену.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Взрослому надо предусматривать реакцию детей на наказание, стараться, чтобы они осознали неприемлемость их действий.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Наказание базируется на уважении к личности ребенка.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Взрослым нужно помнить о мере наказания. Вред частых наказаний очевиден: ребенок начинает обманывать, чтобы избежать наказания или перестает реагировать на него. Частые наказания говорят о беспомощности родителей. </a:t>
            </a:r>
          </a:p>
          <a:p>
            <a:endParaRPr lang="ru-RU" sz="35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776</TotalTime>
  <Words>587</Words>
  <Application>Microsoft Office PowerPoint</Application>
  <PresentationFormat>Экран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Социально –нравственное воспитание дошкольника  в семье</vt:lpstr>
      <vt:lpstr>В. А. Сухомлинский </vt:lpstr>
      <vt:lpstr>Нравственность – внутренняя установка человека действовать согласно совести и свободной воле, внутренние требования человека к самому себе.  </vt:lpstr>
      <vt:lpstr>Содержанием нравственного воспитания является формирование таких нравственных качеств дошкольника: </vt:lpstr>
      <vt:lpstr>МЕТОДЫ ВОСПИТАНИЯ - это способы педагогического воздействия, с помощью которых осуществляется формирование личности ребенка. </vt:lpstr>
      <vt:lpstr> 1.Методы формирования навыков и привычек поведения</vt:lpstr>
      <vt:lpstr>2.Методы формирования нравственных представлений, суждений. оценок включают: </vt:lpstr>
      <vt:lpstr>    3.Методы коррекции поведения</vt:lpstr>
      <vt:lpstr>Наказание </vt:lpstr>
      <vt:lpstr> основные  средства нравственного воспитания дошкольников : </vt:lpstr>
      <vt:lpstr>Роль нравственного воспитания дошкольников в семье </vt:lpstr>
      <vt:lpstr>Художественные произведения, используемые для чтения детям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 –нравственное воспитание дошкольника  в семье</dc:title>
  <cp:lastModifiedBy>User</cp:lastModifiedBy>
  <cp:revision>76</cp:revision>
  <dcterms:modified xsi:type="dcterms:W3CDTF">2019-01-17T12:10:51Z</dcterms:modified>
</cp:coreProperties>
</file>