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видео" initials="м" lastIdx="1" clrIdx="0">
    <p:extLst>
      <p:ext uri="{19B8F6BF-5375-455C-9EA6-DF929625EA0E}">
        <p15:presenceInfo xmlns:p15="http://schemas.microsoft.com/office/powerpoint/2012/main" userId="мвиде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2C8"/>
    <a:srgbClr val="6EB19E"/>
    <a:srgbClr val="E9CC7A"/>
    <a:srgbClr val="C98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0"/>
  </p:normalViewPr>
  <p:slideViewPr>
    <p:cSldViewPr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slide" Target="slide8.xml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dirty="0"/>
              <a:t>Математическая игра «Знатоки математики» для детей 5-6 лет ( игра на повторение пройденного материала)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852730"/>
            <a:ext cx="6400800" cy="1752600"/>
          </a:xfrm>
        </p:spPr>
        <p:txBody>
          <a:bodyPr/>
          <a:lstStyle/>
          <a:p>
            <a:pPr eaLnBrk="1" hangingPunct="1"/>
            <a:r>
              <a:rPr lang="ru-RU" sz="1800" dirty="0"/>
              <a:t>Цель: 1. Развитие внимания и зрительного восприятия, логического мышления.</a:t>
            </a:r>
          </a:p>
          <a:p>
            <a:pPr eaLnBrk="1" hangingPunct="1"/>
            <a:r>
              <a:rPr lang="ru-RU" sz="1800" dirty="0"/>
              <a:t>2. Закрепить порядковый и количественный счет.</a:t>
            </a:r>
          </a:p>
          <a:p>
            <a:pPr eaLnBrk="1" hangingPunct="1"/>
            <a:r>
              <a:rPr lang="ru-RU" sz="1800" dirty="0"/>
              <a:t>3. Закреплять умение сравнивать множества</a:t>
            </a:r>
          </a:p>
          <a:p>
            <a:pPr eaLnBrk="1" hangingPunct="1"/>
            <a:r>
              <a:rPr lang="ru-RU" sz="1800" dirty="0"/>
              <a:t>4. Развивать у детей геометрическую зоркость: умение анализировать и сравнивать предмет по форме.-</a:t>
            </a:r>
          </a:p>
        </p:txBody>
      </p:sp>
      <p:sp>
        <p:nvSpPr>
          <p:cNvPr id="2" name="Стрелка: вправо 1">
            <a:hlinkClick r:id="rId2" action="ppaction://hlinksldjump"/>
            <a:extLst>
              <a:ext uri="{FF2B5EF4-FFF2-40B4-BE49-F238E27FC236}">
                <a16:creationId xmlns:a16="http://schemas.microsoft.com/office/drawing/2014/main" id="{94958A0B-1FD3-82E4-9DC0-C3078F201C7B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Начать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F624-FF99-DC9A-6045-8ECFCE89E25C}"/>
              </a:ext>
            </a:extLst>
          </p:cNvPr>
          <p:cNvSpPr txBox="1">
            <a:spLocks/>
          </p:cNvSpPr>
          <p:nvPr/>
        </p:nvSpPr>
        <p:spPr bwMode="auto">
          <a:xfrm>
            <a:off x="3923928" y="4941168"/>
            <a:ext cx="3821275" cy="13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sz="1400" kern="0" dirty="0"/>
              <a:t>Составил: Воспитатель МБДОУ </a:t>
            </a:r>
          </a:p>
          <a:p>
            <a:r>
              <a:rPr lang="ru-RU" sz="1400" kern="0" dirty="0"/>
              <a:t>г. Иркутска детского сада №3 Турская О.И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536C2-E964-A6DB-712D-57FF7307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среднюю звезду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6B973-161E-592E-3F71-2AF907838F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5EAD35-1FCF-586F-B818-E55070073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вездное небо Изображения – скачать бесплатно на Freepik">
            <a:extLst>
              <a:ext uri="{FF2B5EF4-FFF2-40B4-BE49-F238E27FC236}">
                <a16:creationId xmlns:a16="http://schemas.microsoft.com/office/drawing/2014/main" id="{964AE16B-FCA1-EDA1-22CC-34A0EF7D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" y="1722535"/>
            <a:ext cx="8071938" cy="42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354E1212-58EB-DB98-61F6-F6A4C40B8D20}"/>
              </a:ext>
            </a:extLst>
          </p:cNvPr>
          <p:cNvSpPr/>
          <p:nvPr/>
        </p:nvSpPr>
        <p:spPr>
          <a:xfrm>
            <a:off x="1475656" y="4293096"/>
            <a:ext cx="864096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3073B8A5-FD47-7530-3F38-A126E0D29E5F}"/>
              </a:ext>
            </a:extLst>
          </p:cNvPr>
          <p:cNvSpPr/>
          <p:nvPr/>
        </p:nvSpPr>
        <p:spPr>
          <a:xfrm>
            <a:off x="3491880" y="2204864"/>
            <a:ext cx="1440160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5E84ED37-5A72-11B7-4908-1260816F2756}"/>
              </a:ext>
            </a:extLst>
          </p:cNvPr>
          <p:cNvSpPr/>
          <p:nvPr/>
        </p:nvSpPr>
        <p:spPr>
          <a:xfrm>
            <a:off x="6972300" y="3248602"/>
            <a:ext cx="367680" cy="3676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rId5" action="ppaction://hlinksldjump"/>
            <a:extLst>
              <a:ext uri="{FF2B5EF4-FFF2-40B4-BE49-F238E27FC236}">
                <a16:creationId xmlns:a16="http://schemas.microsoft.com/office/drawing/2014/main" id="{F0E64669-DF2F-E29D-6CED-0B1A6495CC5F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909273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4B370-A498-1BA9-9179-72FDB8E3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самый маленький круг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811ED-5571-5E37-E11E-CE021278F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F771B1-CC23-F7DB-72C0-A6378E2CD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9059C76-D73E-DB39-2E54-A6AE76C9B67A}"/>
              </a:ext>
            </a:extLst>
          </p:cNvPr>
          <p:cNvSpPr/>
          <p:nvPr/>
        </p:nvSpPr>
        <p:spPr>
          <a:xfrm>
            <a:off x="1331640" y="2636912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1D67000-8ED4-BC89-9941-CECE133CFB5C}"/>
              </a:ext>
            </a:extLst>
          </p:cNvPr>
          <p:cNvSpPr/>
          <p:nvPr/>
        </p:nvSpPr>
        <p:spPr>
          <a:xfrm>
            <a:off x="2123728" y="3501008"/>
            <a:ext cx="1008112" cy="1008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C93603E-7921-971B-81D3-821AC1D7E426}"/>
              </a:ext>
            </a:extLst>
          </p:cNvPr>
          <p:cNvSpPr/>
          <p:nvPr/>
        </p:nvSpPr>
        <p:spPr>
          <a:xfrm>
            <a:off x="3650207" y="2569441"/>
            <a:ext cx="1402060" cy="14020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3DD4A86-31D3-3662-6F0E-89ECE56A4446}"/>
              </a:ext>
            </a:extLst>
          </p:cNvPr>
          <p:cNvSpPr/>
          <p:nvPr/>
        </p:nvSpPr>
        <p:spPr>
          <a:xfrm>
            <a:off x="4838886" y="4276301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C36F01B-5063-CFE0-2875-64411AF00F15}"/>
              </a:ext>
            </a:extLst>
          </p:cNvPr>
          <p:cNvSpPr/>
          <p:nvPr/>
        </p:nvSpPr>
        <p:spPr>
          <a:xfrm>
            <a:off x="6948264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963E99A-00FF-1EDF-F65A-6A1C3B56F190}"/>
              </a:ext>
            </a:extLst>
          </p:cNvPr>
          <p:cNvSpPr/>
          <p:nvPr/>
        </p:nvSpPr>
        <p:spPr>
          <a:xfrm>
            <a:off x="6444208" y="3556977"/>
            <a:ext cx="1728192" cy="17281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rId4" action="ppaction://hlinksldjump"/>
            <a:extLst>
              <a:ext uri="{FF2B5EF4-FFF2-40B4-BE49-F238E27FC236}">
                <a16:creationId xmlns:a16="http://schemas.microsoft.com/office/drawing/2014/main" id="{CD8DAFB2-838F-9E3C-4255-2F625C89D120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6622473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0F02-A940-1EB9-701F-E7E26EE0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47204"/>
            <a:ext cx="8229600" cy="1143000"/>
          </a:xfrm>
        </p:spPr>
        <p:txBody>
          <a:bodyPr/>
          <a:lstStyle/>
          <a:p>
            <a:r>
              <a:rPr lang="ru-RU" dirty="0"/>
              <a:t>Поздравляю с победой!!!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15C3A-D403-0F37-7E05-87AE407112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9D493-368E-E61E-BB19-1B50383B8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Фейерверк гифки, анимированные GIF изображения фейерверк - скачать гиф  картинки на GIFER">
            <a:extLst>
              <a:ext uri="{FF2B5EF4-FFF2-40B4-BE49-F238E27FC236}">
                <a16:creationId xmlns:a16="http://schemas.microsoft.com/office/drawing/2014/main" id="{7EA28592-050D-C645-269B-B3441D54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5653"/>
            <a:ext cx="2664296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ейерверк гифки, анимированные GIF изображения фейерверк - скачать гиф  картинки на GIFER">
            <a:extLst>
              <a:ext uri="{FF2B5EF4-FFF2-40B4-BE49-F238E27FC236}">
                <a16:creationId xmlns:a16="http://schemas.microsoft.com/office/drawing/2014/main" id="{370ADDDF-C376-679F-6116-F413A57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20" y="2270350"/>
            <a:ext cx="2664296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Фейерверк гифки, анимированные GIF изображения фейерверк - скачать гиф  картинки на GIFER">
            <a:extLst>
              <a:ext uri="{FF2B5EF4-FFF2-40B4-BE49-F238E27FC236}">
                <a16:creationId xmlns:a16="http://schemas.microsoft.com/office/drawing/2014/main" id="{2FF55C31-D614-0ABB-926E-BA5C8C61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47" y="4060489"/>
            <a:ext cx="2664296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ллюстрация Победитель в PNG, SVG и GIF">
            <a:extLst>
              <a:ext uri="{FF2B5EF4-FFF2-40B4-BE49-F238E27FC236}">
                <a16:creationId xmlns:a16="http://schemas.microsoft.com/office/drawing/2014/main" id="{57A1EC98-3FE2-566F-4716-81B94045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2" y="2158783"/>
            <a:ext cx="24384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50330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D5FE84-C21D-0F0F-9A15-18E8685D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скольких фигур состоит пирамидка?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C0E897-2A14-10CA-4E4B-3AF4BD44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1981200"/>
            <a:ext cx="3314328" cy="3883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Пирамида – Бесплатные иконки: ребенок и ребенок">
            <a:extLst>
              <a:ext uri="{FF2B5EF4-FFF2-40B4-BE49-F238E27FC236}">
                <a16:creationId xmlns:a16="http://schemas.microsoft.com/office/drawing/2014/main" id="{66A22CAB-04F2-D634-FC0E-6530D758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5" y="2488950"/>
            <a:ext cx="3386336" cy="33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459EE28-5D2D-BD18-2B22-D01BDB1AD447}"/>
              </a:ext>
            </a:extLst>
          </p:cNvPr>
          <p:cNvSpPr/>
          <p:nvPr/>
        </p:nvSpPr>
        <p:spPr>
          <a:xfrm>
            <a:off x="4850221" y="3212976"/>
            <a:ext cx="1263041" cy="1263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C7D9464-7FBA-957C-4F81-278226497227}"/>
              </a:ext>
            </a:extLst>
          </p:cNvPr>
          <p:cNvSpPr/>
          <p:nvPr/>
        </p:nvSpPr>
        <p:spPr>
          <a:xfrm>
            <a:off x="6359424" y="2430561"/>
            <a:ext cx="1268388" cy="1243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8A38711-6DA9-7783-9DE8-9ED5B864EFA6}"/>
              </a:ext>
            </a:extLst>
          </p:cNvPr>
          <p:cNvSpPr/>
          <p:nvPr/>
        </p:nvSpPr>
        <p:spPr>
          <a:xfrm>
            <a:off x="6687988" y="4099148"/>
            <a:ext cx="1268388" cy="1268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8B76B635-C83A-E6CA-B902-02D9D49210A7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1104001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74BF6B97-22CF-DE4A-8F95-D3FF3ADC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кубик будет следующим в башне?</a:t>
            </a:r>
          </a:p>
        </p:txBody>
      </p:sp>
      <p:pic>
        <p:nvPicPr>
          <p:cNvPr id="2050" name="Picture 2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1175F4E4-2184-86BB-2BC9-932ACA5A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26" y="4725144"/>
            <a:ext cx="1074543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AF306F6D-A6A7-ECBA-FE55-305767E6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9" y="3789040"/>
            <a:ext cx="1074543" cy="11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7314B993-8F8C-B84C-2574-11194B00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26" y="2843033"/>
            <a:ext cx="1070746" cy="11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348A6437-5A44-E11A-9FD0-B5F20AB2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77721"/>
            <a:ext cx="1053836" cy="11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2C84DAD0-78F5-2701-78E6-C42973CD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10538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убики с цифрами от 0 до 9. Картинки. | Началочка">
            <a:extLst>
              <a:ext uri="{FF2B5EF4-FFF2-40B4-BE49-F238E27FC236}">
                <a16:creationId xmlns:a16="http://schemas.microsoft.com/office/drawing/2014/main" id="{126072BF-FEF8-F21C-91E8-3DBBF815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94" y="4472166"/>
            <a:ext cx="10493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hlinkClick r:id="rId10" action="ppaction://hlinksldjump"/>
            <a:extLst>
              <a:ext uri="{FF2B5EF4-FFF2-40B4-BE49-F238E27FC236}">
                <a16:creationId xmlns:a16="http://schemas.microsoft.com/office/drawing/2014/main" id="{B5CF8FAB-5989-2644-7CFA-116D89E79A1D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6226234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0.00555 L -0.06111 0.00578 C -0.06458 0.00185 -0.06823 -0.00139 -0.07136 -0.00556 C -0.0816 -0.01922 -0.07327 -0.01366 -0.0842 -0.02385 C -0.08698 -0.02662 -0.09028 -0.02871 -0.09323 -0.03125 C -0.0974 -0.03473 -0.10104 -0.03912 -0.10521 -0.04237 C -0.11476 -0.04931 -0.11545 -0.05024 -0.12535 -0.05579 C -0.13646 -0.06204 -0.13594 -0.06019 -0.15208 -0.0632 L -0.1658 -0.06551 C -0.1724 -0.06852 -0.18038 -0.07153 -0.18507 -0.07894 C -0.19236 -0.09098 -0.19445 -0.09537 -0.2033 -0.10602 C -0.20833 -0.11181 -0.21389 -0.11737 -0.21892 -0.12315 C -0.22153 -0.12593 -0.22361 -0.1294 -0.22622 -0.13172 L -0.25104 -0.15255 C -0.25556 -0.15625 -0.26024 -0.15973 -0.26476 -0.16343 C -0.26736 -0.16551 -0.26962 -0.16806 -0.27222 -0.16968 L -0.29601 -0.18426 C -0.30017 -0.18681 -0.30452 -0.18959 -0.30886 -0.19167 C -0.32222 -0.19746 -0.33351 -0.20301 -0.3474 -0.20741 C -0.3559 -0.21042 -0.36458 -0.21227 -0.37309 -0.21482 C -0.38316 -0.21806 -0.39323 -0.22153 -0.4033 -0.22454 C -0.4125 -0.22732 -0.4217 -0.2294 -0.4309 -0.23195 C -0.43854 -0.23426 -0.44601 -0.23774 -0.45382 -0.23936 C -0.45955 -0.24051 -0.46545 -0.24005 -0.47118 -0.24051 C -0.47465 -0.24098 -0.47795 -0.24144 -0.48125 -0.24167 C -0.48767 -0.24098 -0.4941 -0.24051 -0.50052 -0.23936 C -0.50521 -0.23843 -0.50972 -0.23635 -0.51424 -0.23565 C -0.51979 -0.23473 -0.52535 -0.23496 -0.5309 -0.2345 C -0.53264 -0.23357 -0.53594 -0.23241 -0.53733 -0.23079 C -0.53906 -0.22871 -0.54028 -0.22593 -0.54184 -0.22338 C -0.54202 -0.22269 -0.54306 -0.21598 -0.54375 -0.21482 C -0.54445 -0.21343 -0.54549 -0.2125 -0.54636 -0.21112 C -0.5467 -0.20996 -0.54688 -0.20857 -0.5474 -0.20741 C -0.54774 -0.20625 -0.54879 -0.2051 -0.54913 -0.20394 C -0.55017 -0.2007 -0.55 -0.2 -0.55 -0.1976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-1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96943-A4AF-C05F-F1B7-DE50D939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Каких фруктов на полке больше?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31011B-FAD9-73DF-8AAC-C96559C2C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6" y="2141170"/>
            <a:ext cx="611959" cy="7200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3D149-FF5B-DC28-A738-600E8BA1C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129326"/>
            <a:ext cx="611959" cy="7200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01B8D6-0C31-4D82-60FA-65A61166A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53" y="2129326"/>
            <a:ext cx="611959" cy="7200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29266D-ACD2-3E1A-6FA6-8585C1F73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63" y="2112511"/>
            <a:ext cx="611959" cy="720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9B160C-E803-475B-4FCD-E5C0C7AB7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98" y="2112511"/>
            <a:ext cx="611959" cy="720080"/>
          </a:xfrm>
          <a:prstGeom prst="rect">
            <a:avLst/>
          </a:prstGeom>
        </p:spPr>
      </p:pic>
      <p:pic>
        <p:nvPicPr>
          <p:cNvPr id="3100" name="Picture 28" descr="Фото груши в png без фона">
            <a:extLst>
              <a:ext uri="{FF2B5EF4-FFF2-40B4-BE49-F238E27FC236}">
                <a16:creationId xmlns:a16="http://schemas.microsoft.com/office/drawing/2014/main" id="{20C33390-D390-93FE-E713-4CD53FAD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16" y="1930524"/>
            <a:ext cx="625391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Фото груши в png без фона">
            <a:extLst>
              <a:ext uri="{FF2B5EF4-FFF2-40B4-BE49-F238E27FC236}">
                <a16:creationId xmlns:a16="http://schemas.microsoft.com/office/drawing/2014/main" id="{132F4905-8BF3-EBEE-1DD3-9FD3D3B7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51" y="1930523"/>
            <a:ext cx="625391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Фото груши в png без фона">
            <a:extLst>
              <a:ext uri="{FF2B5EF4-FFF2-40B4-BE49-F238E27FC236}">
                <a16:creationId xmlns:a16="http://schemas.microsoft.com/office/drawing/2014/main" id="{9239A13D-5950-467E-F515-0DEFA1E2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3" y="1911619"/>
            <a:ext cx="625391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Фото груши в png без фона">
            <a:extLst>
              <a:ext uri="{FF2B5EF4-FFF2-40B4-BE49-F238E27FC236}">
                <a16:creationId xmlns:a16="http://schemas.microsoft.com/office/drawing/2014/main" id="{77107EA1-7BDA-A2B4-D407-4CCC596F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94" y="1930522"/>
            <a:ext cx="625391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F4EC689-EE81-D1CF-584D-FD6B2F83C8A6}"/>
              </a:ext>
            </a:extLst>
          </p:cNvPr>
          <p:cNvGrpSpPr/>
          <p:nvPr/>
        </p:nvGrpSpPr>
        <p:grpSpPr>
          <a:xfrm>
            <a:off x="2322432" y="4365104"/>
            <a:ext cx="1385472" cy="1385472"/>
            <a:chOff x="2322432" y="4365104"/>
            <a:chExt cx="1385472" cy="1385472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70A64BC-C4A7-CD07-C0E0-CE4ECA3AF1BF}"/>
                </a:ext>
              </a:extLst>
            </p:cNvPr>
            <p:cNvSpPr/>
            <p:nvPr/>
          </p:nvSpPr>
          <p:spPr>
            <a:xfrm>
              <a:off x="2322432" y="4365104"/>
              <a:ext cx="1385472" cy="13854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870212E-8CD9-34E2-A4B4-380DDA39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188" y="4653136"/>
              <a:ext cx="611959" cy="72008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F980B0-13ED-7724-F68A-872DA7702092}"/>
              </a:ext>
            </a:extLst>
          </p:cNvPr>
          <p:cNvGrpSpPr/>
          <p:nvPr/>
        </p:nvGrpSpPr>
        <p:grpSpPr>
          <a:xfrm>
            <a:off x="4743362" y="4365104"/>
            <a:ext cx="1385472" cy="1385472"/>
            <a:chOff x="4743362" y="4365104"/>
            <a:chExt cx="1385472" cy="138547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3517F4B-3492-5E9F-4A8B-7100112D9EC7}"/>
                </a:ext>
              </a:extLst>
            </p:cNvPr>
            <p:cNvSpPr/>
            <p:nvPr/>
          </p:nvSpPr>
          <p:spPr>
            <a:xfrm>
              <a:off x="4743362" y="4365104"/>
              <a:ext cx="1385472" cy="13854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8" descr="Фото груши в png без фона">
              <a:extLst>
                <a:ext uri="{FF2B5EF4-FFF2-40B4-BE49-F238E27FC236}">
                  <a16:creationId xmlns:a16="http://schemas.microsoft.com/office/drawing/2014/main" id="{B2C97793-788C-E0C8-0C79-A3011AC17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02" y="4584753"/>
              <a:ext cx="625391" cy="90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EB7077-E31B-21D7-9297-932E379C8AB7}"/>
              </a:ext>
            </a:extLst>
          </p:cNvPr>
          <p:cNvSpPr/>
          <p:nvPr/>
        </p:nvSpPr>
        <p:spPr>
          <a:xfrm>
            <a:off x="683568" y="2813686"/>
            <a:ext cx="7704856" cy="59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hlinkClick r:id="rId6" action="ppaction://hlinksldjump"/>
            <a:extLst>
              <a:ext uri="{FF2B5EF4-FFF2-40B4-BE49-F238E27FC236}">
                <a16:creationId xmlns:a16="http://schemas.microsoft.com/office/drawing/2014/main" id="{BD3E5136-2366-0719-2A24-C9EEADE560E3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8608581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D7871-4022-C86A-A727-949C6C20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548680"/>
            <a:ext cx="7056784" cy="1143000"/>
          </a:xfrm>
        </p:spPr>
        <p:txBody>
          <a:bodyPr/>
          <a:lstStyle/>
          <a:p>
            <a:r>
              <a:rPr lang="ru-RU" dirty="0"/>
              <a:t>Сколько здесь овощей?</a:t>
            </a:r>
          </a:p>
        </p:txBody>
      </p:sp>
      <p:pic>
        <p:nvPicPr>
          <p:cNvPr id="4100" name="Picture 4" descr="Капуста PNG фото">
            <a:extLst>
              <a:ext uri="{FF2B5EF4-FFF2-40B4-BE49-F238E27FC236}">
                <a16:creationId xmlns:a16="http://schemas.microsoft.com/office/drawing/2014/main" id="{DE5E349E-DA75-7A1E-6565-AABACDB7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84" y="2209804"/>
            <a:ext cx="897817" cy="8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пелый томат ПНГ на Прозрачном Фоне • Скачать PNG спелый томат">
            <a:extLst>
              <a:ext uri="{FF2B5EF4-FFF2-40B4-BE49-F238E27FC236}">
                <a16:creationId xmlns:a16="http://schemas.microsoft.com/office/drawing/2014/main" id="{BACD185C-0CA6-337D-522D-39575355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42" y="3359128"/>
            <a:ext cx="782216" cy="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епчатый лук, вектор ПНГ на Прозрачном Фоне • Скачать PNG Репчатый лук,  вектор">
            <a:extLst>
              <a:ext uri="{FF2B5EF4-FFF2-40B4-BE49-F238E27FC236}">
                <a16:creationId xmlns:a16="http://schemas.microsoft.com/office/drawing/2014/main" id="{0C1BD277-5FE2-D4D6-9761-CB47613F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51" y="4051777"/>
            <a:ext cx="766341" cy="8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Иконка банан - Png картинки и иконки без фона">
            <a:extLst>
              <a:ext uri="{FF2B5EF4-FFF2-40B4-BE49-F238E27FC236}">
                <a16:creationId xmlns:a16="http://schemas.microsoft.com/office/drawing/2014/main" id="{22652595-2E22-A108-C599-A050D1CE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123">
            <a:off x="4281674" y="2753922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Апельсин PNG фото">
            <a:extLst>
              <a:ext uri="{FF2B5EF4-FFF2-40B4-BE49-F238E27FC236}">
                <a16:creationId xmlns:a16="http://schemas.microsoft.com/office/drawing/2014/main" id="{86A6D205-34B7-CFCA-084C-26F9EACA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48" y="2209804"/>
            <a:ext cx="1035324" cy="10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а клубника ПНГ на Прозрачном Фоне • Скачать PNG картинка клубника">
            <a:extLst>
              <a:ext uri="{FF2B5EF4-FFF2-40B4-BE49-F238E27FC236}">
                <a16:creationId xmlns:a16="http://schemas.microsoft.com/office/drawing/2014/main" id="{A8FBA810-606F-FAD0-31E0-71706008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51" y="3879892"/>
            <a:ext cx="1022308" cy="10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Гриб без фона | PNG Play">
            <a:extLst>
              <a:ext uri="{FF2B5EF4-FFF2-40B4-BE49-F238E27FC236}">
                <a16:creationId xmlns:a16="http://schemas.microsoft.com/office/drawing/2014/main" id="{DDA5EEBE-86C9-1B85-341A-18399BBC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63" y="3026066"/>
            <a:ext cx="782217" cy="6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DE29A6-2ED2-CF17-9E72-3A7B9D1D1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35" y="4793881"/>
            <a:ext cx="897817" cy="1056443"/>
          </a:xfrm>
          <a:prstGeom prst="rect">
            <a:avLst/>
          </a:prstGeom>
        </p:spPr>
      </p:pic>
      <p:pic>
        <p:nvPicPr>
          <p:cNvPr id="1026" name="Picture 2" descr="Редис - Png картинки и иконки без фона">
            <a:extLst>
              <a:ext uri="{FF2B5EF4-FFF2-40B4-BE49-F238E27FC236}">
                <a16:creationId xmlns:a16="http://schemas.microsoft.com/office/drawing/2014/main" id="{64588383-BE65-14E7-B284-112A7D9D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40" flipH="1">
            <a:off x="3256189" y="3485179"/>
            <a:ext cx="1187515" cy="14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рох - Png картинки и иконки без фона">
            <a:extLst>
              <a:ext uri="{FF2B5EF4-FFF2-40B4-BE49-F238E27FC236}">
                <a16:creationId xmlns:a16="http://schemas.microsoft.com/office/drawing/2014/main" id="{1CABC328-F6F8-DD7F-31DB-FAEB6565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7" y="2261527"/>
            <a:ext cx="87370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орковь PNG фото">
            <a:extLst>
              <a:ext uri="{FF2B5EF4-FFF2-40B4-BE49-F238E27FC236}">
                <a16:creationId xmlns:a16="http://schemas.microsoft.com/office/drawing/2014/main" id="{94D398C9-E09B-146B-DB69-D5AA27311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3244">
            <a:off x="426768" y="3753633"/>
            <a:ext cx="1205256" cy="7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конка чеснок - Png картинки и иконки без фона">
            <a:extLst>
              <a:ext uri="{FF2B5EF4-FFF2-40B4-BE49-F238E27FC236}">
                <a16:creationId xmlns:a16="http://schemas.microsoft.com/office/drawing/2014/main" id="{089BC2FC-6A06-E609-C5AB-5F5A1762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42">
            <a:off x="2654337" y="4832860"/>
            <a:ext cx="849495" cy="8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Гранат в png - картинки и иконки без фона">
            <a:extLst>
              <a:ext uri="{FF2B5EF4-FFF2-40B4-BE49-F238E27FC236}">
                <a16:creationId xmlns:a16="http://schemas.microsoft.com/office/drawing/2014/main" id="{6BA534F3-8704-2E90-ABFF-4A581F23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5" y="4664891"/>
            <a:ext cx="1288596" cy="103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30A0A3-0F03-55D2-0BAB-EE01794E2820}"/>
              </a:ext>
            </a:extLst>
          </p:cNvPr>
          <p:cNvSpPr/>
          <p:nvPr/>
        </p:nvSpPr>
        <p:spPr>
          <a:xfrm>
            <a:off x="5508104" y="2132856"/>
            <a:ext cx="2736304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B36DD2-D841-8229-D463-DAC456575548}"/>
              </a:ext>
            </a:extLst>
          </p:cNvPr>
          <p:cNvSpPr/>
          <p:nvPr/>
        </p:nvSpPr>
        <p:spPr>
          <a:xfrm>
            <a:off x="5766101" y="2468930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BD77D8-2984-5C89-F3A9-D4D1E03935CA}"/>
              </a:ext>
            </a:extLst>
          </p:cNvPr>
          <p:cNvSpPr/>
          <p:nvPr/>
        </p:nvSpPr>
        <p:spPr>
          <a:xfrm>
            <a:off x="7243551" y="3689809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5D2D74-2786-3227-47A8-539707A4851C}"/>
              </a:ext>
            </a:extLst>
          </p:cNvPr>
          <p:cNvSpPr/>
          <p:nvPr/>
        </p:nvSpPr>
        <p:spPr>
          <a:xfrm>
            <a:off x="7256656" y="2464336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87A78F-F77E-6E0E-B9DD-2B5E3AA02A96}"/>
              </a:ext>
            </a:extLst>
          </p:cNvPr>
          <p:cNvSpPr/>
          <p:nvPr/>
        </p:nvSpPr>
        <p:spPr>
          <a:xfrm>
            <a:off x="7256656" y="4753551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0C30B9-A8CD-54CF-7781-119C419C2FC2}"/>
              </a:ext>
            </a:extLst>
          </p:cNvPr>
          <p:cNvSpPr/>
          <p:nvPr/>
        </p:nvSpPr>
        <p:spPr>
          <a:xfrm>
            <a:off x="5772327" y="4753551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8C79EF-FF81-D652-3E4A-225E3334637E}"/>
              </a:ext>
            </a:extLst>
          </p:cNvPr>
          <p:cNvSpPr/>
          <p:nvPr/>
        </p:nvSpPr>
        <p:spPr>
          <a:xfrm>
            <a:off x="5766101" y="3681029"/>
            <a:ext cx="710162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/>
                </a:solidFill>
              </a:rPr>
              <a:t>8</a:t>
            </a:r>
          </a:p>
        </p:txBody>
      </p:sp>
      <p:sp>
        <p:nvSpPr>
          <p:cNvPr id="3" name="Стрелка: вправо 2">
            <a:hlinkClick r:id="rId17" action="ppaction://hlinksldjump"/>
            <a:extLst>
              <a:ext uri="{FF2B5EF4-FFF2-40B4-BE49-F238E27FC236}">
                <a16:creationId xmlns:a16="http://schemas.microsoft.com/office/drawing/2014/main" id="{1BEA3FD1-10E0-2979-2B30-CE653C6EF50C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8893512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BE7331-5E39-02E6-8045-7434FF204F87}"/>
              </a:ext>
            </a:extLst>
          </p:cNvPr>
          <p:cNvSpPr/>
          <p:nvPr/>
        </p:nvSpPr>
        <p:spPr>
          <a:xfrm>
            <a:off x="611560" y="1988840"/>
            <a:ext cx="792088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FC88F6-D4AF-217F-D5E9-307727EBA8C4}"/>
              </a:ext>
            </a:extLst>
          </p:cNvPr>
          <p:cNvSpPr/>
          <p:nvPr/>
        </p:nvSpPr>
        <p:spPr>
          <a:xfrm>
            <a:off x="7579089" y="2164624"/>
            <a:ext cx="764707" cy="688306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17399-A431-4C64-DB09-07DF50F2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 цепочку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91D9123-C4A5-90A0-0BD8-D23D80275720}"/>
              </a:ext>
            </a:extLst>
          </p:cNvPr>
          <p:cNvCxnSpPr/>
          <p:nvPr/>
        </p:nvCxnSpPr>
        <p:spPr>
          <a:xfrm>
            <a:off x="611560" y="256490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лако 6">
            <a:extLst>
              <a:ext uri="{FF2B5EF4-FFF2-40B4-BE49-F238E27FC236}">
                <a16:creationId xmlns:a16="http://schemas.microsoft.com/office/drawing/2014/main" id="{4DD6820C-38B2-F3D0-38B9-743D25A9CCC4}"/>
              </a:ext>
            </a:extLst>
          </p:cNvPr>
          <p:cNvSpPr/>
          <p:nvPr/>
        </p:nvSpPr>
        <p:spPr>
          <a:xfrm>
            <a:off x="852938" y="2312876"/>
            <a:ext cx="936104" cy="50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2E178191-3A59-251C-C040-0D402575CAA6}"/>
              </a:ext>
            </a:extLst>
          </p:cNvPr>
          <p:cNvSpPr/>
          <p:nvPr/>
        </p:nvSpPr>
        <p:spPr>
          <a:xfrm>
            <a:off x="1907704" y="2276875"/>
            <a:ext cx="720080" cy="57605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2EB05BB1-3ACB-4D66-F86E-15E5FFAE3CB7}"/>
              </a:ext>
            </a:extLst>
          </p:cNvPr>
          <p:cNvSpPr/>
          <p:nvPr/>
        </p:nvSpPr>
        <p:spPr>
          <a:xfrm>
            <a:off x="2746446" y="2304073"/>
            <a:ext cx="936104" cy="50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>
            <a:extLst>
              <a:ext uri="{FF2B5EF4-FFF2-40B4-BE49-F238E27FC236}">
                <a16:creationId xmlns:a16="http://schemas.microsoft.com/office/drawing/2014/main" id="{4283F914-85CC-3AD6-2E2F-D5018A7B6B3D}"/>
              </a:ext>
            </a:extLst>
          </p:cNvPr>
          <p:cNvSpPr/>
          <p:nvPr/>
        </p:nvSpPr>
        <p:spPr>
          <a:xfrm>
            <a:off x="3781939" y="2276875"/>
            <a:ext cx="720080" cy="57605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86840A01-64B4-14B8-A974-5528E683EB00}"/>
              </a:ext>
            </a:extLst>
          </p:cNvPr>
          <p:cNvSpPr/>
          <p:nvPr/>
        </p:nvSpPr>
        <p:spPr>
          <a:xfrm>
            <a:off x="4596340" y="2276875"/>
            <a:ext cx="936104" cy="50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>
            <a:extLst>
              <a:ext uri="{FF2B5EF4-FFF2-40B4-BE49-F238E27FC236}">
                <a16:creationId xmlns:a16="http://schemas.microsoft.com/office/drawing/2014/main" id="{C977EF8D-2DF3-549A-699A-9F16C2BEF495}"/>
              </a:ext>
            </a:extLst>
          </p:cNvPr>
          <p:cNvSpPr/>
          <p:nvPr/>
        </p:nvSpPr>
        <p:spPr>
          <a:xfrm>
            <a:off x="5607493" y="2249677"/>
            <a:ext cx="720080" cy="57605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75EB93C1-CCBC-3C04-EE57-D198D9118D5F}"/>
              </a:ext>
            </a:extLst>
          </p:cNvPr>
          <p:cNvSpPr/>
          <p:nvPr/>
        </p:nvSpPr>
        <p:spPr>
          <a:xfrm>
            <a:off x="6402622" y="2276874"/>
            <a:ext cx="936104" cy="50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E9439F20-9922-5537-E4BF-F6B221F62379}"/>
              </a:ext>
            </a:extLst>
          </p:cNvPr>
          <p:cNvSpPr/>
          <p:nvPr/>
        </p:nvSpPr>
        <p:spPr>
          <a:xfrm>
            <a:off x="4671389" y="4653136"/>
            <a:ext cx="936104" cy="504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>
            <a:extLst>
              <a:ext uri="{FF2B5EF4-FFF2-40B4-BE49-F238E27FC236}">
                <a16:creationId xmlns:a16="http://schemas.microsoft.com/office/drawing/2014/main" id="{3D060C3D-DA84-DEE7-7EE1-4C8332E31066}"/>
              </a:ext>
            </a:extLst>
          </p:cNvPr>
          <p:cNvSpPr/>
          <p:nvPr/>
        </p:nvSpPr>
        <p:spPr>
          <a:xfrm>
            <a:off x="3851920" y="4657837"/>
            <a:ext cx="720080" cy="57605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трелка: вправо 2">
            <a:hlinkClick r:id="rId4" action="ppaction://hlinksldjump"/>
            <a:extLst>
              <a:ext uri="{FF2B5EF4-FFF2-40B4-BE49-F238E27FC236}">
                <a16:creationId xmlns:a16="http://schemas.microsoft.com/office/drawing/2014/main" id="{28F232BC-9E43-01BB-34A5-0AC607679240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575352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7916 L 0.03681 -0.07893 C 0.03889 -0.10115 0.03819 -0.10277 0.04531 -0.12615 C 0.04688 -0.13148 0.05365 -0.14791 0.05764 -0.153 C 0.0599 -0.15555 0.0625 -0.15763 0.06528 -0.15925 C 0.0724 -0.16342 0.07847 -0.16388 0.08629 -0.16435 L 0.14149 -0.16689 C 0.15174 -0.16851 0.16181 -0.1699 0.17205 -0.17199 C 0.17778 -0.17314 0.18333 -0.17569 0.18906 -0.17708 C 0.19479 -0.17824 0.20052 -0.1787 0.20625 -0.17962 L 0.22153 -0.18217 C 0.2342 -0.1875 0.2434 -0.19097 0.2559 -0.19745 C 0.27622 -0.20787 0.27118 -0.20648 0.29392 -0.22013 C 0.30052 -0.2243 0.30747 -0.22731 0.31389 -0.23171 C 0.32778 -0.2412 0.34132 -0.25185 0.35486 -0.26226 C 0.3658 -0.27037 0.37014 -0.27361 0.38056 -0.2824 C 0.38264 -0.28402 0.38455 -0.28564 0.38629 -0.2875 L 0.39392 -0.29513 C 0.39913 -0.30532 0.39774 -0.30208 0.4026 -0.3155 C 0.40451 -0.32106 0.40781 -0.33101 0.4092 -0.33703 C 0.40972 -0.33912 0.40972 -0.34143 0.41007 -0.34351 C 0.41233 -0.35509 0.41198 -0.34861 0.41198 -0.35601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обои 🌟 Лесная лужайка ([%SKU%]): купить по приятной цене в  Санкт-Петербурге">
            <a:extLst>
              <a:ext uri="{FF2B5EF4-FFF2-40B4-BE49-F238E27FC236}">
                <a16:creationId xmlns:a16="http://schemas.microsoft.com/office/drawing/2014/main" id="{61A04873-2FC6-C66C-5366-CFC57C78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1" y="1973553"/>
            <a:ext cx="8192899" cy="41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ty Корзина PNG Файл | PNG Mart">
            <a:extLst>
              <a:ext uri="{FF2B5EF4-FFF2-40B4-BE49-F238E27FC236}">
                <a16:creationId xmlns:a16="http://schemas.microsoft.com/office/drawing/2014/main" id="{50F21641-7DAC-C2B4-FB83-17C3D227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82" y="3762670"/>
            <a:ext cx="3173338" cy="3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D4FD0-6362-16BA-6F0A-D6D1EA3D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Собери в корзину 6 грибов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5FD73380-4551-C406-4D08-3AC22B12AE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99" y="3212394"/>
            <a:ext cx="1603387" cy="1597290"/>
          </a:xfrm>
        </p:spPr>
      </p:pic>
      <p:pic>
        <p:nvPicPr>
          <p:cNvPr id="7" name="Picture 2" descr="Замороженная лисичка купить в Москве от Green Clover International Limited:  цены, отзывы — msk.product.ru" title="лисичка 1">
            <a:extLst>
              <a:ext uri="{FF2B5EF4-FFF2-40B4-BE49-F238E27FC236}">
                <a16:creationId xmlns:a16="http://schemas.microsoft.com/office/drawing/2014/main" id="{F183BB97-A42F-B536-7605-1C50AD86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844">
            <a:off x="895724" y="3913466"/>
            <a:ext cx="1057300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грибы PNG фото">
            <a:extLst>
              <a:ext uri="{FF2B5EF4-FFF2-40B4-BE49-F238E27FC236}">
                <a16:creationId xmlns:a16="http://schemas.microsoft.com/office/drawing/2014/main" id="{ED995FCD-3FB8-7F97-F19B-91441B39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61" y="4066078"/>
            <a:ext cx="896333" cy="12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грибы PNG фото">
            <a:extLst>
              <a:ext uri="{FF2B5EF4-FFF2-40B4-BE49-F238E27FC236}">
                <a16:creationId xmlns:a16="http://schemas.microsoft.com/office/drawing/2014/main" id="{6755EF13-6C54-17D1-44CD-382C985B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49" y="3171686"/>
            <a:ext cx="800195" cy="12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NG гриб - Грибы - Картинки PNG - Галерейка">
            <a:extLst>
              <a:ext uri="{FF2B5EF4-FFF2-40B4-BE49-F238E27FC236}">
                <a16:creationId xmlns:a16="http://schemas.microsoft.com/office/drawing/2014/main" id="{8FEE3C8C-03C9-C5EA-3044-F7945977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982">
            <a:off x="6276417" y="3169771"/>
            <a:ext cx="1342095" cy="18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риб PNG фото">
            <a:extLst>
              <a:ext uri="{FF2B5EF4-FFF2-40B4-BE49-F238E27FC236}">
                <a16:creationId xmlns:a16="http://schemas.microsoft.com/office/drawing/2014/main" id="{4AF17B78-2B70-DE64-F198-EBEC03DE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35" y="4137601"/>
            <a:ext cx="874812" cy="8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отография ягоды малина в png без фона">
            <a:extLst>
              <a:ext uri="{FF2B5EF4-FFF2-40B4-BE49-F238E27FC236}">
                <a16:creationId xmlns:a16="http://schemas.microsoft.com/office/drawing/2014/main" id="{05DACB53-067F-5F1B-C8DC-C16482C9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6" y="4916739"/>
            <a:ext cx="1214019" cy="8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Черника - Png (пнг) картинки и иконки без фона">
            <a:extLst>
              <a:ext uri="{FF2B5EF4-FFF2-40B4-BE49-F238E27FC236}">
                <a16:creationId xmlns:a16="http://schemas.microsoft.com/office/drawing/2014/main" id="{B1F987E8-050E-189C-BA36-943B053B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6" y="3633293"/>
            <a:ext cx="1672226" cy="8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Замороженная садовая клюква купить оптом в Липецке, цены на садовую клюкву  в заморозке в магазине ДИКОРОСПРОМ">
            <a:extLst>
              <a:ext uri="{FF2B5EF4-FFF2-40B4-BE49-F238E27FC236}">
                <a16:creationId xmlns:a16="http://schemas.microsoft.com/office/drawing/2014/main" id="{B0A4A019-000F-3F0E-0FD4-17CD021E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9" y="5011889"/>
            <a:ext cx="1197893" cy="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: вправо 25">
            <a:hlinkClick r:id="rId15" action="ppaction://hlinksldjump"/>
            <a:extLst>
              <a:ext uri="{FF2B5EF4-FFF2-40B4-BE49-F238E27FC236}">
                <a16:creationId xmlns:a16="http://schemas.microsoft.com/office/drawing/2014/main" id="{494CCEF7-DE10-A5E0-6044-0D7CB99D6B97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0644884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04051 L 0.06441 -0.04028 L 0.08264 -0.04538 C 0.11562 -0.0551 0.14948 -0.06667 0.18264 -0.07362 C 0.33368 -0.10487 0.29896 -0.10024 0.40104 -0.10649 C 0.41979 -0.10533 0.44028 -0.10579 0.45885 -0.09931 C 0.46458 -0.09723 0.46996 -0.09375 0.47535 -0.09075 C 0.49722 -0.07801 0.51476 -0.06875 0.53316 -0.04908 C 0.5467 -0.03473 0.55573 -0.01783 0.56528 0.00092 C 0.56962 0.00925 0.57344 0.01805 0.57726 0.02662 C 0.5809 0.03495 0.58733 0.05162 0.5901 0.06087 C 0.59097 0.06365 0.59132 0.06666 0.59201 0.06944 C 0.59219 0.07268 0.59253 0.07592 0.59288 0.07916 C 0.5941 0.09398 0.59045 0.11111 0.59653 0.12337 L 0.59844 0.127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0.02662 L 0.03386 0.02686 C 0.04809 0.02361 0.05712 0.0213 0.07327 0.02176 C 0.10052 0.02223 0.12761 0.025 0.15486 0.02662 C 0.16441 0.02871 0.17396 0.0301 0.18334 0.03264 C 0.19931 0.03727 0.22674 0.04931 0.24115 0.05718 C 0.27709 0.07686 0.31268 0.09792 0.34844 0.11829 L 0.40903 0.15255 C 0.41945 0.15857 0.43021 0.16389 0.44028 0.17084 C 0.44601 0.175 0.45191 0.17871 0.45764 0.18311 C 0.46302 0.18727 0.46771 0.19283 0.47327 0.19653 C 0.48281 0.20348 0.49254 0.20996 0.50261 0.21505 C 0.54167 0.23449 0.52656 0.22917 0.5467 0.23588 " pathEditMode="relative" rAng="0" ptsTypes="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0.00649 L 0.02534 0.00672 C 0.02864 0.00556 0.03194 0.00463 0.03541 0.00394 C 0.03993 0.00324 0.04444 0.00324 0.04913 0.00278 L 0.07118 0.00047 C 0.09705 0.00162 0.12309 0.00162 0.14913 0.00394 C 0.16927 0.00602 0.20121 0.01574 0.22066 0.02246 C 0.23316 0.02662 0.27639 0.04375 0.28767 0.04931 C 0.31562 0.0632 0.34323 0.07871 0.37118 0.09329 C 0.42361 0.12084 0.38836 0.10162 0.43906 0.13125 C 0.44444 0.13426 0.44236 0.13195 0.44461 0.13496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2894 L 0.0184 -0.0287 C 0.08177 -0.03773 0.04757 -0.03542 0.12101 -0.0338 C 0.12813 -0.03333 0.13507 -0.03356 0.14219 -0.03264 C 0.14827 -0.03194 0.16615 -0.02801 0.17327 -0.02523 C 0.1842 -0.02106 0.19479 -0.01667 0.20538 -0.01181 C 0.21893 -0.00579 0.23333 -0.00231 0.24583 0.00648 C 0.25504 0.01296 0.26597 0.0162 0.27327 0.02593 C 0.27726 0.03125 0.28229 0.03542 0.28524 0.0419 C 0.28611 0.04398 0.28715 0.04583 0.28802 0.04792 C 0.28958 0.05185 0.29149 0.05718 0.29254 0.06134 C 0.29306 0.06296 0.29323 0.06458 0.29358 0.06644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1435 L 0.0007 -0.01435 C 0.01111 0.00324 0.01215 0.00625 0.02535 0.02338 C 0.03472 0.03565 0.04514 0.04607 0.05382 0.05903 C 0.06285 0.07222 0.06163 0.07315 0.075 0.08102 C 0.08368 0.08611 0.09219 0.08704 0.10156 0.0882 C 0.10643 0.08889 0.11129 0.08912 0.11615 0.08959 C 0.11997 0.09074 0.12361 0.09144 0.12726 0.09329 C 0.13021 0.09468 0.13785 0.10162 0.14011 0.10417 C 0.15243 0.1176 0.15434 0.12222 0.16754 0.13357 C 0.17622 0.14097 0.18559 0.14676 0.19427 0.1544 L 0.19705 0.15672 C 0.19722 0.1588 0.19757 0.16088 0.19792 0.16297 C 0.19844 0.16528 0.19983 0.1676 0.19965 0.17014 C 0.19913 0.18449 0.19792 0.19885 0.19601 0.21297 C 0.19584 0.21435 0.19202 0.22408 0.19063 0.22523 C 0.18889 0.22639 0.18681 0.22616 0.18507 0.22662 C 0.18438 0.22523 0.18386 0.22408 0.18316 0.22292 C 0.18229 0.22084 0.1816 0.21852 0.18038 0.21667 C 0.17882 0.21412 0.17709 0.2132 0.175 0.21181 " pathEditMode="relative" ptsTypes="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2222 L 0.00816 -0.02222 C 0.01389 0.00301 0.00886 -0.02361 0.0099 0.01806 C 0.01025 0.03311 0.01007 0.04861 0.01268 0.0632 C 0.01476 0.075 0.01997 0.08542 0.02361 0.0963 C 0.02587 0.10301 0.03663 0.13334 0.03837 0.13797 C 0.04045 0.14375 0.04132 0.15047 0.04479 0.1551 C 0.04636 0.15718 0.04809 0.1588 0.04931 0.16111 C 0.05139 0.16459 0.05261 0.16898 0.05486 0.17223 C 0.05972 0.17917 0.07483 0.19005 0.07882 0.19422 L 0.08785 0.20394 C 0.08906 0.20533 0.09028 0.20648 0.09167 0.20764 L 0.09445 0.21019 " pathEditMode="relative" ptsTypes="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5DF52-EBD9-633E-0C47-CE766105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углов у фигуры?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F7C12-5C90-CD16-86A2-F555B9E6D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66627D-E99A-7542-6192-4ECC3B4BCD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7860DD-FA16-BD14-A496-11DEBA41D3EE}"/>
              </a:ext>
            </a:extLst>
          </p:cNvPr>
          <p:cNvSpPr/>
          <p:nvPr/>
        </p:nvSpPr>
        <p:spPr>
          <a:xfrm>
            <a:off x="1122040" y="2348880"/>
            <a:ext cx="3280420" cy="30243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DF5661-7E03-E702-70C6-D438F8E71C3A}"/>
              </a:ext>
            </a:extLst>
          </p:cNvPr>
          <p:cNvSpPr/>
          <p:nvPr/>
        </p:nvSpPr>
        <p:spPr>
          <a:xfrm>
            <a:off x="5010382" y="270892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D439FD-EED0-7B62-C03F-1C2841851182}"/>
              </a:ext>
            </a:extLst>
          </p:cNvPr>
          <p:cNvSpPr/>
          <p:nvPr/>
        </p:nvSpPr>
        <p:spPr>
          <a:xfrm>
            <a:off x="5890270" y="3573016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356E83-4D3A-4434-ACCB-896F188AA030}"/>
              </a:ext>
            </a:extLst>
          </p:cNvPr>
          <p:cNvSpPr/>
          <p:nvPr/>
        </p:nvSpPr>
        <p:spPr>
          <a:xfrm>
            <a:off x="6804248" y="443711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Стрелка: вправо 8">
            <a:hlinkClick r:id="rId4" action="ppaction://hlinksldjump"/>
            <a:extLst>
              <a:ext uri="{FF2B5EF4-FFF2-40B4-BE49-F238E27FC236}">
                <a16:creationId xmlns:a16="http://schemas.microsoft.com/office/drawing/2014/main" id="{EB11F552-CA01-3E95-318D-D0723CCC85D0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0933178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33D38-535C-9C6F-7CDB-469BDE37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Каких фигур нет в доме?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921C7-BDC8-DEC2-FC7B-B01F486B9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058395-0597-C9BB-7D20-F5CA61C974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C520568E-4C6D-8DCE-068A-EBC1C82BA5AD}"/>
              </a:ext>
            </a:extLst>
          </p:cNvPr>
          <p:cNvSpPr/>
          <p:nvPr/>
        </p:nvSpPr>
        <p:spPr>
          <a:xfrm>
            <a:off x="882774" y="2206260"/>
            <a:ext cx="3454152" cy="3240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A86247A4-6B7F-322E-9C9A-FE37BE0E0342}"/>
              </a:ext>
            </a:extLst>
          </p:cNvPr>
          <p:cNvSpPr/>
          <p:nvPr/>
        </p:nvSpPr>
        <p:spPr>
          <a:xfrm>
            <a:off x="883401" y="2227927"/>
            <a:ext cx="3454152" cy="1584176"/>
          </a:xfrm>
          <a:prstGeom prst="triangle">
            <a:avLst/>
          </a:prstGeom>
          <a:solidFill>
            <a:srgbClr val="C98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29E62-E81C-930E-01EA-FCA8C06553C3}"/>
              </a:ext>
            </a:extLst>
          </p:cNvPr>
          <p:cNvSpPr/>
          <p:nvPr/>
        </p:nvSpPr>
        <p:spPr>
          <a:xfrm>
            <a:off x="6014613" y="3274551"/>
            <a:ext cx="1224136" cy="112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7C44ED9-B0DC-CBA6-3FDB-1DC049CEE023}"/>
              </a:ext>
            </a:extLst>
          </p:cNvPr>
          <p:cNvSpPr/>
          <p:nvPr/>
        </p:nvSpPr>
        <p:spPr>
          <a:xfrm>
            <a:off x="5048657" y="4690864"/>
            <a:ext cx="1632550" cy="862700"/>
          </a:xfrm>
          <a:prstGeom prst="triangle">
            <a:avLst/>
          </a:prstGeom>
          <a:solidFill>
            <a:srgbClr val="C98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3463B4-C3D1-5951-7863-80D0BCE6EE20}"/>
              </a:ext>
            </a:extLst>
          </p:cNvPr>
          <p:cNvSpPr/>
          <p:nvPr/>
        </p:nvSpPr>
        <p:spPr>
          <a:xfrm>
            <a:off x="3150051" y="2080402"/>
            <a:ext cx="216024" cy="862700"/>
          </a:xfrm>
          <a:prstGeom prst="rect">
            <a:avLst/>
          </a:prstGeom>
          <a:solidFill>
            <a:srgbClr val="E9C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00139E-AE50-71F7-2AA1-4A962F7882C3}"/>
              </a:ext>
            </a:extLst>
          </p:cNvPr>
          <p:cNvSpPr/>
          <p:nvPr/>
        </p:nvSpPr>
        <p:spPr>
          <a:xfrm>
            <a:off x="7754340" y="3293762"/>
            <a:ext cx="216024" cy="862700"/>
          </a:xfrm>
          <a:prstGeom prst="rect">
            <a:avLst/>
          </a:prstGeom>
          <a:solidFill>
            <a:srgbClr val="E9C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7AC2E3A-2975-BF26-5ABE-36AB3FB79359}"/>
              </a:ext>
            </a:extLst>
          </p:cNvPr>
          <p:cNvSpPr/>
          <p:nvPr/>
        </p:nvSpPr>
        <p:spPr>
          <a:xfrm>
            <a:off x="2213806" y="4113075"/>
            <a:ext cx="792088" cy="792088"/>
          </a:xfrm>
          <a:prstGeom prst="ellipse">
            <a:avLst/>
          </a:prstGeom>
          <a:solidFill>
            <a:srgbClr val="6EB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7FE3EA0-8BDC-9B1B-1B48-9B7484E60122}"/>
              </a:ext>
            </a:extLst>
          </p:cNvPr>
          <p:cNvSpPr/>
          <p:nvPr/>
        </p:nvSpPr>
        <p:spPr>
          <a:xfrm>
            <a:off x="5148064" y="2547058"/>
            <a:ext cx="792088" cy="792088"/>
          </a:xfrm>
          <a:prstGeom prst="ellipse">
            <a:avLst/>
          </a:prstGeom>
          <a:solidFill>
            <a:srgbClr val="6EB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031ADF4-B784-B626-3AAA-855920FD0671}"/>
              </a:ext>
            </a:extLst>
          </p:cNvPr>
          <p:cNvSpPr/>
          <p:nvPr/>
        </p:nvSpPr>
        <p:spPr>
          <a:xfrm>
            <a:off x="7038991" y="4690864"/>
            <a:ext cx="1191695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65E71A-8A2E-AAEC-A0F1-E617647B2D89}"/>
              </a:ext>
            </a:extLst>
          </p:cNvPr>
          <p:cNvSpPr/>
          <p:nvPr/>
        </p:nvSpPr>
        <p:spPr>
          <a:xfrm>
            <a:off x="6316383" y="2228578"/>
            <a:ext cx="1944216" cy="658504"/>
          </a:xfrm>
          <a:prstGeom prst="rect">
            <a:avLst/>
          </a:prstGeom>
          <a:solidFill>
            <a:srgbClr val="5DB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hlinkClick r:id="rId4" action="ppaction://hlinksldjump"/>
            <a:extLst>
              <a:ext uri="{FF2B5EF4-FFF2-40B4-BE49-F238E27FC236}">
                <a16:creationId xmlns:a16="http://schemas.microsoft.com/office/drawing/2014/main" id="{370C8AFF-64BD-665A-EE5C-2DB74D800ED6}"/>
              </a:ext>
            </a:extLst>
          </p:cNvPr>
          <p:cNvSpPr/>
          <p:nvPr/>
        </p:nvSpPr>
        <p:spPr>
          <a:xfrm>
            <a:off x="7236296" y="5805264"/>
            <a:ext cx="17979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4968143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9d035d7d-02e5-4a00-8b62-9a556aabc7b5">false</MarketSpecific>
    <ApprovalStatus xmlns="9d035d7d-02e5-4a00-8b62-9a556aabc7b5">InProgress</ApprovalStatus>
    <LocComments xmlns="9d035d7d-02e5-4a00-8b62-9a556aabc7b5" xsi:nil="true"/>
    <DirectSourceMarket xmlns="9d035d7d-02e5-4a00-8b62-9a556aabc7b5">english</DirectSourceMarket>
    <ThumbnailAssetId xmlns="9d035d7d-02e5-4a00-8b62-9a556aabc7b5" xsi:nil="true"/>
    <PrimaryImageGen xmlns="9d035d7d-02e5-4a00-8b62-9a556aabc7b5">true</PrimaryImageGen>
    <LegacyData xmlns="9d035d7d-02e5-4a00-8b62-9a556aabc7b5" xsi:nil="true"/>
    <TPFriendlyName xmlns="9d035d7d-02e5-4a00-8b62-9a556aabc7b5" xsi:nil="true"/>
    <NumericId xmlns="9d035d7d-02e5-4a00-8b62-9a556aabc7b5" xsi:nil="true"/>
    <LocRecommendedHandoff xmlns="9d035d7d-02e5-4a00-8b62-9a556aabc7b5" xsi:nil="true"/>
    <BlockPublish xmlns="9d035d7d-02e5-4a00-8b62-9a556aabc7b5">false</BlockPublish>
    <BusinessGroup xmlns="9d035d7d-02e5-4a00-8b62-9a556aabc7b5" xsi:nil="true"/>
    <OpenTemplate xmlns="9d035d7d-02e5-4a00-8b62-9a556aabc7b5">true</OpenTemplate>
    <SourceTitle xmlns="9d035d7d-02e5-4a00-8b62-9a556aabc7b5">Playpen design template</SourceTitle>
    <APEditor xmlns="9d035d7d-02e5-4a00-8b62-9a556aabc7b5">
      <UserInfo>
        <DisplayName/>
        <AccountId xsi:nil="true"/>
        <AccountType/>
      </UserInfo>
    </APEditor>
    <UALocComments xmlns="9d035d7d-02e5-4a00-8b62-9a556aabc7b5">2007 Template UpLeveling Do Not HandOff</UALocComments>
    <IntlLangReviewDate xmlns="9d035d7d-02e5-4a00-8b62-9a556aabc7b5" xsi:nil="true"/>
    <PublishStatusLookup xmlns="9d035d7d-02e5-4a00-8b62-9a556aabc7b5">
      <Value>433927</Value>
      <Value>433952</Value>
    </PublishStatusLookup>
    <ParentAssetId xmlns="9d035d7d-02e5-4a00-8b62-9a556aabc7b5" xsi:nil="true"/>
    <FeatureTagsTaxHTField0 xmlns="9d035d7d-02e5-4a00-8b62-9a556aabc7b5">
      <Terms xmlns="http://schemas.microsoft.com/office/infopath/2007/PartnerControls"/>
    </FeatureTagsTaxHTField0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APDescription xmlns="9d035d7d-02e5-4a00-8b62-9a556aabc7b5" xsi:nil="true"/>
    <ContentItem xmlns="9d035d7d-02e5-4a00-8b62-9a556aabc7b5" xsi:nil="true"/>
    <ClipArtFilename xmlns="9d035d7d-02e5-4a00-8b62-9a556aabc7b5" xsi:nil="true"/>
    <TPInstallLocation xmlns="9d035d7d-02e5-4a00-8b62-9a556aabc7b5" xsi:nil="true"/>
    <TimesCloned xmlns="9d035d7d-02e5-4a00-8b62-9a556aabc7b5" xsi:nil="true"/>
    <PublishTargets xmlns="9d035d7d-02e5-4a00-8b62-9a556aabc7b5">OfficeOnline,OfficeOnlineVNext</PublishTargets>
    <AcquiredFrom xmlns="9d035d7d-02e5-4a00-8b62-9a556aabc7b5">Internal MS</AcquiredFrom>
    <AssetStart xmlns="9d035d7d-02e5-4a00-8b62-9a556aabc7b5">2012-01-11T20:33:00+00:00</AssetStart>
    <FriendlyTitle xmlns="9d035d7d-02e5-4a00-8b62-9a556aabc7b5" xsi:nil="true"/>
    <Provider xmlns="9d035d7d-02e5-4a00-8b62-9a556aabc7b5" xsi:nil="true"/>
    <LastHandOff xmlns="9d035d7d-02e5-4a00-8b62-9a556aabc7b5" xsi:nil="true"/>
    <Manager xmlns="9d035d7d-02e5-4a00-8b62-9a556aabc7b5" xsi:nil="true"/>
    <UALocRecommendation xmlns="9d035d7d-02e5-4a00-8b62-9a556aabc7b5">Localize</UALocRecommendation>
    <ArtSampleDocs xmlns="9d035d7d-02e5-4a00-8b62-9a556aabc7b5" xsi:nil="true"/>
    <UACurrentWords xmlns="9d035d7d-02e5-4a00-8b62-9a556aabc7b5" xsi:nil="true"/>
    <TPClientViewer xmlns="9d035d7d-02e5-4a00-8b62-9a556aabc7b5" xsi:nil="true"/>
    <TemplateStatus xmlns="9d035d7d-02e5-4a00-8b62-9a556aabc7b5">Complete</TemplateStatus>
    <ShowIn xmlns="9d035d7d-02e5-4a00-8b62-9a556aabc7b5">Show everywhere</ShowIn>
    <CSXHash xmlns="9d035d7d-02e5-4a00-8b62-9a556aabc7b5" xsi:nil="true"/>
    <Downloads xmlns="9d035d7d-02e5-4a00-8b62-9a556aabc7b5">0</Downloads>
    <VoteCount xmlns="9d035d7d-02e5-4a00-8b62-9a556aabc7b5" xsi:nil="true"/>
    <OOCacheId xmlns="9d035d7d-02e5-4a00-8b62-9a556aabc7b5" xsi:nil="true"/>
    <IsDeleted xmlns="9d035d7d-02e5-4a00-8b62-9a556aabc7b5">false</IsDeleted>
    <InternalTagsTaxHTField0 xmlns="9d035d7d-02e5-4a00-8b62-9a556aabc7b5">
      <Terms xmlns="http://schemas.microsoft.com/office/infopath/2007/PartnerControls"/>
    </InternalTagsTaxHTField0>
    <UANotes xmlns="9d035d7d-02e5-4a00-8b62-9a556aabc7b5">2003 to 2007 conversion</UANotes>
    <AssetExpire xmlns="9d035d7d-02e5-4a00-8b62-9a556aabc7b5">2035-01-01T08:00:00+00:00</AssetExpire>
    <CSXSubmissionMarket xmlns="9d035d7d-02e5-4a00-8b62-9a556aabc7b5" xsi:nil="true"/>
    <DSATActionTaken xmlns="9d035d7d-02e5-4a00-8b62-9a556aabc7b5" xsi:nil="true"/>
    <SubmitterId xmlns="9d035d7d-02e5-4a00-8b62-9a556aabc7b5" xsi:nil="true"/>
    <EditorialTags xmlns="9d035d7d-02e5-4a00-8b62-9a556aabc7b5" xsi:nil="true"/>
    <TPExecutable xmlns="9d035d7d-02e5-4a00-8b62-9a556aabc7b5" xsi:nil="true"/>
    <CSXSubmissionDate xmlns="9d035d7d-02e5-4a00-8b62-9a556aabc7b5" xsi:nil="true"/>
    <CSXUpdate xmlns="9d035d7d-02e5-4a00-8b62-9a556aabc7b5">false</CSXUpdate>
    <AssetType xmlns="9d035d7d-02e5-4a00-8b62-9a556aabc7b5">TP</AssetType>
    <ApprovalLog xmlns="9d035d7d-02e5-4a00-8b62-9a556aabc7b5" xsi:nil="true"/>
    <BugNumber xmlns="9d035d7d-02e5-4a00-8b62-9a556aabc7b5" xsi:nil="true"/>
    <OriginAsset xmlns="9d035d7d-02e5-4a00-8b62-9a556aabc7b5" xsi:nil="true"/>
    <TPComponent xmlns="9d035d7d-02e5-4a00-8b62-9a556aabc7b5" xsi:nil="true"/>
    <Milestone xmlns="9d035d7d-02e5-4a00-8b62-9a556aabc7b5" xsi:nil="true"/>
    <RecommendationsModifier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TP102814490</AssetId>
    <PolicheckWords xmlns="9d035d7d-02e5-4a00-8b62-9a556aabc7b5" xsi:nil="true"/>
    <TPLaunchHelpLink xmlns="9d035d7d-02e5-4a00-8b62-9a556aabc7b5" xsi:nil="true"/>
    <IntlLocPriority xmlns="9d035d7d-02e5-4a00-8b62-9a556aabc7b5" xsi:nil="true"/>
    <TPApplication xmlns="9d035d7d-02e5-4a00-8b62-9a556aabc7b5" xsi:nil="true"/>
    <IntlLangReviewer xmlns="9d035d7d-02e5-4a00-8b62-9a556aabc7b5" xsi:nil="true"/>
    <HandoffToMSDN xmlns="9d035d7d-02e5-4a00-8b62-9a556aabc7b5" xsi:nil="true"/>
    <PlannedPubDate xmlns="9d035d7d-02e5-4a00-8b62-9a556aabc7b5" xsi:nil="true"/>
    <CrawlForDependencies xmlns="9d035d7d-02e5-4a00-8b62-9a556aabc7b5">false</CrawlForDependencies>
    <LocLastLocAttemptVersionLookup xmlns="9d035d7d-02e5-4a00-8b62-9a556aabc7b5">770525</LocLastLocAttemptVersionLookup>
    <TrustLevel xmlns="9d035d7d-02e5-4a00-8b62-9a556aabc7b5">1 Microsoft Managed Content</TrustLevel>
    <CampaignTagsTaxHTField0 xmlns="9d035d7d-02e5-4a00-8b62-9a556aabc7b5">
      <Terms xmlns="http://schemas.microsoft.com/office/infopath/2007/PartnerControls"/>
    </CampaignTagsTaxHTField0>
    <TPNamespace xmlns="9d035d7d-02e5-4a00-8b62-9a556aabc7b5" xsi:nil="true"/>
    <TaxCatchAll xmlns="9d035d7d-02e5-4a00-8b62-9a556aabc7b5"/>
    <IsSearchable xmlns="9d035d7d-02e5-4a00-8b62-9a556aabc7b5">true</IsSearchable>
    <TemplateTemplateType xmlns="9d035d7d-02e5-4a00-8b62-9a556aabc7b5">PowerPoint 12 Default</TemplateTemplateType>
    <Markets xmlns="9d035d7d-02e5-4a00-8b62-9a556aabc7b5"/>
    <IntlLangReview xmlns="9d035d7d-02e5-4a00-8b62-9a556aabc7b5">false</IntlLangReview>
    <UAProjectedTotalWords xmlns="9d035d7d-02e5-4a00-8b62-9a556aabc7b5" xsi:nil="true"/>
    <OutputCachingOn xmlns="9d035d7d-02e5-4a00-8b62-9a556aabc7b5">false</OutputCachingOn>
    <AverageRating xmlns="9d035d7d-02e5-4a00-8b62-9a556aabc7b5" xsi:nil="true"/>
    <APAuthor xmlns="9d035d7d-02e5-4a00-8b62-9a556aabc7b5">
      <UserInfo>
        <DisplayName/>
        <AccountId>1928</AccountId>
        <AccountType/>
      </UserInfo>
    </APAuthor>
    <TPCommandLine xmlns="9d035d7d-02e5-4a00-8b62-9a556aabc7b5" xsi:nil="true"/>
    <LocManualTestRequired xmlns="9d035d7d-02e5-4a00-8b62-9a556aabc7b5">false</LocManualTestRequired>
    <TPAppVersion xmlns="9d035d7d-02e5-4a00-8b62-9a556aabc7b5" xsi:nil="true"/>
    <EditorialStatus xmlns="9d035d7d-02e5-4a00-8b62-9a556aabc7b5" xsi:nil="true"/>
    <LastModifiedDateTime xmlns="9d035d7d-02e5-4a00-8b62-9a556aabc7b5" xsi:nil="true"/>
    <TPLaunchHelpLinkType xmlns="9d035d7d-02e5-4a00-8b62-9a556aabc7b5">Template</TPLaunchHelpLinkType>
    <OriginalRelease xmlns="9d035d7d-02e5-4a00-8b62-9a556aabc7b5">14</OriginalRelease>
    <ScenarioTagsTaxHTField0 xmlns="9d035d7d-02e5-4a00-8b62-9a556aabc7b5">
      <Terms xmlns="http://schemas.microsoft.com/office/infopath/2007/PartnerControls"/>
    </ScenarioTagsTaxHTField0>
    <LocalizationTagsTaxHTField0 xmlns="9d035d7d-02e5-4a00-8b62-9a556aabc7b5">
      <Terms xmlns="http://schemas.microsoft.com/office/infopath/2007/PartnerControls"/>
    </Localization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50AC13-4E18-44FE-9D55-98BA7E9B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37D11-65E2-4011-B4EC-877B9B9A08EC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15512</TotalTime>
  <Words>150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Tahoma</vt:lpstr>
      <vt:lpstr>Тема Office</vt:lpstr>
      <vt:lpstr>Математическая игра «Знатоки математики» для детей 5-6 лет ( игра на повторение пройденного материала)</vt:lpstr>
      <vt:lpstr>Из скольких фигур состоит пирамидка?</vt:lpstr>
      <vt:lpstr>Какой кубик будет следующим в башне?</vt:lpstr>
      <vt:lpstr>Каких фруктов на полке больше?</vt:lpstr>
      <vt:lpstr>Сколько здесь овощей?</vt:lpstr>
      <vt:lpstr>Продолжи цепочку</vt:lpstr>
      <vt:lpstr>Собери в корзину 6 грибов</vt:lpstr>
      <vt:lpstr>Сколько углов у фигуры?</vt:lpstr>
      <vt:lpstr>Каких фигур нет в доме?</vt:lpstr>
      <vt:lpstr>Найди среднюю звезду</vt:lpstr>
      <vt:lpstr>Найди самый маленький круг</vt:lpstr>
      <vt:lpstr>Поздравляю с победой!!!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мвидео</dc:creator>
  <cp:keywords/>
  <dc:description/>
  <cp:lastModifiedBy>мвидео</cp:lastModifiedBy>
  <cp:revision>11</cp:revision>
  <dcterms:created xsi:type="dcterms:W3CDTF">2023-02-20T08:08:27Z</dcterms:created>
  <dcterms:modified xsi:type="dcterms:W3CDTF">2023-03-28T07:30:29Z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  <property fmtid="{D5CDD505-2E9C-101B-9397-08002B2CF9AE}" pid="3" name="InternalTags">
    <vt:lpwstr/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12936200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