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4" r:id="rId3"/>
    <p:sldId id="257" r:id="rId4"/>
    <p:sldId id="258" r:id="rId5"/>
    <p:sldId id="261" r:id="rId6"/>
    <p:sldId id="268" r:id="rId7"/>
    <p:sldId id="265" r:id="rId8"/>
    <p:sldId id="266" r:id="rId9"/>
    <p:sldId id="269" r:id="rId10"/>
    <p:sldId id="267" r:id="rId11"/>
    <p:sldId id="275" r:id="rId12"/>
    <p:sldId id="276" r:id="rId13"/>
    <p:sldId id="271" r:id="rId14"/>
    <p:sldId id="272" r:id="rId15"/>
    <p:sldId id="273" r:id="rId16"/>
    <p:sldId id="274" r:id="rId17"/>
    <p:sldId id="277" r:id="rId18"/>
    <p:sldId id="278" r:id="rId19"/>
    <p:sldId id="26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929" autoAdjust="0"/>
  </p:normalViewPr>
  <p:slideViewPr>
    <p:cSldViewPr>
      <p:cViewPr varScale="1">
        <p:scale>
          <a:sx n="58" d="100"/>
          <a:sy n="58" d="100"/>
        </p:scale>
        <p:origin x="-17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C1540-6F5B-4A0C-8945-4BB8E3BA4EB6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12A98-718C-47F4-9192-3D9AC9680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69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12A98-718C-47F4-9192-3D9AC968049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442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217" y="1484784"/>
            <a:ext cx="82089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err="1" smtClean="0">
                <a:solidFill>
                  <a:srgbClr val="002060"/>
                </a:solidFill>
                <a:latin typeface="Bookman Old Style" pitchFamily="18" charset="0"/>
              </a:rPr>
              <a:t>Психо</a:t>
            </a:r>
            <a:r>
              <a:rPr lang="ru-RU" sz="5400" b="1" dirty="0" smtClean="0">
                <a:solidFill>
                  <a:srgbClr val="002060"/>
                </a:solidFill>
                <a:latin typeface="Bookman Old Style" pitchFamily="18" charset="0"/>
              </a:rPr>
              <a:t>-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Bookman Old Style" pitchFamily="18" charset="0"/>
              </a:rPr>
              <a:t>программирование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Bookman Old Style" pitchFamily="18" charset="0"/>
              </a:rPr>
              <a:t> в современных мультфильмах</a:t>
            </a:r>
            <a:endParaRPr lang="ru-RU" sz="5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5681" y="5492422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ookman Old Style" pitchFamily="18" charset="0"/>
              </a:rPr>
              <a:t>Педагог –психолог МБДОУ д/с №31</a:t>
            </a:r>
          </a:p>
          <a:p>
            <a:r>
              <a:rPr lang="ru-RU" sz="2400" dirty="0" smtClean="0">
                <a:latin typeface="Bookman Old Style" pitchFamily="18" charset="0"/>
              </a:rPr>
              <a:t>Джупина Ю. М.</a:t>
            </a:r>
            <a:endParaRPr lang="ru-RU" sz="24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2364" y="112244"/>
            <a:ext cx="47773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Bookman Old Style" pitchFamily="18" charset="0"/>
              </a:rPr>
              <a:t>4. Пропаганда глупости и пренебрежительного отношения к учебе.</a:t>
            </a:r>
          </a:p>
          <a:p>
            <a:r>
              <a:rPr lang="ru-RU" dirty="0" smtClean="0">
                <a:latin typeface="Bookman Old Style" pitchFamily="18" charset="0"/>
              </a:rPr>
              <a:t>Обучение в школе это повод поразвлечься, учителя выступают в роли скучных , занудных людей, марионетки для издевательства и насмешек.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t="6472" r="12152" b="12501"/>
          <a:stretch/>
        </p:blipFill>
        <p:spPr bwMode="auto">
          <a:xfrm>
            <a:off x="4580711" y="0"/>
            <a:ext cx="4550408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2364" y="2780928"/>
            <a:ext cx="4265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Bookman Old Style" pitchFamily="18" charset="0"/>
              </a:rPr>
              <a:t>5. Пропаганда культа внешности и эгоцентризма</a:t>
            </a:r>
          </a:p>
          <a:p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8" t="12500" r="14287" b="24553"/>
          <a:stretch/>
        </p:blipFill>
        <p:spPr bwMode="auto">
          <a:xfrm>
            <a:off x="4581933" y="2913733"/>
            <a:ext cx="4562067" cy="227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Смотреть исходно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90" y="3581318"/>
            <a:ext cx="3671743" cy="327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08708" y="5373216"/>
            <a:ext cx="3828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Bookman Old Style" pitchFamily="18" charset="0"/>
              </a:rPr>
              <a:t>( мультфильм «Монстр </a:t>
            </a:r>
            <a:r>
              <a:rPr lang="ru-RU" sz="2000" dirty="0" smtClean="0">
                <a:solidFill>
                  <a:prstClr val="black"/>
                </a:solidFill>
                <a:latin typeface="Bookman Old Style" pitchFamily="18" charset="0"/>
              </a:rPr>
              <a:t>Хай»)</a:t>
            </a:r>
            <a:endParaRPr lang="ru-RU" sz="2000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86779" y="6226471"/>
            <a:ext cx="3765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Bookman Old Style" pitchFamily="18" charset="0"/>
              </a:rPr>
              <a:t>( мультфильм </a:t>
            </a:r>
            <a:r>
              <a:rPr lang="ru-RU" sz="2000" dirty="0" smtClean="0">
                <a:solidFill>
                  <a:prstClr val="black"/>
                </a:solidFill>
                <a:latin typeface="Bookman Old Style" pitchFamily="18" charset="0"/>
              </a:rPr>
              <a:t>«Клуб Винкс»)</a:t>
            </a:r>
            <a:endParaRPr lang="ru-RU" sz="2000" dirty="0">
              <a:solidFill>
                <a:prstClr val="black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94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>8. Образ ребенка (союзмультфильм)</a:t>
            </a:r>
            <a:endParaRPr lang="ru-RU" sz="2400" b="1" dirty="0">
              <a:latin typeface="Bookman Old Style" pitchFamily="18" charset="0"/>
            </a:endParaRPr>
          </a:p>
        </p:txBody>
      </p:sp>
      <p:pic>
        <p:nvPicPr>
          <p:cNvPr id="1026" name="Picture 2" descr="Союзмультфильм&amp;quot; посвятил мультфильмам линейку ароматов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574" y="980728"/>
            <a:ext cx="3020426" cy="201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оюзмультфильм&amp;quot; анонсировал вторую серию &amp;quot;Простоквашино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3" y="1700808"/>
            <a:ext cx="2949432" cy="196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онспект и презентация по математике на тему &amp;quot;Число и цифра 7&amp;quot;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1" t="7896" r="7243" b="11748"/>
          <a:stretch/>
        </p:blipFill>
        <p:spPr bwMode="auto">
          <a:xfrm>
            <a:off x="320789" y="2125220"/>
            <a:ext cx="2634777" cy="203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980728"/>
            <a:ext cx="561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советских мультфильмах  образ ребенка всегда добрый, веселый. Ребенка нужно спасать или помогать ему.</a:t>
            </a:r>
            <a:endParaRPr lang="ru-RU" dirty="0"/>
          </a:p>
        </p:txBody>
      </p:sp>
      <p:pic>
        <p:nvPicPr>
          <p:cNvPr id="1032" name="Picture 8" descr="https://pbs.twimg.com/media/Ez-kgZ1WQAs1iS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48" y="4162418"/>
            <a:ext cx="2773458" cy="208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великий Нехочуха смотрела на него в детстве и думала - добровольно ЛЕЖАТЬ д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063" y="3789040"/>
            <a:ext cx="2865180" cy="208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Просто ты ведешь себя как хулиган из &amp;quot;Дяди Степы&amp;quot;. цитата.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713" y="3070465"/>
            <a:ext cx="2914147" cy="218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9844" y="5917820"/>
            <a:ext cx="5930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Отрицательные черты  детей  выделяются во внешности героя, чтобы было понятно, что эти черты порицаются.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30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8864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Bookman Old Style" pitchFamily="18" charset="0"/>
              </a:rPr>
              <a:t>Образ ребенка (</a:t>
            </a:r>
            <a:r>
              <a:rPr lang="ru-RU" sz="2400" b="1" dirty="0" smtClean="0">
                <a:solidFill>
                  <a:prstClr val="black"/>
                </a:solidFill>
                <a:latin typeface="Bookman Old Style" pitchFamily="18" charset="0"/>
              </a:rPr>
              <a:t>современные мультфильмы</a:t>
            </a:r>
            <a:r>
              <a:rPr lang="ru-RU" sz="2800" dirty="0" smtClean="0">
                <a:solidFill>
                  <a:prstClr val="black"/>
                </a:solidFill>
                <a:latin typeface="Bookman Old Style" pitchFamily="18" charset="0"/>
              </a:rPr>
              <a:t>)</a:t>
            </a:r>
            <a:endParaRPr lang="ru-RU" sz="2800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pic>
        <p:nvPicPr>
          <p:cNvPr id="2050" name="Picture 2" descr="Маша и Медведь картинки на рабочий стол (9) 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66" y="2068555"/>
            <a:ext cx="3970379" cy="223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Уже за первые несколько дней проката анимационный фильм студии DreamWorks «Босс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231" y="2068555"/>
            <a:ext cx="4019905" cy="226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В эmoй cmamьe мы xomeли бы пoдeлиmьcя c вaми инфopмaциeй. komopыe ужe oбзaв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81" y="4365104"/>
            <a:ext cx="3926464" cy="220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3000" y="711860"/>
            <a:ext cx="8621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современных мультфильмах образ ребенка эгоцентричен, капризен,  не зависим от взрослых. Более того, мнение ребенка противопоставляется взрослому, ребенок проявляет непочтительность, пренебрежение в отношении позиции взрослого. Негативное проявление  принадлежит милым  (внешне) детям. </a:t>
            </a:r>
            <a:endParaRPr lang="ru-RU" dirty="0"/>
          </a:p>
        </p:txBody>
      </p:sp>
      <p:pic>
        <p:nvPicPr>
          <p:cNvPr id="2060" name="Picture 12" descr="https://avatars.mds.yandex.net/i?id=b7bfff18172c398199ad1711a8b10135-5543432-images-thumbs&amp;ref=rim&amp;n=33&amp;w=267&amp;h=1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56" y="4338127"/>
            <a:ext cx="3960440" cy="222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348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" t="6698" r="11023" b="12946"/>
          <a:stretch/>
        </p:blipFill>
        <p:spPr bwMode="auto">
          <a:xfrm>
            <a:off x="4673052" y="492778"/>
            <a:ext cx="4470948" cy="253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3396"/>
            <a:ext cx="9031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>6. </a:t>
            </a:r>
            <a:r>
              <a:rPr lang="ru-RU" sz="2000" b="1" dirty="0" smtClean="0">
                <a:latin typeface="Bookman Old Style" pitchFamily="18" charset="0"/>
              </a:rPr>
              <a:t>Отношение ребенка к </a:t>
            </a:r>
            <a:r>
              <a:rPr lang="ru-RU" sz="2000" b="1" dirty="0" smtClean="0">
                <a:latin typeface="Bookman Old Style" pitchFamily="18" charset="0"/>
              </a:rPr>
              <a:t>природе («Маша и </a:t>
            </a:r>
            <a:r>
              <a:rPr lang="ru-RU" sz="2400" b="1" dirty="0" smtClean="0">
                <a:latin typeface="Bookman Old Style" pitchFamily="18" charset="0"/>
              </a:rPr>
              <a:t>медведь»)   </a:t>
            </a:r>
            <a:endParaRPr lang="ru-RU" sz="2400" b="1" dirty="0"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02261" y="3055255"/>
            <a:ext cx="4441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Маша противопоставляется природе, </a:t>
            </a:r>
          </a:p>
          <a:p>
            <a:r>
              <a:rPr lang="ru-RU" dirty="0" smtClean="0"/>
              <a:t>Используя ее как средство достижения собственных </a:t>
            </a:r>
            <a:r>
              <a:rPr lang="ru-RU" dirty="0" smtClean="0"/>
              <a:t>целей, развлечения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0" t="32412" r="44279" b="25000"/>
          <a:stretch/>
        </p:blipFill>
        <p:spPr bwMode="auto">
          <a:xfrm>
            <a:off x="103510" y="492778"/>
            <a:ext cx="4403757" cy="2593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061" y="3057053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Маша как   </a:t>
            </a:r>
            <a:r>
              <a:rPr lang="ru-RU" dirty="0" smtClean="0"/>
              <a:t>часть природы. Относится с уважением  и почтением</a:t>
            </a: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8" t="11376" r="14045" b="14555"/>
          <a:stretch/>
        </p:blipFill>
        <p:spPr bwMode="auto">
          <a:xfrm>
            <a:off x="171884" y="4045523"/>
            <a:ext cx="4111414" cy="223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061" y="6281031"/>
            <a:ext cx="4111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Маша понимает, что она еще ребенок , знает что ее место младшей в доме.</a:t>
            </a:r>
            <a:endParaRPr lang="ru-RU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4" t="10166" r="20286" b="38392"/>
          <a:stretch/>
        </p:blipFill>
        <p:spPr bwMode="auto">
          <a:xfrm>
            <a:off x="4860032" y="3968941"/>
            <a:ext cx="3674296" cy="22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39172" y="6238410"/>
            <a:ext cx="471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Маша  главная, может делать все что захочет, авторитет взрослого не имеет значения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03700" y="3530410"/>
            <a:ext cx="6268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>7 .Отношение к  взрослым</a:t>
            </a:r>
            <a:endParaRPr lang="ru-RU" sz="2400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931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2606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Bookman Old Style" pitchFamily="18" charset="0"/>
              </a:rPr>
              <a:t>9</a:t>
            </a:r>
            <a:r>
              <a:rPr lang="ru-RU" sz="2400" b="1" dirty="0" smtClean="0">
                <a:latin typeface="Bookman Old Style" pitchFamily="18" charset="0"/>
              </a:rPr>
              <a:t>. Образ </a:t>
            </a:r>
            <a:r>
              <a:rPr lang="ru-RU" sz="2400" b="1" dirty="0" smtClean="0">
                <a:latin typeface="Bookman Old Style" pitchFamily="18" charset="0"/>
              </a:rPr>
              <a:t>девочки, девушки , женщины</a:t>
            </a:r>
            <a:endParaRPr lang="ru-RU" sz="2400" b="1" dirty="0">
              <a:latin typeface="Bookman Old Style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1" y="873533"/>
            <a:ext cx="45148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s://i.pinimg.com/736x/4c/6f/30/4c6f309a8d9289cfe5c3042125c38a24--shrek-bir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09195"/>
            <a:ext cx="39064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284984"/>
            <a:ext cx="421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Девушка –</a:t>
            </a:r>
            <a:r>
              <a:rPr lang="ru-RU" dirty="0" smtClean="0"/>
              <a:t>мужественная, агрессивная, </a:t>
            </a:r>
            <a:r>
              <a:rPr lang="ru-RU" dirty="0" smtClean="0"/>
              <a:t>жестокая </a:t>
            </a:r>
            <a:r>
              <a:rPr lang="ru-RU" dirty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877512" y="5461105"/>
            <a:ext cx="390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Убивает изощренно, для нее это способ достижения цели, романтизация  отношений с мужчиной 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24190" r="52343" b="25391"/>
          <a:stretch/>
        </p:blipFill>
        <p:spPr bwMode="auto">
          <a:xfrm>
            <a:off x="0" y="4064210"/>
            <a:ext cx="3096344" cy="279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31840" y="50197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Нецеламудренна</a:t>
            </a:r>
            <a:r>
              <a:rPr lang="ru-RU" dirty="0">
                <a:solidFill>
                  <a:prstClr val="black"/>
                </a:solidFill>
              </a:rPr>
              <a:t>, физиологична и сексуальна.</a:t>
            </a:r>
          </a:p>
        </p:txBody>
      </p:sp>
    </p:spTree>
    <p:extLst>
      <p:ext uri="{BB962C8B-B14F-4D97-AF65-F5344CB8AC3E}">
        <p14:creationId xmlns:p14="http://schemas.microsoft.com/office/powerpoint/2010/main" val="1998669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069" y="260648"/>
            <a:ext cx="8628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Bookman Old Style" pitchFamily="18" charset="0"/>
              </a:rPr>
              <a:t>10</a:t>
            </a:r>
            <a:r>
              <a:rPr lang="ru-RU" sz="2800" b="1" dirty="0" smtClean="0">
                <a:latin typeface="Bookman Old Style" pitchFamily="18" charset="0"/>
              </a:rPr>
              <a:t>. Образ женщины -  </a:t>
            </a:r>
            <a:r>
              <a:rPr lang="ru-RU" sz="2800" b="1" dirty="0" smtClean="0">
                <a:latin typeface="Bookman Old Style" pitchFamily="18" charset="0"/>
              </a:rPr>
              <a:t>мамы </a:t>
            </a:r>
            <a:endParaRPr lang="ru-RU" sz="2800" b="1" dirty="0"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05771" y="3525165"/>
            <a:ext cx="37910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25 кадр. </a:t>
            </a:r>
          </a:p>
          <a:p>
            <a:r>
              <a:rPr lang="ru-RU" dirty="0" smtClean="0"/>
              <a:t>Дисней «Красавица и чудовище»</a:t>
            </a:r>
          </a:p>
          <a:p>
            <a:r>
              <a:rPr lang="ru-RU" dirty="0" smtClean="0"/>
              <a:t>На фоне незамужней девушки , </a:t>
            </a:r>
            <a:r>
              <a:rPr lang="ru-RU" dirty="0" smtClean="0"/>
              <a:t>женщина- </a:t>
            </a:r>
            <a:r>
              <a:rPr lang="ru-RU" dirty="0" smtClean="0"/>
              <a:t>мать выглядит  усталой, разъяренной женщиной,  в состоянии безысходности  и отчаянья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3617498"/>
            <a:ext cx="4536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 smtClean="0"/>
              <a:t>Женщина-  </a:t>
            </a:r>
            <a:r>
              <a:rPr lang="ru-RU" dirty="0" smtClean="0"/>
              <a:t>мама </a:t>
            </a:r>
            <a:r>
              <a:rPr lang="ru-RU" dirty="0" smtClean="0"/>
              <a:t> в м/ф </a:t>
            </a:r>
            <a:r>
              <a:rPr lang="ru-RU" dirty="0" smtClean="0">
                <a:solidFill>
                  <a:prstClr val="black"/>
                </a:solidFill>
              </a:rPr>
              <a:t>«Простоквашино</a:t>
            </a:r>
            <a:r>
              <a:rPr lang="ru-RU" dirty="0">
                <a:solidFill>
                  <a:prstClr val="black"/>
                </a:solidFill>
              </a:rPr>
              <a:t>»</a:t>
            </a:r>
          </a:p>
          <a:p>
            <a:r>
              <a:rPr lang="ru-RU" dirty="0" smtClean="0"/>
              <a:t>молодая</a:t>
            </a:r>
            <a:r>
              <a:rPr lang="ru-RU" dirty="0" smtClean="0"/>
              <a:t>, красивая, полная сил и энергии. Вызывает желание подражать.</a:t>
            </a:r>
            <a:endParaRPr lang="ru-RU" dirty="0"/>
          </a:p>
        </p:txBody>
      </p:sp>
      <p:pic>
        <p:nvPicPr>
          <p:cNvPr id="3074" name="Picture 2" descr="Готова ли ты стать мамой?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69" y="751883"/>
            <a:ext cx="3703462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Успенский и &amp;quot;Союзмультфильм&amp;quot; поделили права на &amp;quot;Простоквашин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81" y="4623192"/>
            <a:ext cx="3147764" cy="209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705" y="812773"/>
            <a:ext cx="45720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690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2939" y="332656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ookman Old Style" pitchFamily="18" charset="0"/>
              </a:rPr>
              <a:t>10. Образ мужчины -папы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50631" y="3429000"/>
            <a:ext cx="42933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Папа (Дисней,</a:t>
            </a:r>
            <a:r>
              <a:rPr lang="en-US" dirty="0">
                <a:solidFill>
                  <a:srgbClr val="202122"/>
                </a:solidFill>
                <a:latin typeface="Arial"/>
              </a:rPr>
              <a:t> DreamWorks</a:t>
            </a:r>
            <a:r>
              <a:rPr lang="ru-RU" dirty="0" smtClean="0"/>
              <a:t> -  сильный, увлеченный, безвольный взрослый, допускающий очень много ошибок.</a:t>
            </a:r>
            <a:endParaRPr lang="ru-RU" dirty="0"/>
          </a:p>
        </p:txBody>
      </p:sp>
      <p:pic>
        <p:nvPicPr>
          <p:cNvPr id="4098" name="Picture 2" descr="© Союзмультфильм / adm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6" y="4440809"/>
            <a:ext cx="3182816" cy="240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avatars.mds.yandex.net/get-zen_doc/3950646/pub_5f724415837d8d5323ec3086_5f72d6057a4167058bbde85f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905" y="4443603"/>
            <a:ext cx="3190833" cy="241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466" y="3429000"/>
            <a:ext cx="4726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Папа (союзмультфильм)  - заботливый, интеллигентный взрослый , «мастер на все руки», глава и опора своей семьи</a:t>
            </a:r>
            <a:endParaRPr lang="ru-RU" dirty="0"/>
          </a:p>
        </p:txBody>
      </p:sp>
      <p:pic>
        <p:nvPicPr>
          <p:cNvPr id="4102" name="Picture 6" descr="Аленький цветочек. кадры.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51" y="874086"/>
            <a:ext cx="3377276" cy="25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a Belle et la bête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873" y="4440809"/>
            <a:ext cx="3114127" cy="17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Мультфильм Семейка Крудс 2 Новосель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79157"/>
            <a:ext cx="4175076" cy="23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20739" y="6242504"/>
            <a:ext cx="3223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«Красавица и Чудовище» Дисней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3774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ookman Old Style" pitchFamily="18" charset="0"/>
              </a:rPr>
              <a:t>11. Взаимоотношения между мужчиной и женщиной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5122" name="Picture 2" descr="Кадр из мультфильма &quot;Золуш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34" y="735396"/>
            <a:ext cx="3039913" cy="229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1" b="5806"/>
          <a:stretch/>
        </p:blipFill>
        <p:spPr bwMode="auto">
          <a:xfrm>
            <a:off x="0" y="3876495"/>
            <a:ext cx="2880320" cy="298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https://fs.znanio.ru/d5aff2/74/7a/833f10acd25c685241dd0e053174474bf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t="4968" r="18036" b="5823"/>
          <a:stretch/>
        </p:blipFill>
        <p:spPr bwMode="auto">
          <a:xfrm>
            <a:off x="2880320" y="3876495"/>
            <a:ext cx="3382130" cy="297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032220"/>
            <a:ext cx="4608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Взаимоотношения  сакральны, с проявлением нежности и заботы (союзмультфильм )</a:t>
            </a:r>
            <a:endParaRPr lang="ru-RU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53" y="761866"/>
            <a:ext cx="2732097" cy="197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 descr="Prince Eric on All-Disney-Princes - DeviantArt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962" y="4375436"/>
            <a:ext cx="2702038" cy="245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03303" y="2758101"/>
            <a:ext cx="2920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Взаимоотношения в м/ф Диснея открыты, физиологичны, эротичны.</a:t>
            </a:r>
            <a:endParaRPr lang="ru-RU" dirty="0"/>
          </a:p>
        </p:txBody>
      </p:sp>
      <p:pic>
        <p:nvPicPr>
          <p:cNvPr id="5132" name="Picture 12" descr="2014) Disney Princess Ariel - Little Mermaid&amp;apos;s Kiss (NEW Disney Game f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619" y="761866"/>
            <a:ext cx="2804902" cy="157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924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48680"/>
            <a:ext cx="748883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Bookman Old Style" pitchFamily="18" charset="0"/>
              </a:rPr>
              <a:t>Заботливые мамы и папы, подбирая </a:t>
            </a:r>
            <a:r>
              <a:rPr lang="ru-RU" sz="2800" dirty="0">
                <a:latin typeface="Bookman Old Style" pitchFamily="18" charset="0"/>
              </a:rPr>
              <a:t>мультфильм </a:t>
            </a:r>
            <a:r>
              <a:rPr lang="ru-RU" sz="2800" dirty="0" smtClean="0">
                <a:latin typeface="Bookman Old Style" pitchFamily="18" charset="0"/>
              </a:rPr>
              <a:t>для  просмотра,  </a:t>
            </a:r>
            <a:r>
              <a:rPr lang="ru-RU" sz="2800" dirty="0">
                <a:latin typeface="Bookman Old Style" pitchFamily="18" charset="0"/>
              </a:rPr>
              <a:t>подходите к выбору </a:t>
            </a:r>
            <a:r>
              <a:rPr lang="ru-RU" sz="2800" dirty="0" smtClean="0">
                <a:latin typeface="Bookman Old Style" pitchFamily="18" charset="0"/>
              </a:rPr>
              <a:t>внимательно и  ответственно! Смотрите мультфильмы с удовольствием , совместно с ребенком!  Помогите понять то, что  он еще постигает, разъясняйте непонятные слова и выражения, смысл и урок  мультфильма. И тогда ваше чадо будет искать  для просмотра более сложные сюжеты, научится оценивать поступки героев, отделять добро от зла! 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Успехов Вам 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29833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128" y="4221088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bg1"/>
                </a:solidFill>
                <a:latin typeface="Bookman Old Style" pitchFamily="18" charset="0"/>
              </a:rPr>
              <a:t>Спасибо </a:t>
            </a:r>
          </a:p>
          <a:p>
            <a:pPr algn="ctr"/>
            <a:r>
              <a:rPr lang="ru-RU" sz="7200" b="1" dirty="0" smtClean="0">
                <a:solidFill>
                  <a:schemeClr val="bg1"/>
                </a:solidFill>
                <a:latin typeface="Bookman Old Style" pitchFamily="18" charset="0"/>
              </a:rPr>
              <a:t>за внимание!</a:t>
            </a:r>
            <a:endParaRPr lang="ru-RU" sz="7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164" y="0"/>
            <a:ext cx="9110836" cy="769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Bookman Old Style" pitchFamily="18" charset="0"/>
              </a:rPr>
              <a:t>Уважаемые </a:t>
            </a:r>
            <a:r>
              <a:rPr lang="ru-RU" sz="2800" b="1" dirty="0" smtClean="0">
                <a:latin typeface="Bookman Old Style" pitchFamily="18" charset="0"/>
              </a:rPr>
              <a:t>родители, бабушки и дедушки , законные представители!</a:t>
            </a:r>
          </a:p>
          <a:p>
            <a:pPr algn="just"/>
            <a:r>
              <a:rPr lang="ru-RU" dirty="0">
                <a:latin typeface="Bookman Old Style" pitchFamily="18" charset="0"/>
              </a:rPr>
              <a:t>Мультфильмы занимают в последнее время огромное место в жизни детей дошкольного возраста. Технические средства просмотра постоянно совершенствуются - сегодня практически в каждом доме есть устройство для </a:t>
            </a:r>
            <a:r>
              <a:rPr lang="ru-RU" dirty="0" smtClean="0">
                <a:latin typeface="Bookman Old Style" pitchFamily="18" charset="0"/>
              </a:rPr>
              <a:t>показа </a:t>
            </a:r>
            <a:r>
              <a:rPr lang="ru-RU" dirty="0">
                <a:latin typeface="Bookman Old Style" pitchFamily="18" charset="0"/>
              </a:rPr>
              <a:t>дисков или возможности </a:t>
            </a:r>
            <a:r>
              <a:rPr lang="ru-RU" dirty="0" smtClean="0">
                <a:latin typeface="Bookman Old Style" pitchFamily="18" charset="0"/>
              </a:rPr>
              <a:t>онлайн </a:t>
            </a:r>
            <a:r>
              <a:rPr lang="ru-RU" dirty="0">
                <a:latin typeface="Bookman Old Style" pitchFamily="18" charset="0"/>
              </a:rPr>
              <a:t>просмотра. Это позволяет смотреть мультфильмы ежедневно, в любое удобное время, несколько раз в день. В семьях с традицией "Телевизор-фон" дети, помимо мультфильмов, получают постоянный поток видеоинформации. Можно констатировать, что сегодня среднестатистический городской ребенок ежедневно смотрит самые разные мультфильмы, и это занятие является одним из самых любимых.</a:t>
            </a:r>
            <a:r>
              <a:rPr lang="ru-RU" dirty="0">
                <a:latin typeface="Bookman Old Style" pitchFamily="18" charset="0"/>
              </a:rPr>
              <a:t/>
            </a:r>
            <a:br>
              <a:rPr lang="ru-RU" dirty="0">
                <a:latin typeface="Bookman Old Style" pitchFamily="18" charset="0"/>
              </a:rPr>
            </a:br>
            <a:r>
              <a:rPr lang="ru-RU" dirty="0">
                <a:latin typeface="Bookman Old Style" pitchFamily="18" charset="0"/>
              </a:rPr>
              <a:t>Однако, не смотря на свою чрезвычайную популярность, мультфильмы до сих пор не стали предметом серьезного психологического анализа. Как справедливо отмечает М.С.Аромштам, "Мультфильмы заслуживают самого серьезного психолого-педагогического анализа как специфическое явление, оказывающее </a:t>
            </a:r>
            <a:r>
              <a:rPr lang="ru-RU" dirty="0" smtClean="0">
                <a:latin typeface="Bookman Old Style" pitchFamily="18" charset="0"/>
              </a:rPr>
              <a:t>влияние </a:t>
            </a:r>
            <a:r>
              <a:rPr lang="ru-RU" dirty="0">
                <a:latin typeface="Bookman Old Style" pitchFamily="18" charset="0"/>
              </a:rPr>
              <a:t>на детскую жизнь".</a:t>
            </a:r>
            <a:endParaRPr lang="ru-RU" b="1" dirty="0">
              <a:latin typeface="Bookman Old Style" pitchFamily="18" charset="0"/>
            </a:endParaRPr>
          </a:p>
          <a:p>
            <a:pPr lvl="0" algn="just"/>
            <a:r>
              <a:rPr lang="ru-RU" sz="2800" dirty="0" smtClean="0">
                <a:solidFill>
                  <a:prstClr val="black"/>
                </a:solidFill>
                <a:latin typeface="Bookman Old Style" pitchFamily="18" charset="0"/>
              </a:rPr>
              <a:t>Сегодня, </a:t>
            </a:r>
            <a:r>
              <a:rPr lang="ru-RU" sz="2800" dirty="0">
                <a:solidFill>
                  <a:prstClr val="black"/>
                </a:solidFill>
                <a:latin typeface="Bookman Old Style" pitchFamily="18" charset="0"/>
              </a:rPr>
              <a:t>в рамках родительского </a:t>
            </a:r>
            <a:r>
              <a:rPr lang="ru-RU" sz="2800" dirty="0" smtClean="0">
                <a:solidFill>
                  <a:prstClr val="black"/>
                </a:solidFill>
                <a:latin typeface="Bookman Old Style" pitchFamily="18" charset="0"/>
              </a:rPr>
              <a:t>университета, поговорим о влиянии мультипликационных фильмов на детей и те скрытые программы , которые они содержат.</a:t>
            </a:r>
            <a:endParaRPr lang="ru-RU" sz="2800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just"/>
            <a:endParaRPr lang="ru-RU" sz="2800" b="1" dirty="0" smtClean="0">
              <a:latin typeface="Bookman Old Style" pitchFamily="18" charset="0"/>
            </a:endParaRPr>
          </a:p>
          <a:p>
            <a:pPr algn="just"/>
            <a:endParaRPr lang="ru-RU" sz="2800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87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Юля\Desktop\5d6c5e6d7292513fe41b7b84ef245caf-1000.jpg"/>
          <p:cNvPicPr>
            <a:picLocks noChangeAspect="1" noChangeArrowheads="1"/>
          </p:cNvPicPr>
          <p:nvPr/>
        </p:nvPicPr>
        <p:blipFill>
          <a:blip r:embed="rId2" cstate="print"/>
          <a:srcRect l="6031" r="1702"/>
          <a:stretch>
            <a:fillRect/>
          </a:stretch>
        </p:blipFill>
        <p:spPr bwMode="auto">
          <a:xfrm>
            <a:off x="11832" y="55337"/>
            <a:ext cx="4399115" cy="2979854"/>
          </a:xfrm>
          <a:prstGeom prst="rect">
            <a:avLst/>
          </a:prstGeom>
          <a:noFill/>
        </p:spPr>
      </p:pic>
      <p:pic>
        <p:nvPicPr>
          <p:cNvPr id="1026" name="Picture 2" descr="https://i.stack.imgur.com/4qTcU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32" y="-99392"/>
            <a:ext cx="4278870" cy="3134583"/>
          </a:xfrm>
          <a:prstGeom prst="rect">
            <a:avLst/>
          </a:prstGeom>
          <a:noFill/>
        </p:spPr>
      </p:pic>
      <p:pic>
        <p:nvPicPr>
          <p:cNvPr id="5" name="Picture 4" descr="C:\Users\Юля\Desktop\5d6c5e6d7292513fe41b7b84ef245caf-1000.jpg"/>
          <p:cNvPicPr>
            <a:picLocks noChangeAspect="1" noChangeArrowheads="1"/>
          </p:cNvPicPr>
          <p:nvPr/>
        </p:nvPicPr>
        <p:blipFill>
          <a:blip r:embed="rId2" cstate="print"/>
          <a:srcRect l="6031" r="1702"/>
          <a:stretch>
            <a:fillRect/>
          </a:stretch>
        </p:blipFill>
        <p:spPr bwMode="auto">
          <a:xfrm>
            <a:off x="4707367" y="55337"/>
            <a:ext cx="4399115" cy="2979854"/>
          </a:xfrm>
          <a:prstGeom prst="rect">
            <a:avLst/>
          </a:prstGeom>
          <a:noFill/>
        </p:spPr>
      </p:pic>
      <p:pic>
        <p:nvPicPr>
          <p:cNvPr id="4" name="Picture 2" descr="https://i.stack.imgur.com/4qTcU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776"/>
          <a:stretch/>
        </p:blipFill>
        <p:spPr bwMode="auto">
          <a:xfrm>
            <a:off x="4639563" y="-99392"/>
            <a:ext cx="3598705" cy="304163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23528" y="3050173"/>
            <a:ext cx="85689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Bookman Old Style" pitchFamily="18" charset="0"/>
              </a:rPr>
              <a:t>Образ  добра и зла   у  ребенка  складывается 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smtClean="0">
                <a:latin typeface="Bookman Old Style" pitchFamily="18" charset="0"/>
              </a:rPr>
              <a:t>как </a:t>
            </a:r>
            <a:r>
              <a:rPr lang="ru-RU" dirty="0" err="1" smtClean="0">
                <a:latin typeface="Bookman Old Style" pitchFamily="18" charset="0"/>
              </a:rPr>
              <a:t>мозайка</a:t>
            </a:r>
            <a:r>
              <a:rPr lang="ru-RU" dirty="0" smtClean="0">
                <a:latin typeface="Bookman Old Style" pitchFamily="18" charset="0"/>
              </a:rPr>
              <a:t>,  через наблюдение  за  поведением значимых  взрослых, взаимодействие с ними и игры, наблюдение за   реакцией  взрослых на поступки  ребенка или других людей.   Значимые взрослые  - это папа и мама , бабушка  и дедушка , любимые братья и сестры, воспитатель, первый учитель  т. д. Тот,  кто чаще находится с ребенком,  заботится , оберегает и играет. </a:t>
            </a:r>
          </a:p>
          <a:p>
            <a:pPr algn="just"/>
            <a:r>
              <a:rPr lang="ru-RU" dirty="0" smtClean="0">
                <a:latin typeface="Bookman Old Style" pitchFamily="18" charset="0"/>
              </a:rPr>
              <a:t>Но, что если ребенок проводит больше времени с персонажами мультипликационных фильмов и видеоигр ?!  </a:t>
            </a:r>
          </a:p>
          <a:p>
            <a:pPr algn="just"/>
            <a:r>
              <a:rPr lang="ru-RU" dirty="0" smtClean="0">
                <a:latin typeface="Bookman Old Style" pitchFamily="18" charset="0"/>
              </a:rPr>
              <a:t>Если роль проводников в  реальный мир начинают  играть вымышленные кем то персонажи?!  Смогут ли они с точностью, с полным пониманием  сущности , передать  крохе  все нюансы фундаментальной «человечности»?!</a:t>
            </a:r>
            <a:endParaRPr lang="ru-RU" dirty="0" smtClean="0">
              <a:solidFill>
                <a:srgbClr val="303F50"/>
              </a:solidFill>
              <a:latin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avatars.mds.yandex.net/get-pdb/1384526/9d61bed8-bbbb-4d83-ae76-9ad43b926a53/s1200"/>
          <p:cNvPicPr>
            <a:picLocks noChangeAspect="1" noChangeArrowheads="1"/>
          </p:cNvPicPr>
          <p:nvPr/>
        </p:nvPicPr>
        <p:blipFill>
          <a:blip r:embed="rId3" cstate="print"/>
          <a:srcRect l="8190" r="9911"/>
          <a:stretch>
            <a:fillRect/>
          </a:stretch>
        </p:blipFill>
        <p:spPr bwMode="auto">
          <a:xfrm>
            <a:off x="0" y="3523736"/>
            <a:ext cx="4475989" cy="3356992"/>
          </a:xfrm>
          <a:prstGeom prst="rect">
            <a:avLst/>
          </a:prstGeom>
          <a:noFill/>
        </p:spPr>
      </p:pic>
      <p:pic>
        <p:nvPicPr>
          <p:cNvPr id="15364" name="Picture 4" descr="http://mycmgr.com/wp-content/uploads/2012/02/JoeBlogImg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290" y="0"/>
            <a:ext cx="4071710" cy="3033902"/>
          </a:xfrm>
          <a:prstGeom prst="rect">
            <a:avLst/>
          </a:prstGeom>
          <a:noFill/>
        </p:spPr>
      </p:pic>
      <p:pic>
        <p:nvPicPr>
          <p:cNvPr id="15366" name="Picture 6" descr="https://im0-tub-ru.yandex.net/i?id=6f32a42b401b70bbdf4aa71f60c1c724-l&amp;n=13"/>
          <p:cNvPicPr>
            <a:picLocks noChangeAspect="1" noChangeArrowheads="1"/>
          </p:cNvPicPr>
          <p:nvPr/>
        </p:nvPicPr>
        <p:blipFill>
          <a:blip r:embed="rId5" cstate="print"/>
          <a:srcRect l="4449" r="3601"/>
          <a:stretch>
            <a:fillRect/>
          </a:stretch>
        </p:blipFill>
        <p:spPr bwMode="auto">
          <a:xfrm>
            <a:off x="0" y="0"/>
            <a:ext cx="4104456" cy="305361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6" t="28968" r="32451" b="18654"/>
          <a:stretch/>
        </p:blipFill>
        <p:spPr bwMode="auto">
          <a:xfrm>
            <a:off x="4842081" y="3376779"/>
            <a:ext cx="4283968" cy="350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0174" y="3053614"/>
            <a:ext cx="916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Задайте себе вопрос: «Может ли ребенок  САМ,   из всего потока информации, отобрать то , что на самом деле нужно для жизни?»</a:t>
            </a:r>
            <a:endParaRPr lang="ru-RU" b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9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95" y="5622149"/>
            <a:ext cx="865876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Bookman Old Style" pitchFamily="18" charset="0"/>
              </a:rPr>
              <a:t> </a:t>
            </a:r>
            <a:r>
              <a:rPr lang="ru-RU" sz="2400" b="1" dirty="0" smtClean="0">
                <a:latin typeface="Bookman Old Style" pitchFamily="18" charset="0"/>
              </a:rPr>
              <a:t>И как быть, когда тот, кто может уберечь,  объяснить и направить, доверяет  делать  выбор самому ребенку?!</a:t>
            </a:r>
            <a:endParaRPr lang="ru-RU" sz="2400" b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76672"/>
            <a:ext cx="81369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Bookman Old Style" pitchFamily="18" charset="0"/>
              </a:rPr>
              <a:t>Некоторые современные мультфильмы   с первого взгляда даже взрослому человеку,  могут  показаться  увлекательными, яркими и даже забавными, но в детальном рассмотрении  удивляют разрушительной силой в отношении уклада  семьи,   образа </a:t>
            </a:r>
            <a:r>
              <a:rPr lang="ru-RU" sz="2000" dirty="0" smtClean="0">
                <a:latin typeface="Bookman Old Style" pitchFamily="18" charset="0"/>
              </a:rPr>
              <a:t>женственности,  </a:t>
            </a:r>
            <a:r>
              <a:rPr lang="ru-RU" sz="2000" dirty="0" smtClean="0">
                <a:latin typeface="Bookman Old Style" pitchFamily="18" charset="0"/>
              </a:rPr>
              <a:t>материнства, дружбы и самое главное жизни ребенка!</a:t>
            </a:r>
          </a:p>
          <a:p>
            <a:pPr algn="just"/>
            <a:endParaRPr lang="ru-RU" sz="2000" dirty="0" smtClean="0">
              <a:latin typeface="Bookman Old Style" pitchFamily="18" charset="0"/>
            </a:endParaRPr>
          </a:p>
          <a:p>
            <a:pPr algn="just"/>
            <a:r>
              <a:rPr lang="ru-RU" sz="2000" dirty="0" smtClean="0">
                <a:latin typeface="Bookman Old Style" pitchFamily="18" charset="0"/>
              </a:rPr>
              <a:t>Посмотрим другими глазами на знакомые </a:t>
            </a:r>
            <a:r>
              <a:rPr lang="ru-RU" sz="2000" dirty="0" smtClean="0">
                <a:latin typeface="Bookman Old Style" pitchFamily="18" charset="0"/>
              </a:rPr>
              <a:t>современные и зарубежные   </a:t>
            </a:r>
            <a:r>
              <a:rPr lang="ru-RU" sz="2000" dirty="0" smtClean="0">
                <a:latin typeface="Bookman Old Style" pitchFamily="18" charset="0"/>
              </a:rPr>
              <a:t>мультфильмы. Для сравнения с   моральными ценностями на помощь придут   мультфильмы нашего детства  -</a:t>
            </a:r>
            <a:r>
              <a:rPr lang="ru-RU" sz="2000" dirty="0">
                <a:latin typeface="Bookman Old Style" pitchFamily="18" charset="0"/>
              </a:rPr>
              <a:t> </a:t>
            </a:r>
            <a:r>
              <a:rPr lang="ru-RU" sz="2000" dirty="0" smtClean="0">
                <a:latin typeface="Bookman Old Style" pitchFamily="18" charset="0"/>
              </a:rPr>
              <a:t>советский союз мультфильм. </a:t>
            </a:r>
          </a:p>
          <a:p>
            <a:pPr algn="just"/>
            <a:endParaRPr lang="ru-RU" sz="2000" dirty="0" smtClean="0">
              <a:latin typeface="Bookman Old Style" pitchFamily="18" charset="0"/>
            </a:endParaRPr>
          </a:p>
          <a:p>
            <a:pPr algn="just"/>
            <a:r>
              <a:rPr lang="ru-RU" sz="2000" dirty="0" smtClean="0">
                <a:latin typeface="Bookman Old Style" pitchFamily="18" charset="0"/>
              </a:rPr>
              <a:t>Обращали ли вы раньше внимание на  образ и отношения между героями современных мультфильмов? Возникала ли у вас настороженность в отношении их поведения?  Если вы и раньше задумывались над этими вопросами, значит настало время увидеть и понять  заложенные в них психологические программы:</a:t>
            </a:r>
            <a:endParaRPr lang="ru-RU" sz="20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207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Bookman Old Style" pitchFamily="18" charset="0"/>
              </a:rPr>
              <a:t>Опасные программы в современных мультфильмах</a:t>
            </a:r>
            <a:endParaRPr lang="ru-RU" sz="2000" b="1" dirty="0">
              <a:latin typeface="Bookman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1" y="588750"/>
            <a:ext cx="8208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Bookman Old Style" pitchFamily="18" charset="0"/>
              </a:rPr>
              <a:t>1.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b="1" dirty="0" smtClean="0">
                <a:latin typeface="Bookman Old Style" pitchFamily="18" charset="0"/>
              </a:rPr>
              <a:t>Отношение к опасным социальным явлениям :</a:t>
            </a:r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t="5703" r="14141" b="15848"/>
          <a:stretch/>
        </p:blipFill>
        <p:spPr bwMode="auto">
          <a:xfrm>
            <a:off x="13083" y="996872"/>
            <a:ext cx="4463989" cy="280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8" t="18500" r="22265" b="15402"/>
          <a:stretch/>
        </p:blipFill>
        <p:spPr bwMode="auto">
          <a:xfrm>
            <a:off x="4670274" y="1115515"/>
            <a:ext cx="4248233" cy="268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3892406"/>
            <a:ext cx="43695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Нас  знакомят с опасным социальным явлением – воровством. Это явление однозначно порицается, и изображается борьба с ним со стороны общества (животных леса).  Волей случая воровство маскируется и не распознается ,  и даже трансформируется в мошенничество. Возрастает вред от социального явления. Когда вор распознается, общество противодействует социальной опасности!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465104" y="3692228"/>
            <a:ext cx="46788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Нас стараются уверить , что социальное явление, которое исторически было опасным для общества (образ хищника в среде травоядных), которое выглядит и проявляет себя опасным – на самом деле неопасно! А случаи нападения  на травоядных – это всего лишь проделки травоядных, чтобы очернить хищников. Сами же хищники безопасны , нужно лишь  довериться и проявить толерантность (терпимость) и общество станет «лучше»!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124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8711" r="16019" b="17416"/>
          <a:stretch/>
        </p:blipFill>
        <p:spPr bwMode="auto">
          <a:xfrm>
            <a:off x="41480" y="836712"/>
            <a:ext cx="9116414" cy="553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48377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Bookman Old Style" pitchFamily="18" charset="0"/>
              </a:rPr>
              <a:t>Урок мультфильмов:</a:t>
            </a:r>
            <a:endParaRPr lang="ru-RU" sz="36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88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00055"/>
            <a:ext cx="90364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Bookman Old Style" pitchFamily="18" charset="0"/>
              </a:rPr>
              <a:t>2. Десакрализация образа смерти ( мультфильм «Монстр Хай</a:t>
            </a:r>
            <a:r>
              <a:rPr lang="ru-RU" sz="2000" dirty="0" smtClean="0">
                <a:latin typeface="Bookman Old Style" pitchFamily="18" charset="0"/>
              </a:rPr>
              <a:t>)</a:t>
            </a:r>
          </a:p>
          <a:p>
            <a:r>
              <a:rPr lang="ru-RU" dirty="0" smtClean="0">
                <a:latin typeface="Bookman Old Style" pitchFamily="18" charset="0"/>
              </a:rPr>
              <a:t>Смерть возводится в ранг «романтики», дополняется модными атрибутами. Ребенок  уже не воспринимает ее  как конечную  точку жизни, а как нечто обыденное и повторяющееся. 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4" t="9672" r="8889" b="12500"/>
          <a:stretch/>
        </p:blipFill>
        <p:spPr bwMode="auto">
          <a:xfrm>
            <a:off x="107504" y="1575869"/>
            <a:ext cx="4262288" cy="225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" t="6516" r="10646" b="13034"/>
          <a:stretch/>
        </p:blipFill>
        <p:spPr bwMode="auto">
          <a:xfrm>
            <a:off x="4620829" y="4005064"/>
            <a:ext cx="446833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6486" r="9339" b="15178"/>
          <a:stretch/>
        </p:blipFill>
        <p:spPr bwMode="auto">
          <a:xfrm>
            <a:off x="4740672" y="1556792"/>
            <a:ext cx="4234656" cy="228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4217020"/>
            <a:ext cx="426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Bookman Old Style" pitchFamily="18" charset="0"/>
              </a:rPr>
              <a:t>3. Уроки «Дружбы»</a:t>
            </a:r>
          </a:p>
          <a:p>
            <a:r>
              <a:rPr lang="ru-RU" sz="2000" dirty="0" smtClean="0">
                <a:latin typeface="Bookman Old Style" pitchFamily="18" charset="0"/>
              </a:rPr>
              <a:t>Отснять на видеокамеру несовершенства подруги и разослать всем по сети интернет, насмехаясь и унижая достоинство  своей подруги.</a:t>
            </a:r>
            <a:endParaRPr lang="ru-RU" sz="20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6972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1719</TotalTime>
  <Words>1056</Words>
  <Application>Microsoft Office PowerPoint</Application>
  <PresentationFormat>Экран (4:3)</PresentationFormat>
  <Paragraphs>66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Юля</dc:creator>
  <cp:lastModifiedBy>Admin</cp:lastModifiedBy>
  <cp:revision>96</cp:revision>
  <dcterms:created xsi:type="dcterms:W3CDTF">2019-04-24T12:10:45Z</dcterms:created>
  <dcterms:modified xsi:type="dcterms:W3CDTF">2022-01-31T17:05:37Z</dcterms:modified>
</cp:coreProperties>
</file>