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83" r:id="rId4"/>
    <p:sldId id="263" r:id="rId5"/>
    <p:sldId id="261" r:id="rId6"/>
    <p:sldId id="301" r:id="rId7"/>
    <p:sldId id="271" r:id="rId8"/>
    <p:sldId id="290" r:id="rId9"/>
    <p:sldId id="270" r:id="rId10"/>
    <p:sldId id="273" r:id="rId11"/>
    <p:sldId id="274" r:id="rId12"/>
    <p:sldId id="275" r:id="rId13"/>
    <p:sldId id="276" r:id="rId14"/>
    <p:sldId id="259" r:id="rId15"/>
    <p:sldId id="278" r:id="rId16"/>
    <p:sldId id="281" r:id="rId17"/>
    <p:sldId id="299" r:id="rId18"/>
    <p:sldId id="303" r:id="rId19"/>
    <p:sldId id="300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200" u="sng" dirty="0">
                <a:solidFill>
                  <a:srgbClr val="7030A0"/>
                </a:solidFill>
              </a:rPr>
              <a:t>Структура образовательной программы детского</a:t>
            </a:r>
            <a:r>
              <a:rPr lang="ru-RU" sz="2200" u="sng" baseline="0" dirty="0">
                <a:solidFill>
                  <a:srgbClr val="7030A0"/>
                </a:solidFill>
              </a:rPr>
              <a:t> сада</a:t>
            </a:r>
            <a:endParaRPr lang="ru-RU" sz="2200" u="sng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181266111995392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ФОП ДО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Часть, формируемая участниками образовательных отношений 40%</c:v>
                </c:pt>
                <c:pt idx="1">
                  <c:v>Обязательная часть 60%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3-48BC-9B83-ECCFC13EF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459A0-F765-4043-A053-6DFE2D2A5A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1984A-4A9C-44C6-8E52-F74B8B93CD76}">
      <dgm:prSet phldrT="[Текст]" custT="1"/>
      <dgm:spPr/>
      <dgm:t>
        <a:bodyPr/>
        <a:lstStyle/>
        <a:p>
          <a:pPr algn="l"/>
          <a:r>
            <a:rPr lang="ru-RU" sz="1400" b="1" dirty="0">
              <a:solidFill>
                <a:srgbClr val="002060"/>
              </a:solidFill>
            </a:rPr>
            <a:t>Создание в ДОУ рабочей группы, утверждение соответствую-</a:t>
          </a:r>
          <a:r>
            <a:rPr lang="ru-RU" sz="1400" b="1" dirty="0" err="1">
              <a:solidFill>
                <a:srgbClr val="002060"/>
              </a:solidFill>
            </a:rPr>
            <a:t>щих</a:t>
          </a:r>
          <a:r>
            <a:rPr lang="ru-RU" sz="1400" b="1" dirty="0">
              <a:solidFill>
                <a:srgbClr val="002060"/>
              </a:solidFill>
            </a:rPr>
            <a:t> локальных актов</a:t>
          </a:r>
        </a:p>
      </dgm:t>
    </dgm:pt>
    <dgm:pt modelId="{286625D3-92A1-41A7-B651-52221254EB27}" type="parTrans" cxnId="{09B85FE5-C97A-4D66-9458-C4300D2AF7E1}">
      <dgm:prSet/>
      <dgm:spPr/>
      <dgm:t>
        <a:bodyPr/>
        <a:lstStyle/>
        <a:p>
          <a:endParaRPr lang="ru-RU"/>
        </a:p>
      </dgm:t>
    </dgm:pt>
    <dgm:pt modelId="{7A6EB7E2-9487-4BB6-8DD8-EBFCF44F48FA}" type="sibTrans" cxnId="{09B85FE5-C97A-4D66-9458-C4300D2AF7E1}">
      <dgm:prSet/>
      <dgm:spPr/>
      <dgm:t>
        <a:bodyPr/>
        <a:lstStyle/>
        <a:p>
          <a:endParaRPr lang="ru-RU"/>
        </a:p>
      </dgm:t>
    </dgm:pt>
    <dgm:pt modelId="{4C88D349-0C06-4252-AAD1-F54207BE0A7F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Разработка «дорожной карты» перехода на ФОП ДО</a:t>
          </a:r>
        </a:p>
      </dgm:t>
    </dgm:pt>
    <dgm:pt modelId="{85E61AA5-EC21-42DE-8810-B2A3A7C03334}" type="parTrans" cxnId="{FFCB4671-0D08-4E33-9F88-6B41AE4DCA27}">
      <dgm:prSet/>
      <dgm:spPr/>
      <dgm:t>
        <a:bodyPr/>
        <a:lstStyle/>
        <a:p>
          <a:endParaRPr lang="ru-RU"/>
        </a:p>
      </dgm:t>
    </dgm:pt>
    <dgm:pt modelId="{C7C6F310-68B2-4E5B-AA96-5035BD24E061}" type="sibTrans" cxnId="{FFCB4671-0D08-4E33-9F88-6B41AE4DCA27}">
      <dgm:prSet/>
      <dgm:spPr/>
      <dgm:t>
        <a:bodyPr/>
        <a:lstStyle/>
        <a:p>
          <a:endParaRPr lang="ru-RU"/>
        </a:p>
      </dgm:t>
    </dgm:pt>
    <dgm:pt modelId="{185B60E6-6994-4822-86C3-1E3A904D1225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Изучение ФОП ДО и экспертиза действующей ООП ДО на предмет соответствия ФОП ДО</a:t>
          </a:r>
        </a:p>
      </dgm:t>
    </dgm:pt>
    <dgm:pt modelId="{4D13DD35-40AE-4357-ACE2-452E50F35B76}" type="parTrans" cxnId="{9EA8D4F6-7DCB-4D3F-9DEA-96B9091538DF}">
      <dgm:prSet/>
      <dgm:spPr/>
      <dgm:t>
        <a:bodyPr/>
        <a:lstStyle/>
        <a:p>
          <a:endParaRPr lang="ru-RU"/>
        </a:p>
      </dgm:t>
    </dgm:pt>
    <dgm:pt modelId="{8CD7FAC0-C8D3-4E75-9377-A0EAB112998A}" type="sibTrans" cxnId="{9EA8D4F6-7DCB-4D3F-9DEA-96B9091538DF}">
      <dgm:prSet/>
      <dgm:spPr/>
      <dgm:t>
        <a:bodyPr/>
        <a:lstStyle/>
        <a:p>
          <a:endParaRPr lang="ru-RU"/>
        </a:p>
      </dgm:t>
    </dgm:pt>
    <dgm:pt modelId="{CC5444A3-3F2F-4A29-9E42-A86E7E63C4CD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Приведение ООП ДО в соответствие с ФОП ДОУ</a:t>
          </a:r>
        </a:p>
      </dgm:t>
    </dgm:pt>
    <dgm:pt modelId="{AA1C30C3-9D57-4064-9C85-2FCDBDE057F7}" type="parTrans" cxnId="{65F9604B-BBDF-4038-B1D8-FD0E0A36E6A0}">
      <dgm:prSet/>
      <dgm:spPr/>
      <dgm:t>
        <a:bodyPr/>
        <a:lstStyle/>
        <a:p>
          <a:endParaRPr lang="ru-RU"/>
        </a:p>
      </dgm:t>
    </dgm:pt>
    <dgm:pt modelId="{8F508B76-2C5B-4430-B505-34A0F1313B1C}" type="sibTrans" cxnId="{65F9604B-BBDF-4038-B1D8-FD0E0A36E6A0}">
      <dgm:prSet/>
      <dgm:spPr/>
      <dgm:t>
        <a:bodyPr/>
        <a:lstStyle/>
        <a:p>
          <a:endParaRPr lang="ru-RU"/>
        </a:p>
      </dgm:t>
    </dgm:pt>
    <dgm:pt modelId="{F51CDA5D-9ADD-412F-BFCD-92692EA54122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Утверждение ООП на основе ФОП ДО в ДОУ</a:t>
          </a:r>
        </a:p>
        <a:p>
          <a:r>
            <a:rPr lang="ru-RU" sz="1400" b="1" dirty="0">
              <a:solidFill>
                <a:srgbClr val="C00000"/>
              </a:solidFill>
            </a:rPr>
            <a:t>до 31.08.2023</a:t>
          </a:r>
        </a:p>
      </dgm:t>
    </dgm:pt>
    <dgm:pt modelId="{6A04C0CD-152A-4594-83BE-8E7D5740F270}" type="parTrans" cxnId="{D78792DD-3627-4948-AF97-3A76D3D56C37}">
      <dgm:prSet/>
      <dgm:spPr/>
      <dgm:t>
        <a:bodyPr/>
        <a:lstStyle/>
        <a:p>
          <a:endParaRPr lang="ru-RU"/>
        </a:p>
      </dgm:t>
    </dgm:pt>
    <dgm:pt modelId="{DC1FF739-EB7E-4CB1-82A0-F15B7BFD4902}" type="sibTrans" cxnId="{D78792DD-3627-4948-AF97-3A76D3D56C37}">
      <dgm:prSet/>
      <dgm:spPr/>
      <dgm:t>
        <a:bodyPr/>
        <a:lstStyle/>
        <a:p>
          <a:endParaRPr lang="ru-RU"/>
        </a:p>
      </dgm:t>
    </dgm:pt>
    <dgm:pt modelId="{1EC1AA2C-D999-4C4F-A986-B04B678CEB3A}" type="pres">
      <dgm:prSet presAssocID="{6CD459A0-F765-4043-A053-6DFE2D2A5A23}" presName="rootnode" presStyleCnt="0">
        <dgm:presLayoutVars>
          <dgm:chMax/>
          <dgm:chPref/>
          <dgm:dir/>
          <dgm:animLvl val="lvl"/>
        </dgm:presLayoutVars>
      </dgm:prSet>
      <dgm:spPr/>
    </dgm:pt>
    <dgm:pt modelId="{BFA744DB-FA9A-4875-A673-39B6F536ECC9}" type="pres">
      <dgm:prSet presAssocID="{DB81984A-4A9C-44C6-8E52-F74B8B93CD76}" presName="composite" presStyleCnt="0"/>
      <dgm:spPr/>
    </dgm:pt>
    <dgm:pt modelId="{7B558A77-03C3-4BDA-A1E5-D45727427121}" type="pres">
      <dgm:prSet presAssocID="{DB81984A-4A9C-44C6-8E52-F74B8B93CD76}" presName="LShape" presStyleLbl="alignNode1" presStyleIdx="0" presStyleCnt="9"/>
      <dgm:spPr/>
    </dgm:pt>
    <dgm:pt modelId="{EB1771AE-E4F3-4C92-B3B9-75CE8844B14E}" type="pres">
      <dgm:prSet presAssocID="{DB81984A-4A9C-44C6-8E52-F74B8B93CD76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987D34E-1EF5-4737-830A-A4BC5ACF314F}" type="pres">
      <dgm:prSet presAssocID="{DB81984A-4A9C-44C6-8E52-F74B8B93CD76}" presName="Triangle" presStyleLbl="alignNode1" presStyleIdx="1" presStyleCnt="9"/>
      <dgm:spPr/>
    </dgm:pt>
    <dgm:pt modelId="{4ABD4259-183B-4F6A-8A32-4F5648A6C031}" type="pres">
      <dgm:prSet presAssocID="{7A6EB7E2-9487-4BB6-8DD8-EBFCF44F48FA}" presName="sibTrans" presStyleCnt="0"/>
      <dgm:spPr/>
    </dgm:pt>
    <dgm:pt modelId="{EC7266F6-F275-46F6-9B74-6385FAFFE5C8}" type="pres">
      <dgm:prSet presAssocID="{7A6EB7E2-9487-4BB6-8DD8-EBFCF44F48FA}" presName="space" presStyleCnt="0"/>
      <dgm:spPr/>
    </dgm:pt>
    <dgm:pt modelId="{6C8837C2-8838-4BED-B51B-6BC9E81DEEFE}" type="pres">
      <dgm:prSet presAssocID="{4C88D349-0C06-4252-AAD1-F54207BE0A7F}" presName="composite" presStyleCnt="0"/>
      <dgm:spPr/>
    </dgm:pt>
    <dgm:pt modelId="{0711B1E3-2FE2-495E-8344-F93F5590C1C8}" type="pres">
      <dgm:prSet presAssocID="{4C88D349-0C06-4252-AAD1-F54207BE0A7F}" presName="LShape" presStyleLbl="alignNode1" presStyleIdx="2" presStyleCnt="9"/>
      <dgm:spPr/>
    </dgm:pt>
    <dgm:pt modelId="{1F0142ED-D673-4011-977D-46E078502B04}" type="pres">
      <dgm:prSet presAssocID="{4C88D349-0C06-4252-AAD1-F54207BE0A7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B411BE2-B025-4460-871E-8A43016B3B8D}" type="pres">
      <dgm:prSet presAssocID="{4C88D349-0C06-4252-AAD1-F54207BE0A7F}" presName="Triangle" presStyleLbl="alignNode1" presStyleIdx="3" presStyleCnt="9"/>
      <dgm:spPr/>
    </dgm:pt>
    <dgm:pt modelId="{9ECB4581-FDF3-4103-91D9-00269F68B355}" type="pres">
      <dgm:prSet presAssocID="{C7C6F310-68B2-4E5B-AA96-5035BD24E061}" presName="sibTrans" presStyleCnt="0"/>
      <dgm:spPr/>
    </dgm:pt>
    <dgm:pt modelId="{E7677349-3EAB-42F8-A0AE-5D3BCAE2BB38}" type="pres">
      <dgm:prSet presAssocID="{C7C6F310-68B2-4E5B-AA96-5035BD24E061}" presName="space" presStyleCnt="0"/>
      <dgm:spPr/>
    </dgm:pt>
    <dgm:pt modelId="{157269D0-DC6F-48BE-8617-102146CDC48D}" type="pres">
      <dgm:prSet presAssocID="{185B60E6-6994-4822-86C3-1E3A904D1225}" presName="composite" presStyleCnt="0"/>
      <dgm:spPr/>
    </dgm:pt>
    <dgm:pt modelId="{A2ECEAA8-762E-4F62-B7F4-6112BB803238}" type="pres">
      <dgm:prSet presAssocID="{185B60E6-6994-4822-86C3-1E3A904D1225}" presName="LShape" presStyleLbl="alignNode1" presStyleIdx="4" presStyleCnt="9"/>
      <dgm:spPr/>
    </dgm:pt>
    <dgm:pt modelId="{BE51F114-B453-467E-B8A5-A61DCFA604BC}" type="pres">
      <dgm:prSet presAssocID="{185B60E6-6994-4822-86C3-1E3A904D122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E4CF948-DA05-42E7-9490-A85F8C59804D}" type="pres">
      <dgm:prSet presAssocID="{185B60E6-6994-4822-86C3-1E3A904D1225}" presName="Triangle" presStyleLbl="alignNode1" presStyleIdx="5" presStyleCnt="9"/>
      <dgm:spPr/>
    </dgm:pt>
    <dgm:pt modelId="{F49DC5E5-F7F3-4906-A662-7CF75195ED2C}" type="pres">
      <dgm:prSet presAssocID="{8CD7FAC0-C8D3-4E75-9377-A0EAB112998A}" presName="sibTrans" presStyleCnt="0"/>
      <dgm:spPr/>
    </dgm:pt>
    <dgm:pt modelId="{6AB36FAB-CE3E-482E-B9DB-1FE79D210536}" type="pres">
      <dgm:prSet presAssocID="{8CD7FAC0-C8D3-4E75-9377-A0EAB112998A}" presName="space" presStyleCnt="0"/>
      <dgm:spPr/>
    </dgm:pt>
    <dgm:pt modelId="{10FA6E24-FF0A-4FED-86E0-DE4EF96C6BD3}" type="pres">
      <dgm:prSet presAssocID="{CC5444A3-3F2F-4A29-9E42-A86E7E63C4CD}" presName="composite" presStyleCnt="0"/>
      <dgm:spPr/>
    </dgm:pt>
    <dgm:pt modelId="{3DA79AC0-0B62-4009-9AB8-9DF298D3A811}" type="pres">
      <dgm:prSet presAssocID="{CC5444A3-3F2F-4A29-9E42-A86E7E63C4CD}" presName="LShape" presStyleLbl="alignNode1" presStyleIdx="6" presStyleCnt="9"/>
      <dgm:spPr/>
    </dgm:pt>
    <dgm:pt modelId="{D38C6ADD-9213-4A69-97B2-48FD35ED4021}" type="pres">
      <dgm:prSet presAssocID="{CC5444A3-3F2F-4A29-9E42-A86E7E63C4C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81E2A4E-70FD-442C-A3B1-A6636473E0DF}" type="pres">
      <dgm:prSet presAssocID="{CC5444A3-3F2F-4A29-9E42-A86E7E63C4CD}" presName="Triangle" presStyleLbl="alignNode1" presStyleIdx="7" presStyleCnt="9"/>
      <dgm:spPr/>
    </dgm:pt>
    <dgm:pt modelId="{AA38FB70-19A1-4663-913D-9880B3D0856A}" type="pres">
      <dgm:prSet presAssocID="{8F508B76-2C5B-4430-B505-34A0F1313B1C}" presName="sibTrans" presStyleCnt="0"/>
      <dgm:spPr/>
    </dgm:pt>
    <dgm:pt modelId="{9E0347D2-80F9-4281-BB6C-726C2AF480AF}" type="pres">
      <dgm:prSet presAssocID="{8F508B76-2C5B-4430-B505-34A0F1313B1C}" presName="space" presStyleCnt="0"/>
      <dgm:spPr/>
    </dgm:pt>
    <dgm:pt modelId="{40C3459E-14D1-4A27-ABCB-75C3A5B2119B}" type="pres">
      <dgm:prSet presAssocID="{F51CDA5D-9ADD-412F-BFCD-92692EA54122}" presName="composite" presStyleCnt="0"/>
      <dgm:spPr/>
    </dgm:pt>
    <dgm:pt modelId="{94DD59E5-0DF0-42C9-8E9F-273A4F5A1120}" type="pres">
      <dgm:prSet presAssocID="{F51CDA5D-9ADD-412F-BFCD-92692EA54122}" presName="LShape" presStyleLbl="alignNode1" presStyleIdx="8" presStyleCnt="9"/>
      <dgm:spPr/>
    </dgm:pt>
    <dgm:pt modelId="{1990C9EE-D093-4388-918A-79436CBEEE20}" type="pres">
      <dgm:prSet presAssocID="{F51CDA5D-9ADD-412F-BFCD-92692EA54122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0A2FF08-030C-4443-88F3-179E7C2505A2}" type="presOf" srcId="{CC5444A3-3F2F-4A29-9E42-A86E7E63C4CD}" destId="{D38C6ADD-9213-4A69-97B2-48FD35ED4021}" srcOrd="0" destOrd="0" presId="urn:microsoft.com/office/officeart/2009/3/layout/StepUpProcess"/>
    <dgm:cxn modelId="{AF40762C-5742-4396-98A2-705A130C1566}" type="presOf" srcId="{6CD459A0-F765-4043-A053-6DFE2D2A5A23}" destId="{1EC1AA2C-D999-4C4F-A986-B04B678CEB3A}" srcOrd="0" destOrd="0" presId="urn:microsoft.com/office/officeart/2009/3/layout/StepUpProcess"/>
    <dgm:cxn modelId="{65F9604B-BBDF-4038-B1D8-FD0E0A36E6A0}" srcId="{6CD459A0-F765-4043-A053-6DFE2D2A5A23}" destId="{CC5444A3-3F2F-4A29-9E42-A86E7E63C4CD}" srcOrd="3" destOrd="0" parTransId="{AA1C30C3-9D57-4064-9C85-2FCDBDE057F7}" sibTransId="{8F508B76-2C5B-4430-B505-34A0F1313B1C}"/>
    <dgm:cxn modelId="{FFCB4671-0D08-4E33-9F88-6B41AE4DCA27}" srcId="{6CD459A0-F765-4043-A053-6DFE2D2A5A23}" destId="{4C88D349-0C06-4252-AAD1-F54207BE0A7F}" srcOrd="1" destOrd="0" parTransId="{85E61AA5-EC21-42DE-8810-B2A3A7C03334}" sibTransId="{C7C6F310-68B2-4E5B-AA96-5035BD24E061}"/>
    <dgm:cxn modelId="{C8438972-9A11-453F-A580-6A26CBC76939}" type="presOf" srcId="{185B60E6-6994-4822-86C3-1E3A904D1225}" destId="{BE51F114-B453-467E-B8A5-A61DCFA604BC}" srcOrd="0" destOrd="0" presId="urn:microsoft.com/office/officeart/2009/3/layout/StepUpProcess"/>
    <dgm:cxn modelId="{D904368F-BBD0-429C-AFF8-332299ACA7AA}" type="presOf" srcId="{4C88D349-0C06-4252-AAD1-F54207BE0A7F}" destId="{1F0142ED-D673-4011-977D-46E078502B04}" srcOrd="0" destOrd="0" presId="urn:microsoft.com/office/officeart/2009/3/layout/StepUpProcess"/>
    <dgm:cxn modelId="{096801D0-E93F-404E-980A-7859CEF22EEC}" type="presOf" srcId="{DB81984A-4A9C-44C6-8E52-F74B8B93CD76}" destId="{EB1771AE-E4F3-4C92-B3B9-75CE8844B14E}" srcOrd="0" destOrd="0" presId="urn:microsoft.com/office/officeart/2009/3/layout/StepUpProcess"/>
    <dgm:cxn modelId="{D78792DD-3627-4948-AF97-3A76D3D56C37}" srcId="{6CD459A0-F765-4043-A053-6DFE2D2A5A23}" destId="{F51CDA5D-9ADD-412F-BFCD-92692EA54122}" srcOrd="4" destOrd="0" parTransId="{6A04C0CD-152A-4594-83BE-8E7D5740F270}" sibTransId="{DC1FF739-EB7E-4CB1-82A0-F15B7BFD4902}"/>
    <dgm:cxn modelId="{09B85FE5-C97A-4D66-9458-C4300D2AF7E1}" srcId="{6CD459A0-F765-4043-A053-6DFE2D2A5A23}" destId="{DB81984A-4A9C-44C6-8E52-F74B8B93CD76}" srcOrd="0" destOrd="0" parTransId="{286625D3-92A1-41A7-B651-52221254EB27}" sibTransId="{7A6EB7E2-9487-4BB6-8DD8-EBFCF44F48FA}"/>
    <dgm:cxn modelId="{ABD158F4-35C8-4A15-B86F-117ED497C3D7}" type="presOf" srcId="{F51CDA5D-9ADD-412F-BFCD-92692EA54122}" destId="{1990C9EE-D093-4388-918A-79436CBEEE20}" srcOrd="0" destOrd="0" presId="urn:microsoft.com/office/officeart/2009/3/layout/StepUpProcess"/>
    <dgm:cxn modelId="{9EA8D4F6-7DCB-4D3F-9DEA-96B9091538DF}" srcId="{6CD459A0-F765-4043-A053-6DFE2D2A5A23}" destId="{185B60E6-6994-4822-86C3-1E3A904D1225}" srcOrd="2" destOrd="0" parTransId="{4D13DD35-40AE-4357-ACE2-452E50F35B76}" sibTransId="{8CD7FAC0-C8D3-4E75-9377-A0EAB112998A}"/>
    <dgm:cxn modelId="{91A9C763-9361-4660-B712-AD6B1EF7BEA3}" type="presParOf" srcId="{1EC1AA2C-D999-4C4F-A986-B04B678CEB3A}" destId="{BFA744DB-FA9A-4875-A673-39B6F536ECC9}" srcOrd="0" destOrd="0" presId="urn:microsoft.com/office/officeart/2009/3/layout/StepUpProcess"/>
    <dgm:cxn modelId="{825D3C48-19D8-4ADE-96AC-D68551A23720}" type="presParOf" srcId="{BFA744DB-FA9A-4875-A673-39B6F536ECC9}" destId="{7B558A77-03C3-4BDA-A1E5-D45727427121}" srcOrd="0" destOrd="0" presId="urn:microsoft.com/office/officeart/2009/3/layout/StepUpProcess"/>
    <dgm:cxn modelId="{389A35A2-5A2C-4B9D-A6D4-010836FC2523}" type="presParOf" srcId="{BFA744DB-FA9A-4875-A673-39B6F536ECC9}" destId="{EB1771AE-E4F3-4C92-B3B9-75CE8844B14E}" srcOrd="1" destOrd="0" presId="urn:microsoft.com/office/officeart/2009/3/layout/StepUpProcess"/>
    <dgm:cxn modelId="{1EDB3827-27D8-498A-B3DA-8C8C887DABB6}" type="presParOf" srcId="{BFA744DB-FA9A-4875-A673-39B6F536ECC9}" destId="{9987D34E-1EF5-4737-830A-A4BC5ACF314F}" srcOrd="2" destOrd="0" presId="urn:microsoft.com/office/officeart/2009/3/layout/StepUpProcess"/>
    <dgm:cxn modelId="{121230D9-FCE3-47BA-98F8-E94D835D1E91}" type="presParOf" srcId="{1EC1AA2C-D999-4C4F-A986-B04B678CEB3A}" destId="{4ABD4259-183B-4F6A-8A32-4F5648A6C031}" srcOrd="1" destOrd="0" presId="urn:microsoft.com/office/officeart/2009/3/layout/StepUpProcess"/>
    <dgm:cxn modelId="{C66329FD-00AC-4121-9BFB-7D3623739B6E}" type="presParOf" srcId="{4ABD4259-183B-4F6A-8A32-4F5648A6C031}" destId="{EC7266F6-F275-46F6-9B74-6385FAFFE5C8}" srcOrd="0" destOrd="0" presId="urn:microsoft.com/office/officeart/2009/3/layout/StepUpProcess"/>
    <dgm:cxn modelId="{92738F55-2917-45C9-B1D9-1316FB8D7F1A}" type="presParOf" srcId="{1EC1AA2C-D999-4C4F-A986-B04B678CEB3A}" destId="{6C8837C2-8838-4BED-B51B-6BC9E81DEEFE}" srcOrd="2" destOrd="0" presId="urn:microsoft.com/office/officeart/2009/3/layout/StepUpProcess"/>
    <dgm:cxn modelId="{62ED444D-9C8C-4B99-B0C1-42628015071B}" type="presParOf" srcId="{6C8837C2-8838-4BED-B51B-6BC9E81DEEFE}" destId="{0711B1E3-2FE2-495E-8344-F93F5590C1C8}" srcOrd="0" destOrd="0" presId="urn:microsoft.com/office/officeart/2009/3/layout/StepUpProcess"/>
    <dgm:cxn modelId="{3D799479-C4E4-4D22-B242-6868815B2341}" type="presParOf" srcId="{6C8837C2-8838-4BED-B51B-6BC9E81DEEFE}" destId="{1F0142ED-D673-4011-977D-46E078502B04}" srcOrd="1" destOrd="0" presId="urn:microsoft.com/office/officeart/2009/3/layout/StepUpProcess"/>
    <dgm:cxn modelId="{BCDCBE03-8B08-46FB-BD1A-B0D5C4BFD03E}" type="presParOf" srcId="{6C8837C2-8838-4BED-B51B-6BC9E81DEEFE}" destId="{1B411BE2-B025-4460-871E-8A43016B3B8D}" srcOrd="2" destOrd="0" presId="urn:microsoft.com/office/officeart/2009/3/layout/StepUpProcess"/>
    <dgm:cxn modelId="{BA03CAC4-7A3E-431D-BA3A-D0ED80BCDF40}" type="presParOf" srcId="{1EC1AA2C-D999-4C4F-A986-B04B678CEB3A}" destId="{9ECB4581-FDF3-4103-91D9-00269F68B355}" srcOrd="3" destOrd="0" presId="urn:microsoft.com/office/officeart/2009/3/layout/StepUpProcess"/>
    <dgm:cxn modelId="{73E82C20-2DA3-4630-8D14-2798C184F67F}" type="presParOf" srcId="{9ECB4581-FDF3-4103-91D9-00269F68B355}" destId="{E7677349-3EAB-42F8-A0AE-5D3BCAE2BB38}" srcOrd="0" destOrd="0" presId="urn:microsoft.com/office/officeart/2009/3/layout/StepUpProcess"/>
    <dgm:cxn modelId="{F0FBF522-5B40-4DD3-8869-7767F34321C9}" type="presParOf" srcId="{1EC1AA2C-D999-4C4F-A986-B04B678CEB3A}" destId="{157269D0-DC6F-48BE-8617-102146CDC48D}" srcOrd="4" destOrd="0" presId="urn:microsoft.com/office/officeart/2009/3/layout/StepUpProcess"/>
    <dgm:cxn modelId="{554A62A9-9E1F-4536-BD0B-A8778BE5C6FC}" type="presParOf" srcId="{157269D0-DC6F-48BE-8617-102146CDC48D}" destId="{A2ECEAA8-762E-4F62-B7F4-6112BB803238}" srcOrd="0" destOrd="0" presId="urn:microsoft.com/office/officeart/2009/3/layout/StepUpProcess"/>
    <dgm:cxn modelId="{8B910739-DB0E-4627-B7A7-72A93C15AC19}" type="presParOf" srcId="{157269D0-DC6F-48BE-8617-102146CDC48D}" destId="{BE51F114-B453-467E-B8A5-A61DCFA604BC}" srcOrd="1" destOrd="0" presId="urn:microsoft.com/office/officeart/2009/3/layout/StepUpProcess"/>
    <dgm:cxn modelId="{10DEC9EF-CC34-4519-872B-9F50BF20B1A3}" type="presParOf" srcId="{157269D0-DC6F-48BE-8617-102146CDC48D}" destId="{8E4CF948-DA05-42E7-9490-A85F8C59804D}" srcOrd="2" destOrd="0" presId="urn:microsoft.com/office/officeart/2009/3/layout/StepUpProcess"/>
    <dgm:cxn modelId="{96E15743-F82C-499D-BFD4-0C090F13C66B}" type="presParOf" srcId="{1EC1AA2C-D999-4C4F-A986-B04B678CEB3A}" destId="{F49DC5E5-F7F3-4906-A662-7CF75195ED2C}" srcOrd="5" destOrd="0" presId="urn:microsoft.com/office/officeart/2009/3/layout/StepUpProcess"/>
    <dgm:cxn modelId="{10648940-31CC-4E2F-B97E-8D8FFCBC9BB3}" type="presParOf" srcId="{F49DC5E5-F7F3-4906-A662-7CF75195ED2C}" destId="{6AB36FAB-CE3E-482E-B9DB-1FE79D210536}" srcOrd="0" destOrd="0" presId="urn:microsoft.com/office/officeart/2009/3/layout/StepUpProcess"/>
    <dgm:cxn modelId="{14FC8E3C-D2A2-4346-B44B-4C29D4F3CCA0}" type="presParOf" srcId="{1EC1AA2C-D999-4C4F-A986-B04B678CEB3A}" destId="{10FA6E24-FF0A-4FED-86E0-DE4EF96C6BD3}" srcOrd="6" destOrd="0" presId="urn:microsoft.com/office/officeart/2009/3/layout/StepUpProcess"/>
    <dgm:cxn modelId="{7ACB0BC5-F364-41B6-8C76-76A28727C38A}" type="presParOf" srcId="{10FA6E24-FF0A-4FED-86E0-DE4EF96C6BD3}" destId="{3DA79AC0-0B62-4009-9AB8-9DF298D3A811}" srcOrd="0" destOrd="0" presId="urn:microsoft.com/office/officeart/2009/3/layout/StepUpProcess"/>
    <dgm:cxn modelId="{2BA00EA0-4C1E-4ECC-BD29-D4D15A2D7567}" type="presParOf" srcId="{10FA6E24-FF0A-4FED-86E0-DE4EF96C6BD3}" destId="{D38C6ADD-9213-4A69-97B2-48FD35ED4021}" srcOrd="1" destOrd="0" presId="urn:microsoft.com/office/officeart/2009/3/layout/StepUpProcess"/>
    <dgm:cxn modelId="{456DFF80-290E-4156-9E2F-5DE898573E6E}" type="presParOf" srcId="{10FA6E24-FF0A-4FED-86E0-DE4EF96C6BD3}" destId="{681E2A4E-70FD-442C-A3B1-A6636473E0DF}" srcOrd="2" destOrd="0" presId="urn:microsoft.com/office/officeart/2009/3/layout/StepUpProcess"/>
    <dgm:cxn modelId="{9F9F2F24-6562-45AD-B373-620FD2A33A3B}" type="presParOf" srcId="{1EC1AA2C-D999-4C4F-A986-B04B678CEB3A}" destId="{AA38FB70-19A1-4663-913D-9880B3D0856A}" srcOrd="7" destOrd="0" presId="urn:microsoft.com/office/officeart/2009/3/layout/StepUpProcess"/>
    <dgm:cxn modelId="{DE72EA75-2FD5-497B-9970-8CEE14CC0F83}" type="presParOf" srcId="{AA38FB70-19A1-4663-913D-9880B3D0856A}" destId="{9E0347D2-80F9-4281-BB6C-726C2AF480AF}" srcOrd="0" destOrd="0" presId="urn:microsoft.com/office/officeart/2009/3/layout/StepUpProcess"/>
    <dgm:cxn modelId="{6952C51C-AAA8-4AB4-B58D-C1EE86AA50D4}" type="presParOf" srcId="{1EC1AA2C-D999-4C4F-A986-B04B678CEB3A}" destId="{40C3459E-14D1-4A27-ABCB-75C3A5B2119B}" srcOrd="8" destOrd="0" presId="urn:microsoft.com/office/officeart/2009/3/layout/StepUpProcess"/>
    <dgm:cxn modelId="{1D22462C-7049-469D-8E9C-01A30412B457}" type="presParOf" srcId="{40C3459E-14D1-4A27-ABCB-75C3A5B2119B}" destId="{94DD59E5-0DF0-42C9-8E9F-273A4F5A1120}" srcOrd="0" destOrd="0" presId="urn:microsoft.com/office/officeart/2009/3/layout/StepUpProcess"/>
    <dgm:cxn modelId="{7193B434-46F0-458E-B06B-DA53948A1A96}" type="presParOf" srcId="{40C3459E-14D1-4A27-ABCB-75C3A5B2119B}" destId="{1990C9EE-D093-4388-918A-79436CBEEE2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58A77-03C3-4BDA-A1E5-D45727427121}">
      <dsp:nvSpPr>
        <dsp:cNvPr id="0" name=""/>
        <dsp:cNvSpPr/>
      </dsp:nvSpPr>
      <dsp:spPr>
        <a:xfrm rot="5400000">
          <a:off x="311322" y="2081202"/>
          <a:ext cx="927589" cy="154348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771AE-E4F3-4C92-B3B9-75CE8844B14E}">
      <dsp:nvSpPr>
        <dsp:cNvPr id="0" name=""/>
        <dsp:cNvSpPr/>
      </dsp:nvSpPr>
      <dsp:spPr>
        <a:xfrm>
          <a:off x="156485" y="2542372"/>
          <a:ext cx="1393470" cy="122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Создание в ДОУ рабочей группы, утверждение соответствую-</a:t>
          </a:r>
          <a:r>
            <a:rPr lang="ru-RU" sz="1400" b="1" kern="1200" dirty="0" err="1">
              <a:solidFill>
                <a:srgbClr val="002060"/>
              </a:solidFill>
            </a:rPr>
            <a:t>щих</a:t>
          </a:r>
          <a:r>
            <a:rPr lang="ru-RU" sz="1400" b="1" kern="1200" dirty="0">
              <a:solidFill>
                <a:srgbClr val="002060"/>
              </a:solidFill>
            </a:rPr>
            <a:t> локальных актов</a:t>
          </a:r>
        </a:p>
      </dsp:txBody>
      <dsp:txXfrm>
        <a:off x="156485" y="2542372"/>
        <a:ext cx="1393470" cy="1221458"/>
      </dsp:txXfrm>
    </dsp:sp>
    <dsp:sp modelId="{9987D34E-1EF5-4737-830A-A4BC5ACF314F}">
      <dsp:nvSpPr>
        <dsp:cNvPr id="0" name=""/>
        <dsp:cNvSpPr/>
      </dsp:nvSpPr>
      <dsp:spPr>
        <a:xfrm>
          <a:off x="1287036" y="1967568"/>
          <a:ext cx="262918" cy="26291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1B1E3-2FE2-495E-8344-F93F5590C1C8}">
      <dsp:nvSpPr>
        <dsp:cNvPr id="0" name=""/>
        <dsp:cNvSpPr/>
      </dsp:nvSpPr>
      <dsp:spPr>
        <a:xfrm rot="5400000">
          <a:off x="2017202" y="1659080"/>
          <a:ext cx="927589" cy="154348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142ED-D673-4011-977D-46E078502B04}">
      <dsp:nvSpPr>
        <dsp:cNvPr id="0" name=""/>
        <dsp:cNvSpPr/>
      </dsp:nvSpPr>
      <dsp:spPr>
        <a:xfrm>
          <a:off x="1862364" y="2120251"/>
          <a:ext cx="1393470" cy="122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Разработка «дорожной карты» перехода на ФОП ДО</a:t>
          </a:r>
        </a:p>
      </dsp:txBody>
      <dsp:txXfrm>
        <a:off x="1862364" y="2120251"/>
        <a:ext cx="1393470" cy="1221458"/>
      </dsp:txXfrm>
    </dsp:sp>
    <dsp:sp modelId="{1B411BE2-B025-4460-871E-8A43016B3B8D}">
      <dsp:nvSpPr>
        <dsp:cNvPr id="0" name=""/>
        <dsp:cNvSpPr/>
      </dsp:nvSpPr>
      <dsp:spPr>
        <a:xfrm>
          <a:off x="2992915" y="1545447"/>
          <a:ext cx="262918" cy="26291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CEAA8-762E-4F62-B7F4-6112BB803238}">
      <dsp:nvSpPr>
        <dsp:cNvPr id="0" name=""/>
        <dsp:cNvSpPr/>
      </dsp:nvSpPr>
      <dsp:spPr>
        <a:xfrm rot="5400000">
          <a:off x="3723082" y="1236958"/>
          <a:ext cx="927589" cy="154348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1F114-B453-467E-B8A5-A61DCFA604BC}">
      <dsp:nvSpPr>
        <dsp:cNvPr id="0" name=""/>
        <dsp:cNvSpPr/>
      </dsp:nvSpPr>
      <dsp:spPr>
        <a:xfrm>
          <a:off x="3568244" y="1698129"/>
          <a:ext cx="1393470" cy="122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Изучение ФОП ДО и экспертиза действующей ООП ДО на предмет соответствия ФОП ДО</a:t>
          </a:r>
        </a:p>
      </dsp:txBody>
      <dsp:txXfrm>
        <a:off x="3568244" y="1698129"/>
        <a:ext cx="1393470" cy="1221458"/>
      </dsp:txXfrm>
    </dsp:sp>
    <dsp:sp modelId="{8E4CF948-DA05-42E7-9490-A85F8C59804D}">
      <dsp:nvSpPr>
        <dsp:cNvPr id="0" name=""/>
        <dsp:cNvSpPr/>
      </dsp:nvSpPr>
      <dsp:spPr>
        <a:xfrm>
          <a:off x="4698795" y="1123325"/>
          <a:ext cx="262918" cy="26291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79AC0-0B62-4009-9AB8-9DF298D3A811}">
      <dsp:nvSpPr>
        <dsp:cNvPr id="0" name=""/>
        <dsp:cNvSpPr/>
      </dsp:nvSpPr>
      <dsp:spPr>
        <a:xfrm rot="5400000">
          <a:off x="5428961" y="814837"/>
          <a:ext cx="927589" cy="154348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C6ADD-9213-4A69-97B2-48FD35ED4021}">
      <dsp:nvSpPr>
        <dsp:cNvPr id="0" name=""/>
        <dsp:cNvSpPr/>
      </dsp:nvSpPr>
      <dsp:spPr>
        <a:xfrm>
          <a:off x="5274123" y="1276007"/>
          <a:ext cx="1393470" cy="122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Приведение ООП ДО в соответствие с ФОП ДОУ</a:t>
          </a:r>
        </a:p>
      </dsp:txBody>
      <dsp:txXfrm>
        <a:off x="5274123" y="1276007"/>
        <a:ext cx="1393470" cy="1221458"/>
      </dsp:txXfrm>
    </dsp:sp>
    <dsp:sp modelId="{681E2A4E-70FD-442C-A3B1-A6636473E0DF}">
      <dsp:nvSpPr>
        <dsp:cNvPr id="0" name=""/>
        <dsp:cNvSpPr/>
      </dsp:nvSpPr>
      <dsp:spPr>
        <a:xfrm>
          <a:off x="6404674" y="701204"/>
          <a:ext cx="262918" cy="26291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D59E5-0DF0-42C9-8E9F-273A4F5A1120}">
      <dsp:nvSpPr>
        <dsp:cNvPr id="0" name=""/>
        <dsp:cNvSpPr/>
      </dsp:nvSpPr>
      <dsp:spPr>
        <a:xfrm rot="5400000">
          <a:off x="7134841" y="392715"/>
          <a:ext cx="927589" cy="154348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0C9EE-D093-4388-918A-79436CBEEE20}">
      <dsp:nvSpPr>
        <dsp:cNvPr id="0" name=""/>
        <dsp:cNvSpPr/>
      </dsp:nvSpPr>
      <dsp:spPr>
        <a:xfrm>
          <a:off x="6980003" y="853886"/>
          <a:ext cx="1393470" cy="122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Утверждение ООП на основе ФОП ДО в ДОУ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до 31.08.2023</a:t>
          </a:r>
        </a:p>
      </dsp:txBody>
      <dsp:txXfrm>
        <a:off x="6980003" y="853886"/>
        <a:ext cx="1393470" cy="1221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0.52105</cdr:x>
      <cdr:y>0.36199</cdr:y>
    </cdr:from>
    <cdr:to>
      <cdr:x>0.92948</cdr:x>
      <cdr:y>0.83455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8809" y="1080120"/>
          <a:ext cx="1809824" cy="1410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Обязательная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часть</a:t>
          </a:r>
        </a:p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</a:rPr>
            <a:t>60 %</a:t>
          </a:r>
        </a:p>
      </cdr:txBody>
    </cdr:sp>
  </cdr:relSizeAnchor>
  <cdr:relSizeAnchor xmlns:cdr="http://schemas.openxmlformats.org/drawingml/2006/chartDrawing">
    <cdr:from>
      <cdr:x>0.11585</cdr:x>
      <cdr:y>0.3125</cdr:y>
    </cdr:from>
    <cdr:to>
      <cdr:x>0.49236</cdr:x>
      <cdr:y>0.7771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2226" y="1080120"/>
          <a:ext cx="1762263" cy="160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Часть, формируемая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участниками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 образовательных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отношений</a:t>
          </a:r>
        </a:p>
        <a:p xmlns:a="http://schemas.openxmlformats.org/drawingml/2006/main">
          <a:pPr algn="ctr"/>
          <a:endParaRPr lang="ru-RU" sz="500" b="1" dirty="0">
            <a:solidFill>
              <a:srgbClr val="002060"/>
            </a:solidFill>
          </a:endParaRPr>
        </a:p>
        <a:p xmlns:a="http://schemas.openxmlformats.org/drawingml/2006/main">
          <a:pPr algn="l"/>
          <a:r>
            <a:rPr lang="ru-RU" sz="2000" b="1" dirty="0">
              <a:solidFill>
                <a:srgbClr val="002060"/>
              </a:solidFill>
            </a:rPr>
            <a:t>     40%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3FD5E911-2628-4AFE-990F-FF381EC069F2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F79E1330-11B2-4576-B52C-0D6E1E771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7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f4f7837770384bfa1faa1827ec8d72d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ublication.pravo.gov.ru/Document/View/0001202102030022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publication.pravo.gov.ru/Document/View/0001202011120001" TargetMode="External"/><Relationship Id="rId4" Type="http://schemas.openxmlformats.org/officeDocument/2006/relationships/hyperlink" Target="http://publication.pravo.gov.ru/Document/View/000120201221012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0.emf"/><Relationship Id="rId7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ublication.pravo.gov.ru/Document/View/0001202212280044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s://ivfrao.ru/metodicheskie-posobiya-rekomendaczii/" TargetMode="External"/><Relationship Id="rId10" Type="http://schemas.openxmlformats.org/officeDocument/2006/relationships/image" Target="../media/image24.emf"/><Relationship Id="rId4" Type="http://schemas.openxmlformats.org/officeDocument/2006/relationships/hyperlink" Target="https://ivfrao.ru/?ysclid=lf7zjnibyi429504800" TargetMode="Externa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423753"/>
            <a:ext cx="5256584" cy="1368152"/>
          </a:xfrm>
        </p:spPr>
        <p:txBody>
          <a:bodyPr>
            <a:normAutofit/>
          </a:bodyPr>
          <a:lstStyle/>
          <a:p>
            <a:pPr algn="r"/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102" y="116632"/>
            <a:ext cx="804436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ИРКУТСКА ДЕТСКИЙ САД №31</a:t>
            </a:r>
          </a:p>
          <a:p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дошкольном образовании в 2023 году</a:t>
            </a:r>
          </a:p>
          <a:p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«Федеральная образовательная программа дошкольного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36156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11" y="44624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содержания ФОП ДО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620688"/>
            <a:ext cx="7848872" cy="631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00" b="1" dirty="0">
                <a:solidFill>
                  <a:srgbClr val="7030A0"/>
                </a:solidFill>
              </a:rPr>
              <a:t>Содержательный раздел: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Представлены задачи и содержание образовательной деятельности с детьми всех возрастных групп по всем образовательным областям.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Содержание образовательной деятельности в каждой образовательной области </a:t>
            </a:r>
            <a:r>
              <a:rPr lang="ru-RU" sz="1400" b="1" dirty="0">
                <a:solidFill>
                  <a:srgbClr val="C00000"/>
                </a:solidFill>
              </a:rPr>
              <a:t>дополнено и расширено</a:t>
            </a:r>
            <a:r>
              <a:rPr lang="ru-RU" sz="1400" b="1" dirty="0">
                <a:solidFill>
                  <a:srgbClr val="002060"/>
                </a:solidFill>
              </a:rPr>
              <a:t> с учетом цели, задач, планируемых результатов.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Содержание образовательных областей </a:t>
            </a:r>
            <a:r>
              <a:rPr lang="ru-RU" sz="1400" b="1" dirty="0">
                <a:solidFill>
                  <a:srgbClr val="C00000"/>
                </a:solidFill>
              </a:rPr>
              <a:t>дополнено задачами воспитания, отражающими направленность на приобщение детей к ценностям «Родина», «Природа», «Семья», «Человек», «Жизнь», «Милосердие», «Добро», «Дружба», «Сотрудничество», «Труд», «Познание», «Культура», «Красота», «Здоровье».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Вариативность форм, способов, методов и средств реализации ФОП ДО. Выбор зависит не только от возрастных и индивидуальных особенностей детей, учета их особых образовательных потребностей</a:t>
            </a:r>
            <a:r>
              <a:rPr lang="ru-RU" sz="1400" b="1" u="sng" dirty="0">
                <a:solidFill>
                  <a:srgbClr val="002060"/>
                </a:solidFill>
              </a:rPr>
              <a:t>, но и от личных интересов, мотивов, ожиданий, желаний детей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r>
              <a:rPr lang="ru-RU" sz="1400" b="1" dirty="0">
                <a:solidFill>
                  <a:srgbClr val="C00000"/>
                </a:solidFill>
              </a:rPr>
              <a:t>Важно признание приоритетности субъектной позиции ребенка в образовательном процессе.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Могут использоваться различные образовательные технологии, в том числе дистанционные образовательные технологии, </a:t>
            </a:r>
            <a:r>
              <a:rPr lang="ru-RU" sz="1400" b="1" dirty="0">
                <a:solidFill>
                  <a:srgbClr val="C00000"/>
                </a:solidFill>
              </a:rPr>
              <a:t>дистанционное обучение, за исключением тех, которые могут нанести вред здоровью детей.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Педагог самостоятельно определяет формы, способы, методы реализации ФОП ДО, в соответствии с задачами воспитания и обучения, возрастными и индивидуальными особенностями детей, спецификой их образовательных потребностей и интересов. При выборе форм реализации образовательного содержания, необходимо ориентироваться на виды детской деятельности, определенные во ФГОС ДО для каждого возрастного этапа (младенческий,  ранний, дошкольный возраст).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</a:rPr>
              <a:t>Уточнены методы реализации задач воспитания, методы реализации задач обучения дошкольников.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2" y="921455"/>
            <a:ext cx="478676" cy="43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3" y="5151257"/>
            <a:ext cx="4748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3" y="1360227"/>
            <a:ext cx="2610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1" y="2204864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" y="4174924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3" y="6123987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9" y="3068960"/>
            <a:ext cx="4762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0" y="3461399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0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11" y="44624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содержания ФОП ДО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852" y="639719"/>
            <a:ext cx="7656767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>
                <a:solidFill>
                  <a:srgbClr val="7030A0"/>
                </a:solidFill>
              </a:rPr>
              <a:t>Содержательный раздел: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Представлены варианты организации </a:t>
            </a:r>
            <a:r>
              <a:rPr lang="ru-RU" sz="1400" b="1" dirty="0">
                <a:solidFill>
                  <a:srgbClr val="C00000"/>
                </a:solidFill>
              </a:rPr>
              <a:t>совместной деятельности детей с педагогом и другими детьми, уточнены возможные варианты позиции педагога </a:t>
            </a:r>
            <a:r>
              <a:rPr lang="ru-RU" sz="1400" b="1" dirty="0">
                <a:solidFill>
                  <a:srgbClr val="002060"/>
                </a:solidFill>
              </a:rPr>
              <a:t>на основе его функции: обучает чему-то новому, равноправный партнер, направляет совместную деятельность детской группы,  организует деятельность детей друг с другом, наблюдает самостоятельную деятельность детей.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Уточнено особое </a:t>
            </a:r>
            <a:r>
              <a:rPr lang="ru-RU" sz="1400" b="1" dirty="0">
                <a:solidFill>
                  <a:srgbClr val="C00000"/>
                </a:solidFill>
              </a:rPr>
              <a:t>место и роль игры </a:t>
            </a:r>
            <a:r>
              <a:rPr lang="ru-RU" sz="1400" b="1" dirty="0">
                <a:solidFill>
                  <a:srgbClr val="002060"/>
                </a:solidFill>
              </a:rPr>
              <a:t>в образовательной деятельности и в развитии детей (п.п.24.5.-24.7).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Уточнены возможные формы организации образовательной деятельности по Программе:   </a:t>
            </a:r>
            <a:r>
              <a:rPr lang="ru-RU" sz="1400" b="1" dirty="0">
                <a:solidFill>
                  <a:srgbClr val="C00000"/>
                </a:solidFill>
              </a:rPr>
              <a:t>в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первой половине дня, на прогулке, во второй половине дня.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Развернуто представлена информация о </a:t>
            </a:r>
            <a:r>
              <a:rPr lang="ru-RU" sz="1400" b="1" dirty="0">
                <a:solidFill>
                  <a:srgbClr val="C00000"/>
                </a:solidFill>
              </a:rPr>
              <a:t>занятии</a:t>
            </a:r>
            <a:r>
              <a:rPr lang="ru-RU" sz="1400" b="1" dirty="0">
                <a:solidFill>
                  <a:srgbClr val="002060"/>
                </a:solidFill>
              </a:rPr>
              <a:t> как организационной </a:t>
            </a:r>
            <a:r>
              <a:rPr lang="ru-RU" sz="1400" b="1" u="sng" dirty="0">
                <a:solidFill>
                  <a:srgbClr val="002060"/>
                </a:solidFill>
              </a:rPr>
              <a:t>форме</a:t>
            </a:r>
            <a:r>
              <a:rPr lang="ru-RU" sz="1400" b="1" dirty="0">
                <a:solidFill>
                  <a:srgbClr val="002060"/>
                </a:solidFill>
              </a:rPr>
              <a:t> обучения, предполагающей выбор педагогом содержания и педагогически обоснованных методов образовательной деятельности. Уточнено, что термин «занятие» не означает регламентацию процесса  (</a:t>
            </a:r>
            <a:r>
              <a:rPr lang="ru-RU" sz="1400" b="1" dirty="0" err="1">
                <a:solidFill>
                  <a:srgbClr val="002060"/>
                </a:solidFill>
              </a:rPr>
              <a:t>п.п</a:t>
            </a:r>
            <a:r>
              <a:rPr lang="ru-RU" sz="1400" b="1" dirty="0">
                <a:solidFill>
                  <a:srgbClr val="002060"/>
                </a:solidFill>
              </a:rPr>
              <a:t>. 24.11.-24.14.).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Выделены способы, направления и условия </a:t>
            </a:r>
            <a:r>
              <a:rPr lang="ru-RU" sz="1400" b="1" dirty="0">
                <a:solidFill>
                  <a:srgbClr val="C00000"/>
                </a:solidFill>
              </a:rPr>
              <a:t>поддержки детской инициативы </a:t>
            </a:r>
            <a:r>
              <a:rPr lang="ru-RU" sz="1400" b="1" dirty="0">
                <a:solidFill>
                  <a:srgbClr val="002060"/>
                </a:solidFill>
              </a:rPr>
              <a:t>на разных возрастных этапах.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Представлено направление взаимодействия педагогического коллектива с семьями воспитанников: цель, задачи, принципы, направления, возможные формы </a:t>
            </a:r>
            <a:r>
              <a:rPr lang="ru-RU" sz="1400" b="1" dirty="0">
                <a:solidFill>
                  <a:srgbClr val="C00000"/>
                </a:solidFill>
              </a:rPr>
              <a:t>(расширено).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Представлено направление коррекционно-развивающей работы с детьми и/или инклюзивного образования задачи, содержание, формы организации и др. </a:t>
            </a:r>
            <a:r>
              <a:rPr lang="ru-RU" sz="1400" b="1" dirty="0">
                <a:solidFill>
                  <a:srgbClr val="C00000"/>
                </a:solidFill>
              </a:rPr>
              <a:t>(расширено).</a:t>
            </a:r>
          </a:p>
          <a:p>
            <a:pPr indent="252000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Отдельным блоком (п. 29) </a:t>
            </a:r>
            <a:r>
              <a:rPr lang="ru-RU" sz="1400" b="1" dirty="0">
                <a:solidFill>
                  <a:srgbClr val="C00000"/>
                </a:solidFill>
              </a:rPr>
              <a:t>включена Федеральная программа воспитания.</a:t>
            </a:r>
          </a:p>
          <a:p>
            <a:pPr indent="252000">
              <a:spcAft>
                <a:spcPts val="1000"/>
              </a:spcAft>
            </a:pP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8" y="5301208"/>
            <a:ext cx="478676" cy="43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3" y="4719209"/>
            <a:ext cx="4748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" y="1196752"/>
            <a:ext cx="2610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" y="2052966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0" y="3281594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" y="3984376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3" y="2650386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4" y="5736779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12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11" y="44624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содержания ФОП ДО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4221088"/>
            <a:ext cx="59046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«Рекомендации по формированию инфраструктуры дошкольных образовательных организаций и комплектации </a:t>
            </a:r>
            <a:r>
              <a:rPr lang="ru-RU" sz="1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</a:t>
            </a: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методических материалов в целях реализации образовательных программ дошкольного образования» (письмо </a:t>
            </a:r>
            <a:r>
              <a:rPr lang="ru-RU" sz="1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Минпросвещения</a:t>
            </a: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России ТВ-413-03 от 13.02.2023) 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https://docs.edu.gov.ru/document/f4f7837770384bfa1faa1827ec8d72d4/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507" y="639719"/>
            <a:ext cx="736489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>
                <a:solidFill>
                  <a:srgbClr val="7030A0"/>
                </a:solidFill>
              </a:rPr>
              <a:t>Организационный раздел: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Психолого-педагогические условия </a:t>
            </a:r>
            <a:r>
              <a:rPr lang="ru-RU" sz="1400" b="1" dirty="0">
                <a:solidFill>
                  <a:srgbClr val="C00000"/>
                </a:solidFill>
              </a:rPr>
              <a:t>дополнены (например, уточнено, что образователь-</a:t>
            </a:r>
            <a:r>
              <a:rPr lang="ru-RU" sz="1400" b="1" dirty="0" err="1">
                <a:solidFill>
                  <a:srgbClr val="C00000"/>
                </a:solidFill>
              </a:rPr>
              <a:t>ные</a:t>
            </a:r>
            <a:r>
              <a:rPr lang="ru-RU" sz="1400" b="1" dirty="0">
                <a:solidFill>
                  <a:srgbClr val="C00000"/>
                </a:solidFill>
              </a:rPr>
              <a:t> задачи могут решаться как с помощью новых форм организации процесса образования (проектная деятельность, образовательная ситуация, обогащенные игры детей в центрах детской активности, проблемно-обучающие ситуации в рамках интеграции образовательных областей) так и традиционных (групповые, индивидуальные занятия).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В блоке, посвященном РППС, уточнено, что ФОП ДО не выдвигает жестких требований к организации РППС, и оставляет за ДОО право самостоятельно проектировать предметно- пространственную среду в соответствии с ФГОС ДО и с учетом целей и принципов программы, а также ряда требований. </a:t>
            </a:r>
            <a:r>
              <a:rPr lang="ru-RU" sz="1400" b="1" dirty="0">
                <a:solidFill>
                  <a:srgbClr val="C00000"/>
                </a:solidFill>
              </a:rPr>
              <a:t>*</a:t>
            </a:r>
          </a:p>
          <a:p>
            <a:pPr indent="252000"/>
            <a:r>
              <a:rPr lang="ru-RU" sz="1400" b="1" dirty="0">
                <a:solidFill>
                  <a:srgbClr val="002060"/>
                </a:solidFill>
              </a:rPr>
              <a:t>Блок посвященный материально-техническому обеспечению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Программы, обеспеченности методическими материалами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и средствами обучения и воспитания, наполнен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обобщенными  требованиями. </a:t>
            </a:r>
            <a:r>
              <a:rPr lang="ru-RU" sz="1200" b="1" dirty="0">
                <a:solidFill>
                  <a:srgbClr val="C00000"/>
                </a:solidFill>
              </a:rPr>
              <a:t>*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4" y="1173247"/>
            <a:ext cx="2610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" y="2450846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9" y="3429000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24835" r="38827" b="4638"/>
          <a:stretch/>
        </p:blipFill>
        <p:spPr bwMode="auto">
          <a:xfrm>
            <a:off x="6156177" y="2968609"/>
            <a:ext cx="2799287" cy="347777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0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11" y="44624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содержания ФОП ДО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713" y="692696"/>
            <a:ext cx="8188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>
                <a:solidFill>
                  <a:srgbClr val="7030A0"/>
                </a:solidFill>
              </a:rPr>
              <a:t>Организационный раздел: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Представлен </a:t>
            </a:r>
            <a:r>
              <a:rPr lang="ru-RU" sz="1400" b="1" dirty="0">
                <a:solidFill>
                  <a:srgbClr val="C00000"/>
                </a:solidFill>
              </a:rPr>
              <a:t>развернутый примерный перечень </a:t>
            </a:r>
            <a:r>
              <a:rPr lang="ru-RU" sz="1400" b="1" dirty="0">
                <a:solidFill>
                  <a:srgbClr val="002060"/>
                </a:solidFill>
              </a:rPr>
              <a:t>художественной литературы (для каждой группы детей от 1 года до 7 лет), музыкальных произведений, игр, упражнений и т.п. (для всех возрастных групп от 2 месяцев до 7 лет), произведений изобразительного искусства (для каждой возрастной группы от 2 до 7 лет), а также </a:t>
            </a:r>
            <a:r>
              <a:rPr lang="ru-RU" sz="1400" b="1" dirty="0">
                <a:solidFill>
                  <a:srgbClr val="C00000"/>
                </a:solidFill>
              </a:rPr>
              <a:t>анимационных произведений </a:t>
            </a:r>
            <a:r>
              <a:rPr lang="ru-RU" sz="1400" b="1" dirty="0">
                <a:solidFill>
                  <a:srgbClr val="002060"/>
                </a:solidFill>
              </a:rPr>
              <a:t>которые рекомендуются для семейного просмотра и могут быть использованы в образовательном процессе ДОО (преимущественно отечественные мультипликационные фильмы и сериалы для детей 5-6 и 6-7 лет).</a:t>
            </a:r>
          </a:p>
          <a:p>
            <a:pPr indent="252000">
              <a:spcAft>
                <a:spcPts val="1000"/>
              </a:spcAft>
            </a:pPr>
            <a:endParaRPr lang="ru-RU" sz="1400" b="1" dirty="0">
              <a:solidFill>
                <a:srgbClr val="002060"/>
              </a:solidFill>
            </a:endParaRPr>
          </a:p>
          <a:p>
            <a:pPr indent="252000">
              <a:spcAft>
                <a:spcPts val="1000"/>
              </a:spcAft>
            </a:pPr>
            <a:endParaRPr lang="ru-RU" sz="1400" b="1" dirty="0">
              <a:solidFill>
                <a:srgbClr val="002060"/>
              </a:solidFill>
            </a:endParaRPr>
          </a:p>
          <a:p>
            <a:pPr indent="252000">
              <a:spcAft>
                <a:spcPts val="1000"/>
              </a:spcAft>
            </a:pPr>
            <a:endParaRPr lang="ru-RU" sz="1400" b="1" dirty="0">
              <a:solidFill>
                <a:srgbClr val="002060"/>
              </a:solidFill>
            </a:endParaRP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Примерный режим и распорядок дня опирается на действующие СанПиН, </a:t>
            </a:r>
            <a:r>
              <a:rPr lang="ru-RU" sz="1400" b="1" dirty="0">
                <a:solidFill>
                  <a:srgbClr val="C00000"/>
                </a:solidFill>
              </a:rPr>
              <a:t>даны как четкие требования, обязательные для соблюдения, так и рамочные ориентиры для изменения режима и распорядка дня.</a:t>
            </a:r>
          </a:p>
          <a:p>
            <a:pPr indent="252000"/>
            <a:endParaRPr lang="ru-RU" sz="1400" b="1" dirty="0">
              <a:solidFill>
                <a:srgbClr val="002060"/>
              </a:solidFill>
            </a:endParaRPr>
          </a:p>
          <a:p>
            <a:pPr indent="252000"/>
            <a:endParaRPr lang="ru-RU" sz="1400" b="1" dirty="0">
              <a:solidFill>
                <a:srgbClr val="002060"/>
              </a:solidFill>
            </a:endParaRPr>
          </a:p>
          <a:p>
            <a:pPr indent="252000" algn="just"/>
            <a:r>
              <a:rPr lang="ru-RU" sz="1400" b="1" dirty="0">
                <a:solidFill>
                  <a:srgbClr val="002060"/>
                </a:solidFill>
              </a:rPr>
              <a:t>В блоке «Федеральный календарный план воспитательной работы» </a:t>
            </a:r>
            <a:r>
              <a:rPr lang="ru-RU" sz="1400" b="1" dirty="0">
                <a:solidFill>
                  <a:srgbClr val="C00000"/>
                </a:solidFill>
              </a:rPr>
              <a:t>дан перечень основных государственных и народных праздников, памятных дат, и уточнено, что: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план является единым для ДОО;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ДОО вправе наряду с указанными в плане, проводить иные мероприятия, согласно ключевым направлениям воспитания и дополнительного образования детей;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все мероприятия плана должны проводиться с учетом особенностей Программы, а также возрастных, физиологических, психоэмоциональных особенностей детей.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4" y="1196752"/>
            <a:ext cx="2610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1" y="5157192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2" y="3444729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1074" y="2498954"/>
            <a:ext cx="424288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ПЕРЕЧЕНЬ: 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педагог может выбирать произведения в соответствии с решаемыми образовательными задачами, а также использовать иные произведения.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216800"/>
            <a:ext cx="4047944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</a:rPr>
              <a:t>Режим  и  распорядок  дня  являются     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ПРИМЕРНЫМИ</a:t>
            </a:r>
            <a:r>
              <a:rPr lang="ru-RU" sz="1600" b="1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7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4624"/>
            <a:ext cx="7776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программа  разработана в соответствии с СанПиН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21842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Главного государственного санитарного врача</a:t>
            </a: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от 28 января 2021 г. № 2 Об утверждении санитарных правил и норм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СанПиН 1.2.3685-21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«Гигиенические нормативы и требования </a:t>
            </a:r>
            <a:r>
              <a:rPr lang="ru-RU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обеспечению безопасности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(или) безвредности для человека факторов среды обитания»: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http://publication.pravo.gov.ru/Document/View/0001202102030022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Главного государственного санитарного врача Российской Федерации от 28 сентября 2020 года № 28 «Об утверждении санитарных правил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СанПиН 2.4.3648-20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«Санитарно-эпидемиологические требования </a:t>
            </a:r>
            <a:r>
              <a:rPr lang="ru-RU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организациям воспитания и обучения, отдыха и оздоровления детей и молодежи»: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http://publication.pravo.gov.ru/Document/View/0001202012210122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Главного государственного санитарного врача Российской Федерации от 27 октября 2020 г. № 32 «Об утверждении санитарных правил и норм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СанПиН 2.3/2.4.3590-20 </a:t>
            </a: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«Санитарно-эпидемиологические требования  </a:t>
            </a:r>
            <a:r>
              <a:rPr lang="ru-RU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организации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общественного </a:t>
            </a:r>
            <a:r>
              <a:rPr lang="ru-RU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питания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населения»: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http://publication.pravo.gov.ru/Document/View/0001202011120001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22966" r="26923" b="5991"/>
          <a:stretch/>
        </p:blipFill>
        <p:spPr bwMode="auto">
          <a:xfrm>
            <a:off x="6505491" y="1121842"/>
            <a:ext cx="2094979" cy="246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19778" r="25843" b="5496"/>
          <a:stretch/>
        </p:blipFill>
        <p:spPr bwMode="auto">
          <a:xfrm>
            <a:off x="6876256" y="2564904"/>
            <a:ext cx="2135532" cy="2618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1540" r="26257" b="4826"/>
          <a:stretch/>
        </p:blipFill>
        <p:spPr bwMode="auto">
          <a:xfrm>
            <a:off x="6469322" y="4077072"/>
            <a:ext cx="2158754" cy="263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9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447" y="260648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ФОП ДО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48" y="3645024"/>
            <a:ext cx="867645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457200" algn="just"/>
            <a:r>
              <a:rPr lang="ru-RU" sz="1900" b="1" i="1" dirty="0">
                <a:solidFill>
                  <a:srgbClr val="0070C0"/>
                </a:solidFill>
              </a:rPr>
              <a:t>Федеральный закон от 29 декабря 2012 г. № 273 ФЗ «Об образовании в Российской Федерации» </a:t>
            </a:r>
          </a:p>
          <a:p>
            <a:pPr lvl="1" indent="457200" algn="just"/>
            <a:r>
              <a:rPr lang="ru-RU" sz="1900" b="1" i="1" dirty="0">
                <a:solidFill>
                  <a:srgbClr val="0070C0"/>
                </a:solidFill>
              </a:rPr>
              <a:t>Статья 28.  </a:t>
            </a:r>
            <a:r>
              <a:rPr lang="ru-RU" sz="1900" b="1" i="1" dirty="0">
                <a:solidFill>
                  <a:srgbClr val="002060"/>
                </a:solidFill>
              </a:rPr>
              <a:t>Компетенции, права, обязанности и ответственность образовательной организации: </a:t>
            </a:r>
          </a:p>
          <a:p>
            <a:pPr lvl="1" indent="457200" algn="just"/>
            <a:r>
              <a:rPr lang="ru-RU" sz="1900" b="1" i="1" dirty="0">
                <a:solidFill>
                  <a:srgbClr val="0070C0"/>
                </a:solidFill>
              </a:rPr>
              <a:t>П. 2.  </a:t>
            </a:r>
            <a:r>
              <a:rPr lang="ru-RU" sz="1900" b="1" i="1" dirty="0">
                <a:solidFill>
                  <a:srgbClr val="002060"/>
                </a:solidFill>
              </a:rPr>
              <a:t>Образовательные организации при реализации образователь-</a:t>
            </a:r>
            <a:r>
              <a:rPr lang="ru-RU" sz="1900" b="1" i="1" dirty="0" err="1">
                <a:solidFill>
                  <a:srgbClr val="002060"/>
                </a:solidFill>
              </a:rPr>
              <a:t>ных</a:t>
            </a:r>
            <a:r>
              <a:rPr lang="ru-RU" sz="1900" b="1" i="1" dirty="0">
                <a:solidFill>
                  <a:srgbClr val="002060"/>
                </a:solidFill>
              </a:rPr>
              <a:t> программ свободны </a:t>
            </a:r>
            <a:r>
              <a:rPr lang="ru-RU" sz="1900" b="1" i="1" u="sng" dirty="0">
                <a:solidFill>
                  <a:srgbClr val="002060"/>
                </a:solidFill>
              </a:rPr>
              <a:t>в определении содержания образования выборе образовательных технологий, а также в </a:t>
            </a:r>
            <a:r>
              <a:rPr lang="ru-RU" sz="1900" b="1" i="1" u="sng" dirty="0">
                <a:solidFill>
                  <a:srgbClr val="C00000"/>
                </a:solidFill>
              </a:rPr>
              <a:t>выборе учебно-методического</a:t>
            </a:r>
          </a:p>
          <a:p>
            <a:pPr lvl="1" algn="just"/>
            <a:r>
              <a:rPr lang="ru-RU" sz="1900" b="1" i="1" u="sng" dirty="0">
                <a:solidFill>
                  <a:srgbClr val="C00000"/>
                </a:solidFill>
              </a:rPr>
              <a:t>обеспечения,</a:t>
            </a:r>
            <a:r>
              <a:rPr lang="ru-RU" sz="1900" b="1" i="1" u="sng" dirty="0">
                <a:solidFill>
                  <a:srgbClr val="002060"/>
                </a:solidFill>
              </a:rPr>
              <a:t> если иное не установлено настоящим Федеральным законом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734" y="865495"/>
            <a:ext cx="700861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Комплексные программы………………..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Авторские технологии и  самостоятельные линейки пособий внутри комплексных программ……….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Парциал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ьные программы…………..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0" b="100000" l="10000" r="90000">
                        <a14:foregroundMark x1="51620" y1="83800" x2="51620" y2="8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24" y="651775"/>
            <a:ext cx="1369857" cy="10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88" y="1988840"/>
            <a:ext cx="784856" cy="73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88" y="2721372"/>
            <a:ext cx="800473" cy="74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35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447" y="260648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действий ДОО в переходный  период: основные этапы, управленческие решения и методические шаги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5610227"/>
              </p:ext>
            </p:extLst>
          </p:nvPr>
        </p:nvGraphicFramePr>
        <p:xfrm>
          <a:off x="377241" y="2267093"/>
          <a:ext cx="837684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055938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3650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507858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29868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5805264"/>
            <a:ext cx="648072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Чек-лист анализа соответствия Программы </a:t>
            </a:r>
            <a:r>
              <a:rPr lang="ru-RU" sz="1600" dirty="0">
                <a:solidFill>
                  <a:srgbClr val="002060"/>
                </a:solidFill>
              </a:rPr>
              <a:t>обязательному минимуму содержания, заданному в Федеральной программе 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(стр. 26, п.1.4.  Методических рекомендаций)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2664">
            <a:off x="4635701" y="5110634"/>
            <a:ext cx="1087066" cy="36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6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11" y="44624"/>
            <a:ext cx="8424936" cy="21602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перечень мер по внедрению Федеральной программы для педагогических работников ДО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883" y="1008658"/>
            <a:ext cx="416870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см. п.15.  Методических рекомендаций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53968"/>
              </p:ext>
            </p:extLst>
          </p:nvPr>
        </p:nvGraphicFramePr>
        <p:xfrm>
          <a:off x="636818" y="1484784"/>
          <a:ext cx="8039638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3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Ознакомление с Федеральной программой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Январь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Ознакомление с презентацией-руководством к Федеральной программе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Март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Ознакомление с методическими рекомендациями к реализации Федеральной программы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Март - апрель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Ознакомление с информационными и методическими материалами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Март – сентябрь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Участие во Всероссийском информационно-методическом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вебинаре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 «Внедрение и реализация Федеральной образовательной программы дошкольного образования в образовательной практике»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Март, июнь, август, сентябрь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Повышение квалификации по реализации Федеральной программы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Июнь - август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Участие во внутреннем аудите ДОО с целью анализа соответствия Программы обязательному минимуму содержания, заданному в Федеральной программе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Март - апрель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Информирование родителей о Федеральной программе, особенностях ее реализации и этапах внедрения в образовательную практику ДОО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Март - апрель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3" y="4653136"/>
            <a:ext cx="499120" cy="4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42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0381" y="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ссылки: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8121" y="5530807"/>
            <a:ext cx="49991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Лаборатория дошкольного образования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ФГБНУ «Институт возрастной физиологии РАО»</a:t>
            </a:r>
          </a:p>
          <a:p>
            <a:r>
              <a:rPr lang="en-US" sz="1400" b="1" dirty="0">
                <a:solidFill>
                  <a:srgbClr val="002060"/>
                </a:solidFill>
                <a:hlinkClick r:id="rId4"/>
              </a:rPr>
              <a:t>https://ivfrao.ru/?ysclid=lf7zjnibyi429504800</a:t>
            </a:r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prstClr val="black"/>
                </a:solidFill>
                <a:hlinkClick r:id="rId5"/>
              </a:rPr>
              <a:t>Методические пособия/рекомендации - ИВФ РАО (ivfrao.ru)</a:t>
            </a:r>
            <a:endParaRPr lang="ru-RU" sz="1400" b="1" dirty="0">
              <a:solidFill>
                <a:prstClr val="black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115" y="3640038"/>
            <a:ext cx="694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1200"/>
              </a:spcBef>
            </a:pPr>
            <a:r>
              <a:rPr lang="ru-RU" b="1" dirty="0">
                <a:effectLst/>
                <a:ea typeface="Times New Roman" panose="02020603050405020304" pitchFamily="18" charset="0"/>
              </a:rPr>
              <a:t>С документом можно ознакомиться по ссылке:</a:t>
            </a:r>
          </a:p>
          <a:p>
            <a:r>
              <a:rPr lang="ru-RU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http://publication.pravo.gov.ru/Document/View/0001202212280044</a:t>
            </a:r>
            <a:r>
              <a:rPr lang="ru-R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8814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40338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3199" r="7308" b="10841"/>
          <a:stretch/>
        </p:blipFill>
        <p:spPr bwMode="auto">
          <a:xfrm>
            <a:off x="323528" y="4771792"/>
            <a:ext cx="3512992" cy="189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186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D1BB6E-D23A-B7A1-513D-6EB7F68C17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8" y="888656"/>
            <a:ext cx="4580492" cy="25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5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1683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461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015258"/>
            <a:ext cx="8424936" cy="3294062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разрабатываем такую программу, я, наверное, впервые об этом скажу, помощи родителям, у которых родился ребенок, </a:t>
            </a:r>
          </a:p>
          <a:p>
            <a:pPr algn="r">
              <a:spcBef>
                <a:spcPts val="0"/>
              </a:spcBef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с точки зрения того, как его воспитывать».</a:t>
            </a:r>
          </a:p>
          <a:p>
            <a:pPr algn="r"/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«Ребенок в дошкольном возрасте должен максимально развиваться, он должен общаться со сверстниками, играть, у него должны развиваться все основные психологические функции. </a:t>
            </a:r>
          </a:p>
          <a:p>
            <a:pPr algn="r">
              <a:spcBef>
                <a:spcPts val="0"/>
              </a:spcBef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школе его уже потом научат читать и писать».</a:t>
            </a:r>
          </a:p>
          <a:p>
            <a:pPr algn="r">
              <a:spcBef>
                <a:spcPts val="0"/>
              </a:spcBef>
            </a:pPr>
            <a:endParaRPr lang="ru-RU" sz="1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выступления 30.03.2021г. </a:t>
            </a:r>
          </a:p>
          <a:p>
            <a:pPr algn="r">
              <a:spcBef>
                <a:spcPts val="0"/>
              </a:spcBef>
            </a:pPr>
            <a:r>
              <a:rPr lang="ru-RU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программы "Диалог" на телеканале "Россия-24".</a:t>
            </a:r>
          </a:p>
          <a:p>
            <a:pPr algn="r">
              <a:spcBef>
                <a:spcPts val="0"/>
              </a:spcBef>
            </a:pP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0116" y="836712"/>
            <a:ext cx="5617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Министр просвещения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Кравцов Сергей Сергеевич: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5171"/>
            <a:ext cx="371241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6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424936" cy="7920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№ 371 ФЗ от 24 сентября 2022 года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4624"/>
            <a:ext cx="7776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 перехода на ФОП ДО на федеральном уровне: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12. Образовательные программы</a:t>
            </a:r>
          </a:p>
          <a:p>
            <a:endParaRPr lang="ru-RU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 startAt="6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программы дошкольного образования разрабатываются и утверждаются организацией, осуществляющей образовательную деятельность, в соответствии с федеральным государственным образовательным стандартом дошкольного образования</a:t>
            </a:r>
          </a:p>
          <a:p>
            <a:pPr algn="just"/>
            <a:endParaRPr lang="ru-RU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000" lvl="1"/>
            <a:r>
              <a:rPr lang="ru-RU" b="1" strike="sng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учетом соответствующих примерных образовательных программ дошкольного образования</a:t>
            </a:r>
          </a:p>
          <a:p>
            <a:pPr marL="342000" lvl="1"/>
            <a:endParaRPr lang="ru-RU" sz="800" b="1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000" lvl="1"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соответствующей федеральной образовательной программой дошкольного образования. </a:t>
            </a:r>
          </a:p>
          <a:p>
            <a:pPr marL="342000" lvl="1"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образования.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02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447" y="44624"/>
            <a:ext cx="8424936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изменения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 дошкольного образования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24744"/>
            <a:ext cx="8304839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П.2.6: </a:t>
            </a:r>
            <a:r>
              <a:rPr lang="ru-RU" sz="1600" b="1" u="sng" dirty="0">
                <a:solidFill>
                  <a:srgbClr val="002060"/>
                </a:solidFill>
              </a:rPr>
              <a:t>перечень образовательных областей </a:t>
            </a:r>
            <a:r>
              <a:rPr lang="ru-RU" sz="1600" b="1" dirty="0">
                <a:solidFill>
                  <a:srgbClr val="002060"/>
                </a:solidFill>
              </a:rPr>
              <a:t>не изменился, однако расширено и конкретизировано содержание образовательных областей.</a:t>
            </a:r>
          </a:p>
          <a:p>
            <a:pPr indent="28575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П.2.7: </a:t>
            </a:r>
            <a:r>
              <a:rPr lang="ru-RU" sz="1600" b="1" dirty="0">
                <a:solidFill>
                  <a:srgbClr val="002060"/>
                </a:solidFill>
              </a:rPr>
              <a:t>частично изменен </a:t>
            </a:r>
            <a:r>
              <a:rPr lang="ru-RU" sz="1600" b="1" u="sng" dirty="0">
                <a:solidFill>
                  <a:srgbClr val="002060"/>
                </a:solidFill>
              </a:rPr>
              <a:t>перечень детских видов деятельности </a:t>
            </a:r>
            <a:r>
              <a:rPr lang="ru-RU" sz="1600" b="1" dirty="0">
                <a:solidFill>
                  <a:srgbClr val="002060"/>
                </a:solidFill>
              </a:rPr>
              <a:t>на этапах младенчества, раннего и дошкольного детства.</a:t>
            </a:r>
          </a:p>
          <a:p>
            <a:pPr indent="28575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П.2.10: </a:t>
            </a:r>
            <a:r>
              <a:rPr lang="ru-RU" sz="1600" b="1" dirty="0">
                <a:solidFill>
                  <a:srgbClr val="002060"/>
                </a:solidFill>
              </a:rPr>
              <a:t>уточнено, что </a:t>
            </a:r>
            <a:r>
              <a:rPr lang="ru-RU" sz="1600" b="1" u="sng" dirty="0">
                <a:solidFill>
                  <a:srgbClr val="002060"/>
                </a:solidFill>
              </a:rPr>
              <a:t>содержание и планируемые результаты ООП </a:t>
            </a:r>
            <a:r>
              <a:rPr lang="ru-RU" sz="1600" b="1" dirty="0">
                <a:solidFill>
                  <a:srgbClr val="002060"/>
                </a:solidFill>
              </a:rPr>
              <a:t>должны быть </a:t>
            </a:r>
          </a:p>
          <a:p>
            <a:pPr algn="just">
              <a:spcAft>
                <a:spcPts val="500"/>
              </a:spcAft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u="sng" dirty="0">
                <a:solidFill>
                  <a:srgbClr val="002060"/>
                </a:solidFill>
              </a:rPr>
              <a:t>не ниже </a:t>
            </a:r>
            <a:r>
              <a:rPr lang="ru-RU" sz="1600" b="1" dirty="0">
                <a:solidFill>
                  <a:srgbClr val="002060"/>
                </a:solidFill>
              </a:rPr>
              <a:t>содержания и планируемых результатов </a:t>
            </a:r>
            <a:r>
              <a:rPr lang="ru-RU" sz="1600" b="1" u="sng" dirty="0">
                <a:solidFill>
                  <a:srgbClr val="002060"/>
                </a:solidFill>
              </a:rPr>
              <a:t>ФОП ДО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pPr indent="28575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П.2.11: </a:t>
            </a:r>
            <a:r>
              <a:rPr lang="ru-RU" sz="1600" b="1" dirty="0">
                <a:solidFill>
                  <a:srgbClr val="002060"/>
                </a:solidFill>
              </a:rPr>
              <a:t>уточнено, что </a:t>
            </a:r>
            <a:r>
              <a:rPr lang="ru-RU" sz="1600" b="1" u="sng" dirty="0">
                <a:solidFill>
                  <a:srgbClr val="002060"/>
                </a:solidFill>
              </a:rPr>
              <a:t>содержательный раздел Программы </a:t>
            </a:r>
            <a:r>
              <a:rPr lang="ru-RU" sz="1600" b="1" dirty="0">
                <a:solidFill>
                  <a:srgbClr val="002060"/>
                </a:solidFill>
              </a:rPr>
              <a:t>должен включать описание образовательной деятельности в соответствии с направлениями развития ребенка, представленными в пяти образовательных областях, Федеральной образовательной программой </a:t>
            </a:r>
            <a:r>
              <a:rPr lang="ru-RU" sz="1600" b="1" dirty="0">
                <a:solidFill>
                  <a:srgbClr val="FF0000"/>
                </a:solidFill>
              </a:rPr>
              <a:t>и с учетом </a:t>
            </a:r>
            <a:r>
              <a:rPr lang="ru-RU" sz="1600" b="1" dirty="0">
                <a:solidFill>
                  <a:srgbClr val="002060"/>
                </a:solidFill>
              </a:rPr>
              <a:t>используемых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методических пособий, обеспечивающих реализацию данного содержания.</a:t>
            </a:r>
          </a:p>
          <a:p>
            <a:pPr indent="28575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П.2.12: </a:t>
            </a:r>
            <a:r>
              <a:rPr lang="ru-RU" sz="1600" b="1" dirty="0">
                <a:solidFill>
                  <a:srgbClr val="002060"/>
                </a:solidFill>
              </a:rPr>
              <a:t>указано, что </a:t>
            </a:r>
            <a:r>
              <a:rPr lang="ru-RU" sz="1600" b="1" u="sng" dirty="0">
                <a:solidFill>
                  <a:srgbClr val="002060"/>
                </a:solidFill>
              </a:rPr>
              <a:t>обязательная часть программы </a:t>
            </a:r>
            <a:r>
              <a:rPr lang="ru-RU" sz="1600" b="1" dirty="0">
                <a:solidFill>
                  <a:srgbClr val="002060"/>
                </a:solidFill>
              </a:rPr>
              <a:t>должна </a:t>
            </a:r>
            <a:r>
              <a:rPr lang="ru-RU" sz="1600" b="1" u="sng" dirty="0">
                <a:solidFill>
                  <a:srgbClr val="002060"/>
                </a:solidFill>
              </a:rPr>
              <a:t>соответствовать ФОП ДО</a:t>
            </a:r>
            <a:r>
              <a:rPr lang="ru-RU" sz="1600" b="1" dirty="0">
                <a:solidFill>
                  <a:srgbClr val="002060"/>
                </a:solidFill>
              </a:rPr>
              <a:t>, и может оформляться в виде </a:t>
            </a:r>
            <a:r>
              <a:rPr lang="ru-RU" sz="1600" b="1" u="sng" dirty="0">
                <a:solidFill>
                  <a:srgbClr val="002060"/>
                </a:solidFill>
              </a:rPr>
              <a:t>ссылки </a:t>
            </a:r>
            <a:r>
              <a:rPr lang="ru-RU" sz="1600" b="1" dirty="0">
                <a:solidFill>
                  <a:srgbClr val="002060"/>
                </a:solidFill>
              </a:rPr>
              <a:t>на ФОП.</a:t>
            </a:r>
          </a:p>
          <a:p>
            <a:pPr indent="28575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П.2.13: </a:t>
            </a:r>
            <a:r>
              <a:rPr lang="ru-RU" sz="1600" b="1" dirty="0">
                <a:solidFill>
                  <a:srgbClr val="002060"/>
                </a:solidFill>
              </a:rPr>
              <a:t>указано, что </a:t>
            </a:r>
            <a:r>
              <a:rPr lang="ru-RU" sz="1600" b="1" u="sng" dirty="0">
                <a:solidFill>
                  <a:srgbClr val="002060"/>
                </a:solidFill>
              </a:rPr>
              <a:t>в краткой презентации ООП ДО</a:t>
            </a:r>
            <a:r>
              <a:rPr lang="ru-RU" sz="1600" b="1" dirty="0">
                <a:solidFill>
                  <a:srgbClr val="002060"/>
                </a:solidFill>
              </a:rPr>
              <a:t>, помимо прочего (см. ФГОС ДО), должна быть представлена </a:t>
            </a:r>
            <a:r>
              <a:rPr lang="ru-RU" sz="1600" b="1" u="sng" dirty="0">
                <a:solidFill>
                  <a:srgbClr val="002060"/>
                </a:solidFill>
              </a:rPr>
              <a:t>ссылка</a:t>
            </a:r>
            <a:r>
              <a:rPr lang="ru-RU" sz="1600" b="1" dirty="0">
                <a:solidFill>
                  <a:srgbClr val="002060"/>
                </a:solidFill>
              </a:rPr>
              <a:t> на ФОП ДО.</a:t>
            </a:r>
          </a:p>
          <a:p>
            <a:pPr indent="28575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П.3.2.9: </a:t>
            </a:r>
            <a:r>
              <a:rPr lang="ru-RU" sz="1600" b="1" u="sng" dirty="0">
                <a:solidFill>
                  <a:srgbClr val="002060"/>
                </a:solidFill>
              </a:rPr>
              <a:t>максимально допустимый объем образовательной нагрузки </a:t>
            </a:r>
            <a:r>
              <a:rPr lang="ru-RU" sz="1600" b="1" dirty="0">
                <a:solidFill>
                  <a:srgbClr val="002060"/>
                </a:solidFill>
              </a:rPr>
              <a:t>приведен в соответствие с действующими </a:t>
            </a:r>
            <a:r>
              <a:rPr lang="ru-RU" sz="1600" b="1" dirty="0">
                <a:solidFill>
                  <a:srgbClr val="FF0000"/>
                </a:solidFill>
              </a:rPr>
              <a:t>СанПиН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pPr indent="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П.4.6: </a:t>
            </a:r>
            <a:r>
              <a:rPr lang="ru-RU" sz="1600" b="1" u="sng" dirty="0">
                <a:solidFill>
                  <a:srgbClr val="002060"/>
                </a:solidFill>
              </a:rPr>
              <a:t>включены целевые ориентиры образования в младенческом возрасте</a:t>
            </a:r>
            <a:r>
              <a:rPr lang="ru-RU" sz="1600" b="1" dirty="0">
                <a:solidFill>
                  <a:srgbClr val="002060"/>
                </a:solidFill>
              </a:rPr>
              <a:t>, а также </a:t>
            </a:r>
            <a:r>
              <a:rPr lang="ru-RU" sz="1600" b="1" u="sng" dirty="0">
                <a:solidFill>
                  <a:srgbClr val="002060"/>
                </a:solidFill>
              </a:rPr>
              <a:t>расширены целевые ориентиры </a:t>
            </a:r>
            <a:r>
              <a:rPr lang="ru-RU" sz="1600" b="1" dirty="0">
                <a:solidFill>
                  <a:srgbClr val="002060"/>
                </a:solidFill>
              </a:rPr>
              <a:t>в раннем возрасте и на этапе завершения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212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63983"/>
            <a:ext cx="8424936" cy="7920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№ 371 ФЗ от 24 сентября 2022 года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внесении изменений в Федеральный закон « Об образовании в Российской Федерации» и статью 1 Федерального закона «Об обязательных требованиях в Российской Федерации»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5" y="0"/>
            <a:ext cx="7776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 перехода на ФОП ДО на федеральном уровне: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856071"/>
            <a:ext cx="867645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общеобразовательные программы подлежат приведению в соответствие с федеральными основными общеобразовательными программами </a:t>
            </a:r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 1 сентября 2023года</a:t>
            </a:r>
          </a:p>
          <a:p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ДОО имеет право до конца учебного года работать по существующей в настоящее время основной образовательной программе</a:t>
            </a:r>
          </a:p>
          <a:p>
            <a:r>
              <a:rPr lang="ru-RU" sz="19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 возможный срок утверждения новой ООП - </a:t>
            </a:r>
            <a:r>
              <a:rPr lang="ru-RU" sz="19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августа 2023 года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 r="22397"/>
          <a:stretch/>
        </p:blipFill>
        <p:spPr bwMode="auto">
          <a:xfrm>
            <a:off x="267742" y="1628800"/>
            <a:ext cx="703858" cy="153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14595" r="31301" b="28632"/>
          <a:stretch/>
        </p:blipFill>
        <p:spPr bwMode="auto">
          <a:xfrm>
            <a:off x="5292080" y="4254766"/>
            <a:ext cx="3647020" cy="25071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21461" r="26614" b="44827"/>
          <a:stretch/>
        </p:blipFill>
        <p:spPr bwMode="auto">
          <a:xfrm>
            <a:off x="395536" y="4221088"/>
            <a:ext cx="4508870" cy="25152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2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702" y="692854"/>
            <a:ext cx="8424936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просвещения Российской Федерации от 25.11.2022 № 1028</a:t>
            </a:r>
          </a:p>
          <a:p>
            <a:pPr>
              <a:spcBef>
                <a:spcPts val="0"/>
              </a:spcBef>
            </a:pP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 утверждении федеральной образовательной программы дошкольного образования» (зарегистрирован 28.12.2022 № 71847)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385" y="144961"/>
            <a:ext cx="777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ФОП  дошкольного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517" y="1484784"/>
            <a:ext cx="8778971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программа позволяет реализовать несколько </a:t>
            </a:r>
          </a:p>
          <a:p>
            <a:pPr marL="0" lvl="1" algn="just"/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основополагающих  функций дошкольного уровня образования: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и воспитание ребенка дошкольного возраста как гражданина Российской Федерации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основ его гражданской и культурной идентичности на  соответствующем его возрасту содержании доступными средствами.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единого ядра содержания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дошкольного образования (далее ДО), ориентированного на приобщение детей к традиционным нравственным и  социокультурным ценностям российского народа, воспитание подрастающего поколения как знающего и уважающего историю и культуру своей семьи большой и  малой Родины.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единого федерального образовательного пространства воспитания и обучения детей от рождения до поступления в начальную школу обеспечивающего  ребенку и его родителям (законным представителям)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равные качественные условия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вне зависимости от места проживания.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«Федеральная программа определяет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единые для Российской Федерации базовые объем и содержание ДО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осваиваемые обучающимися в организациях осуществляющих образовательную деятельность (далее ДОО), и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 освоения образовательной программы» .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планируемые образовательные результаты,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заявленные в ФОП ДО,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 для достижения в каждой ДОО.</a:t>
            </a:r>
          </a:p>
        </p:txBody>
      </p:sp>
    </p:spTree>
    <p:extLst>
      <p:ext uri="{BB962C8B-B14F-4D97-AF65-F5344CB8AC3E}">
        <p14:creationId xmlns:p14="http://schemas.microsoft.com/office/powerpoint/2010/main" val="72169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447" y="175675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содержания ФОП ДО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559" y="828288"/>
            <a:ext cx="74168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>
                <a:solidFill>
                  <a:srgbClr val="7030A0"/>
                </a:solidFill>
              </a:rPr>
              <a:t>Целевой раздел: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Цель ФОП: </a:t>
            </a:r>
            <a:r>
              <a:rPr lang="ru-RU" sz="1400" b="1" dirty="0">
                <a:solidFill>
                  <a:srgbClr val="C00000"/>
                </a:solidFill>
              </a:rPr>
              <a:t>разностороннее развитие в период дошкольного детства с учетом возрастных и индивидуальных особенностей </a:t>
            </a:r>
            <a:r>
              <a:rPr lang="ru-RU" sz="1400" b="1" u="sng" dirty="0">
                <a:solidFill>
                  <a:srgbClr val="C00000"/>
                </a:solidFill>
              </a:rPr>
              <a:t>на основе духовно-нравственных ценностей </a:t>
            </a:r>
            <a:r>
              <a:rPr lang="ru-RU" sz="1400" b="1" dirty="0">
                <a:solidFill>
                  <a:srgbClr val="C00000"/>
                </a:solidFill>
              </a:rPr>
              <a:t>российского народа </a:t>
            </a:r>
            <a:r>
              <a:rPr lang="ru-RU" sz="1400" b="1" dirty="0">
                <a:solidFill>
                  <a:srgbClr val="002060"/>
                </a:solidFill>
              </a:rPr>
              <a:t>(достоинство, права и свободы человека, патриотизм, гражданственность, служение Отечеству,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России), </a:t>
            </a:r>
            <a:r>
              <a:rPr lang="ru-RU" sz="1400" b="1" dirty="0">
                <a:solidFill>
                  <a:srgbClr val="C00000"/>
                </a:solidFill>
              </a:rPr>
              <a:t>исторических и национально-культурных традиций. </a:t>
            </a:r>
          </a:p>
          <a:p>
            <a:pPr indent="252000" algn="just">
              <a:spcAft>
                <a:spcPts val="1000"/>
              </a:spcAft>
            </a:pPr>
            <a:endParaRPr lang="ru-RU" sz="800" b="1" dirty="0">
              <a:solidFill>
                <a:srgbClr val="C00000"/>
              </a:solidFill>
            </a:endParaRP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Задачи ФОП </a:t>
            </a:r>
            <a:r>
              <a:rPr lang="ru-RU" sz="1400" b="1" dirty="0">
                <a:solidFill>
                  <a:srgbClr val="C00000"/>
                </a:solidFill>
              </a:rPr>
              <a:t>(НОВОЕ):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обеспечение </a:t>
            </a:r>
            <a:r>
              <a:rPr lang="ru-RU" sz="1400" b="1" dirty="0">
                <a:solidFill>
                  <a:srgbClr val="C00000"/>
                </a:solidFill>
              </a:rPr>
              <a:t>единых</a:t>
            </a:r>
            <a:r>
              <a:rPr lang="ru-RU" sz="1400" b="1" dirty="0">
                <a:solidFill>
                  <a:srgbClr val="002060"/>
                </a:solidFill>
              </a:rPr>
              <a:t> для РФ </a:t>
            </a:r>
            <a:r>
              <a:rPr lang="ru-RU" sz="1400" b="1" dirty="0">
                <a:solidFill>
                  <a:srgbClr val="C00000"/>
                </a:solidFill>
              </a:rPr>
              <a:t>содержания и планируемых результатов</a:t>
            </a:r>
            <a:r>
              <a:rPr lang="ru-RU" sz="1400" b="1" dirty="0">
                <a:solidFill>
                  <a:srgbClr val="002060"/>
                </a:solidFill>
              </a:rPr>
              <a:t> освоения образовательной программы ДО;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приобщение детей (в соответствии с возрастными возможностями) </a:t>
            </a:r>
            <a:r>
              <a:rPr lang="ru-RU" sz="1400" b="1" dirty="0">
                <a:solidFill>
                  <a:srgbClr val="C00000"/>
                </a:solidFill>
              </a:rPr>
              <a:t>к базовым ценностям российского народа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достижение детьми на этапе завершения ДО уровня развития, </a:t>
            </a:r>
            <a:r>
              <a:rPr lang="ru-RU" sz="1400" b="1" dirty="0">
                <a:solidFill>
                  <a:srgbClr val="C00000"/>
                </a:solidFill>
              </a:rPr>
              <a:t>необходимого и  достаточного для успешного освоения ими образовательных программ начального общего образования.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3" y="1340768"/>
            <a:ext cx="2610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1" y="3200640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70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738" y="105195"/>
            <a:ext cx="777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ФОП дошкольного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750" y="1124744"/>
            <a:ext cx="8712968" cy="8156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ФОП ДО + ФГОС ДО =</a:t>
            </a:r>
          </a:p>
          <a:p>
            <a:pPr marL="0" lvl="1" algn="ctr"/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для образовательной программы каждого детского сада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36821623"/>
              </p:ext>
            </p:extLst>
          </p:nvPr>
        </p:nvGraphicFramePr>
        <p:xfrm>
          <a:off x="2267745" y="2348880"/>
          <a:ext cx="46805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526" y="2996952"/>
            <a:ext cx="2291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Региональный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Компонент</a:t>
            </a:r>
          </a:p>
          <a:p>
            <a:endParaRPr lang="ru-RU" sz="8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Парциальные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Программы</a:t>
            </a:r>
          </a:p>
          <a:p>
            <a:endParaRPr lang="ru-RU" sz="8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Традиции ДОО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i="1" dirty="0">
                <a:solidFill>
                  <a:srgbClr val="0070C0"/>
                </a:solidFill>
              </a:rPr>
              <a:t>(детский сад разрабатывает сам)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0486" y="3429000"/>
            <a:ext cx="20882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ФОП ДО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sz="1600" i="1" dirty="0">
                <a:solidFill>
                  <a:srgbClr val="0070C0"/>
                </a:solidFill>
              </a:rPr>
              <a:t>(детский сад делает ссылку на ФОП ДО)</a:t>
            </a:r>
          </a:p>
        </p:txBody>
      </p:sp>
      <p:sp>
        <p:nvSpPr>
          <p:cNvPr id="2" name="Прямоугольная выноска 1"/>
          <p:cNvSpPr/>
          <p:nvPr/>
        </p:nvSpPr>
        <p:spPr>
          <a:xfrm rot="11329522">
            <a:off x="1427849" y="5548814"/>
            <a:ext cx="1944285" cy="716012"/>
          </a:xfrm>
          <a:prstGeom prst="wedgeRectCallout">
            <a:avLst>
              <a:gd name="adj1" fmla="val -27489"/>
              <a:gd name="adj2" fmla="val 14673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534705">
            <a:off x="1690779" y="5744809"/>
            <a:ext cx="166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НЕ БОЛЕЕ </a:t>
            </a:r>
            <a:r>
              <a:rPr lang="ru-RU" b="1" dirty="0">
                <a:solidFill>
                  <a:srgbClr val="C00000"/>
                </a:solidFill>
              </a:rPr>
              <a:t>40%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 rot="9237661">
            <a:off x="5324465" y="5475599"/>
            <a:ext cx="1944285" cy="716012"/>
          </a:xfrm>
          <a:prstGeom prst="wedgeRectCallout">
            <a:avLst>
              <a:gd name="adj1" fmla="val -7146"/>
              <a:gd name="adj2" fmla="val 11484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923796">
            <a:off x="5413597" y="5647889"/>
            <a:ext cx="176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НЕ МЕНЕЕ </a:t>
            </a:r>
            <a:r>
              <a:rPr lang="ru-RU" b="1" dirty="0">
                <a:solidFill>
                  <a:srgbClr val="C00000"/>
                </a:solidFill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70699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11" y="44624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содержания ФОП ДО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620688"/>
            <a:ext cx="7656767" cy="576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>
                <a:solidFill>
                  <a:srgbClr val="7030A0"/>
                </a:solidFill>
              </a:rPr>
              <a:t>Общие положения: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Опора Программы на принципы дошкольного образования, зафиксированные во ФГОС ДО.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</a:rPr>
              <a:t>Обязательная часть </a:t>
            </a:r>
            <a:r>
              <a:rPr lang="ru-RU" sz="1400" b="1" dirty="0">
                <a:solidFill>
                  <a:srgbClr val="002060"/>
                </a:solidFill>
              </a:rPr>
              <a:t>(не менее 60%) </a:t>
            </a:r>
            <a:r>
              <a:rPr lang="ru-RU" sz="1400" b="1" dirty="0">
                <a:solidFill>
                  <a:srgbClr val="C00000"/>
                </a:solidFill>
              </a:rPr>
              <a:t>должна соответствовать ФОП ДО </a:t>
            </a:r>
            <a:r>
              <a:rPr lang="ru-RU" sz="1400" b="1" dirty="0">
                <a:solidFill>
                  <a:srgbClr val="002060"/>
                </a:solidFill>
              </a:rPr>
              <a:t>и часть, формируемая участниками образовательных отношений (не более 40%).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ФОП включает в себя учебно-методическую документацию, в состав которой входят </a:t>
            </a:r>
            <a:r>
              <a:rPr lang="ru-RU" sz="1400" b="1" dirty="0">
                <a:solidFill>
                  <a:srgbClr val="C00000"/>
                </a:solidFill>
              </a:rPr>
              <a:t>федеральная рабочая программа воспитания </a:t>
            </a:r>
            <a:r>
              <a:rPr lang="ru-RU" sz="1400" b="1" dirty="0">
                <a:solidFill>
                  <a:srgbClr val="002060"/>
                </a:solidFill>
              </a:rPr>
              <a:t>примерный режим и распорядок дня дошкольных групп</a:t>
            </a:r>
            <a:r>
              <a:rPr lang="ru-RU" sz="1400" b="1" dirty="0">
                <a:solidFill>
                  <a:srgbClr val="C00000"/>
                </a:solidFill>
              </a:rPr>
              <a:t>, федеральный календарный план воспитательной работы и иные компоненты.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В целевом разделе:       </a:t>
            </a:r>
            <a:r>
              <a:rPr lang="ru-RU" sz="1400" b="1" dirty="0">
                <a:solidFill>
                  <a:srgbClr val="C00000"/>
                </a:solidFill>
              </a:rPr>
              <a:t>+   представлены планируемые результаты освоения ФОП в младенческом, раннем и дошкольном возрасте (к 4-м, 5-ти, 6-ти годам, на этапе завершения освоения ФОП ДО).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В содержательном разделе:      </a:t>
            </a:r>
            <a:r>
              <a:rPr lang="ru-RU" sz="1400" b="1" dirty="0">
                <a:solidFill>
                  <a:srgbClr val="C00000"/>
                </a:solidFill>
              </a:rPr>
              <a:t>+    федеральная рабочая программа воспитания, которая раскрывает задачи и направления воспитательной работы.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В организационном разделе:    </a:t>
            </a:r>
            <a:r>
              <a:rPr lang="ru-RU" sz="1400" b="1" dirty="0">
                <a:solidFill>
                  <a:srgbClr val="C00000"/>
                </a:solidFill>
              </a:rPr>
              <a:t>+   примерные перечни художественной литературы, музыкальных произведений, произведений изобразительного искусства для использования в образовательной работе в разных возрастных группах, примерный перечень рекомендуемых анимационных произведений,  федеральный календарный план воспитательной работы.</a:t>
            </a:r>
          </a:p>
          <a:p>
            <a:pPr indent="252000" algn="just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ДОО имеет право выбора способов реализации образовательной деятельности в зависимости от конкретных условий, предпочтений педагогического коллектива и других участников образовательных отношений, а также с учетом индивидуальных особенностей обучающихся, специфики их потребностей и интересов, возрастных возможностей.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2" y="921455"/>
            <a:ext cx="478676" cy="43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4" y="5367281"/>
            <a:ext cx="4748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3" y="1340768"/>
            <a:ext cx="2610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1" y="2060848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1" y="2914097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0" y="3645024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3" y="4463280"/>
            <a:ext cx="2555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41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2533</Words>
  <Application>Microsoft Office PowerPoint</Application>
  <PresentationFormat>Экран (4:3)</PresentationFormat>
  <Paragraphs>203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156</cp:revision>
  <cp:lastPrinted>2023-03-17T12:44:02Z</cp:lastPrinted>
  <dcterms:created xsi:type="dcterms:W3CDTF">2023-03-03T06:17:19Z</dcterms:created>
  <dcterms:modified xsi:type="dcterms:W3CDTF">2023-05-24T07:38:39Z</dcterms:modified>
</cp:coreProperties>
</file>