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66" r:id="rId3"/>
    <p:sldId id="277" r:id="rId4"/>
    <p:sldId id="285" r:id="rId5"/>
    <p:sldId id="284" r:id="rId6"/>
    <p:sldId id="286" r:id="rId7"/>
    <p:sldId id="287" r:id="rId8"/>
    <p:sldId id="288" r:id="rId9"/>
    <p:sldId id="289" r:id="rId10"/>
    <p:sldId id="283" r:id="rId11"/>
    <p:sldId id="267" r:id="rId12"/>
    <p:sldId id="272" r:id="rId13"/>
    <p:sldId id="276" r:id="rId14"/>
    <p:sldId id="273" r:id="rId15"/>
    <p:sldId id="268" r:id="rId16"/>
    <p:sldId id="269" r:id="rId17"/>
    <p:sldId id="275" r:id="rId18"/>
    <p:sldId id="274" r:id="rId19"/>
    <p:sldId id="278" r:id="rId20"/>
    <p:sldId id="279" r:id="rId21"/>
    <p:sldId id="280" r:id="rId22"/>
    <p:sldId id="271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DDCCB-8A61-449B-8B97-CC4D1DCB6510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35A7F-4D95-4C09-A7B0-70C809E615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03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D235-91E6-4252-89A0-8C8E5DB31CC6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1059-45FB-4C17-97FF-81001F01C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0CCE2-4663-4328-AEF1-B70B88128E9D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AE437-F296-417D-A8B6-F1B1E48C9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78EC-4023-4985-9314-AFAFB4CB6C32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C9EA-836B-436E-926E-E147A39BB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CAAA2-4CF1-4BB5-ADE8-F6CC46A4995C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A5068-1DD3-42F7-A699-40D98A8F1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EA572-F9ED-41FE-9860-2FE38004FB19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C695D-4B0B-44EA-8355-B220B3AA8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620FD-86F0-42D6-9E38-6BC18A695E09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0DF8-A814-4720-9965-036136110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763F9-0940-4087-9B2F-DC4955EECEBF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BF7FE-F945-418C-9A29-BE70A3F2B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E211-A4D0-45D3-A38A-1F7E91D9479B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E566A-715E-4DCE-BBE8-936DAC393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9512B-F7EE-43C6-A382-CFC4BF783054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6D139-7899-4841-A836-7E40CA74B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EB6B-1254-4F24-BB77-27D929684611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ECF0-153A-4A21-BFF6-DC102114E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6D559-0BF7-43E1-8D88-8480F8A00DE9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72E-3B0F-4730-8200-37C34F37A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00"/>
            </a:gs>
            <a:gs pos="3000">
              <a:srgbClr val="D49E6C"/>
            </a:gs>
            <a:gs pos="70000">
              <a:srgbClr val="A65528"/>
            </a:gs>
            <a:gs pos="79000">
              <a:srgbClr val="66301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9C0B65-CE43-4B01-AA32-B88459EA7C0F}" type="datetimeFigureOut">
              <a:rPr lang="ru-RU"/>
              <a:pPr>
                <a:defRPr/>
              </a:pPr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5D0096-883E-449D-B2D6-BF43EB85B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Капля 7"/>
          <p:cNvSpPr/>
          <p:nvPr/>
        </p:nvSpPr>
        <p:spPr>
          <a:xfrm rot="16200000">
            <a:off x="1165312" y="-1057808"/>
            <a:ext cx="6597352" cy="8712968"/>
          </a:xfrm>
          <a:prstGeom prst="teardrop">
            <a:avLst/>
          </a:prstGeom>
          <a:solidFill>
            <a:srgbClr val="FFFF99"/>
          </a:solidFill>
          <a:ln w="215900" cmpd="thickThin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5" name="Рисунок 8" descr="69416081_14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4581525"/>
            <a:ext cx="152082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Рисунок 9" descr="69416094_15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750" y="4581525"/>
            <a:ext cx="14414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2513" y="0"/>
            <a:ext cx="1741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13" name="click.wav"/>
          </p:stSnd>
        </p:sndAc>
      </p:transition>
    </mc:Choice>
    <mc:Fallback xmlns="">
      <p:transition spd="slow" advTm="1000">
        <p:fade/>
        <p:sndAc>
          <p:stSnd>
            <p:snd r:embed="rId17" name="click.wav"/>
          </p:stSnd>
        </p:sndAc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55576" y="2564904"/>
            <a:ext cx="6591374" cy="3094752"/>
            <a:chOff x="755576" y="2420888"/>
            <a:chExt cx="6591374" cy="3238768"/>
          </a:xfrm>
        </p:grpSpPr>
        <p:sp>
          <p:nvSpPr>
            <p:cNvPr id="3" name="TextBox 2"/>
            <p:cNvSpPr txBox="1"/>
            <p:nvPr/>
          </p:nvSpPr>
          <p:spPr>
            <a:xfrm>
              <a:off x="1547813" y="5013325"/>
              <a:ext cx="579913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55576" y="2420888"/>
              <a:ext cx="184730" cy="10156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ru-RU" sz="6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23528" y="116632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МБДОУ 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Иркутска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детский сад №36</a:t>
            </a:r>
          </a:p>
          <a:p>
            <a:pPr algn="ctr"/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ВЯЗАНАЯ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ИГРУШКА</a:t>
            </a:r>
          </a:p>
          <a:p>
            <a:pPr algn="ctr"/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НОМИНАЦИЯ </a:t>
            </a:r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«ЛУЧШАЯ ИГРУШКА, ВЫПОЛНЕННАЯ СВОИМИ РУКАМИ».</a:t>
            </a: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Луненок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Наталья Александровна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75608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  <a:spcAft>
                <a:spcPts val="1125"/>
              </a:spcAft>
            </a:pPr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Данное пособие предназначено для решения ряда задач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ts val="1680"/>
              </a:lnSpc>
              <a:spcAft>
                <a:spcPts val="1125"/>
              </a:spcAft>
            </a:pP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ts val="1680"/>
              </a:lnSpc>
              <a:spcAft>
                <a:spcPts val="1125"/>
              </a:spcAft>
              <a:buFontTx/>
              <a:buChar char="-"/>
            </a:pP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способствует </a:t>
            </a:r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развитию речи, внимания, памяти, фантазии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</a:p>
          <a:p>
            <a:pPr marL="457200" indent="-457200">
              <a:lnSpc>
                <a:spcPts val="1680"/>
              </a:lnSpc>
              <a:spcAft>
                <a:spcPts val="1125"/>
              </a:spcAft>
              <a:buFontTx/>
              <a:buChar char="-"/>
            </a:pP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ts val="1680"/>
              </a:lnSpc>
              <a:spcAft>
                <a:spcPts val="1125"/>
              </a:spcAft>
              <a:buFontTx/>
              <a:buChar char="-"/>
            </a:pP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развивает </a:t>
            </a:r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ловкость,  точность, выразительность, координацию движений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</a:p>
          <a:p>
            <a:pPr marL="457200" indent="-457200">
              <a:lnSpc>
                <a:spcPts val="1680"/>
              </a:lnSpc>
              <a:spcAft>
                <a:spcPts val="1125"/>
              </a:spcAft>
              <a:buFontTx/>
              <a:buChar char="-"/>
            </a:pP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ts val="1680"/>
              </a:lnSpc>
              <a:spcAft>
                <a:spcPts val="1125"/>
              </a:spcAft>
              <a:buFontTx/>
              <a:buChar char="-"/>
            </a:pP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прививает </a:t>
            </a:r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интерес к художественному слову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Предназначен </a:t>
            </a:r>
            <a:r>
              <a:rPr lang="ru-RU" sz="28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для разных возрастных групп, начиная с раннего возраста, где сказки показывает воспитатель, заканчивая старшим возрастом, где дети активно развивают свои творческие способности.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 </a:t>
            </a:r>
          </a:p>
          <a:p>
            <a:pPr marL="285750" indent="-285750" algn="ctr">
              <a:lnSpc>
                <a:spcPts val="1680"/>
              </a:lnSpc>
              <a:spcAft>
                <a:spcPts val="1125"/>
              </a:spcAft>
              <a:buFontTx/>
              <a:buChar char="-"/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0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9"/>
          <a:stretch/>
        </p:blipFill>
        <p:spPr>
          <a:xfrm rot="585183">
            <a:off x="90769" y="-70905"/>
            <a:ext cx="8839229" cy="69662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36496" cy="67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97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343">
            <a:off x="60820" y="-36865"/>
            <a:ext cx="8784223" cy="64859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453">
            <a:off x="0" y="0"/>
            <a:ext cx="9144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16"/>
            <a:ext cx="8869792" cy="6652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922">
            <a:off x="253524" y="-197798"/>
            <a:ext cx="8564702" cy="66359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1747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773">
            <a:off x="649743" y="141619"/>
            <a:ext cx="7702272" cy="60294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8741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892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49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908720"/>
            <a:ext cx="7488832" cy="366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Вязаные </a:t>
            </a:r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игрушки, существующие в единственном экземпляре,  обладают свойствами уменьшать проявления депрессии у людей и дарить ощущение уюта.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Они неповторимы, безопасны, необыкновенно привлекательны. В них вложена частичка человеческой доброты вязальщицы.</a:t>
            </a:r>
            <a:endParaRPr lang="ru-RU" sz="3200" b="1" i="1" dirty="0">
              <a:solidFill>
                <a:srgbClr val="C0000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071">
            <a:off x="-128073" y="38917"/>
            <a:ext cx="9144000" cy="66256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0883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582">
            <a:off x="165238" y="-163650"/>
            <a:ext cx="8683969" cy="65129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10859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1928802"/>
            <a:ext cx="3947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28092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Вязаные 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игрушки обладают </a:t>
            </a: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особой энергетикой, их так и хочется потрогать, ведь они такие мягкие. Различная фактура ниток и вязки способствует развитию тактильных ощущений малыша, а яркие цвета и доброжелательные мордочки помогут 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окружить ребёнка доброй </a:t>
            </a: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 яркой сказкой, которую он будет помнить всю жизнь. 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Вязаная </a:t>
            </a: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рельефная поверхность благоприятно воздействует на развитие мелкой моторики ребенка. Выполненные из натуральных материалов такие игрушки не принесут вреда, даже если 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ребёнок </a:t>
            </a: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захочет попробовать их на вкус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Мягкие, пушистые и удивительно позитивные игрушки создадут 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праздник </a:t>
            </a: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для Вас и Ваших детей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ru-RU" dirty="0">
              <a:solidFill>
                <a:srgbClr val="21252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3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6672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Вязаные игрушки это еще и прекрасный речевой и сенсорно-двигательный тренажер. Куклы развивают подвижность пальцев обеих рук, помогают освоить речь персонажей.</a:t>
            </a:r>
            <a:endParaRPr lang="ru-RU" sz="3600" b="1" i="1" dirty="0">
              <a:solidFill>
                <a:srgbClr val="C0000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55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360">
            <a:off x="-21857" y="46545"/>
            <a:ext cx="8519698" cy="62862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1647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618">
            <a:off x="239145" y="-120023"/>
            <a:ext cx="8604448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675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412427" cy="63093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27817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77771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978">
            <a:off x="148770" y="49972"/>
            <a:ext cx="8405676" cy="64722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4855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Tm="1000">
        <p15:prstTrans prst="curtains"/>
        <p:sndAc>
          <p:stSnd>
            <p:snd r:embed="rId2" name="click.wav"/>
          </p:stSnd>
        </p:sndAc>
      </p:transition>
    </mc:Choice>
    <mc:Fallback xmlns="">
      <p:transition spd="slow" advTm="1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77</Words>
  <Application>Microsoft Office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Monotype Corsiva</vt:lpstr>
      <vt:lpstr>Times New Roman</vt:lpstr>
      <vt:lpstr>Фокина Л. П. Шаблон 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пк</cp:lastModifiedBy>
  <cp:revision>26</cp:revision>
  <dcterms:created xsi:type="dcterms:W3CDTF">2014-03-11T13:23:13Z</dcterms:created>
  <dcterms:modified xsi:type="dcterms:W3CDTF">2022-06-07T03:56:07Z</dcterms:modified>
</cp:coreProperties>
</file>