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72" r:id="rId3"/>
    <p:sldId id="273" r:id="rId4"/>
    <p:sldId id="275" r:id="rId5"/>
    <p:sldId id="277" r:id="rId6"/>
    <p:sldId id="278" r:id="rId7"/>
    <p:sldId id="279" r:id="rId8"/>
    <p:sldId id="280" r:id="rId9"/>
    <p:sldId id="282" r:id="rId10"/>
    <p:sldId id="283" r:id="rId11"/>
    <p:sldId id="285" r:id="rId12"/>
    <p:sldId id="298" r:id="rId13"/>
    <p:sldId id="299" r:id="rId14"/>
    <p:sldId id="300" r:id="rId15"/>
    <p:sldId id="304" r:id="rId16"/>
    <p:sldId id="305" r:id="rId17"/>
    <p:sldId id="287" r:id="rId18"/>
    <p:sldId id="288" r:id="rId19"/>
    <p:sldId id="289" r:id="rId20"/>
    <p:sldId id="292" r:id="rId21"/>
    <p:sldId id="303" r:id="rId22"/>
    <p:sldId id="295" r:id="rId23"/>
    <p:sldId id="294" r:id="rId24"/>
    <p:sldId id="296" r:id="rId25"/>
    <p:sldId id="270" r:id="rId26"/>
    <p:sldId id="258" r:id="rId27"/>
    <p:sldId id="259" r:id="rId28"/>
    <p:sldId id="260" r:id="rId29"/>
    <p:sldId id="261" r:id="rId30"/>
    <p:sldId id="262" r:id="rId31"/>
    <p:sldId id="263" r:id="rId32"/>
    <p:sldId id="301"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17E"/>
    <a:srgbClr val="5D9C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863F5B-414B-4150-9EF9-74C07C530629}"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421347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863F5B-414B-4150-9EF9-74C07C530629}"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232856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863F5B-414B-4150-9EF9-74C07C530629}"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275178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863F5B-414B-4150-9EF9-74C07C530629}"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39988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863F5B-414B-4150-9EF9-74C07C530629}" type="datetimeFigureOut">
              <a:rPr lang="ru-RU" smtClean="0"/>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34174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863F5B-414B-4150-9EF9-74C07C530629}" type="datetimeFigureOut">
              <a:rPr lang="ru-RU" smtClean="0"/>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383141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863F5B-414B-4150-9EF9-74C07C530629}" type="datetimeFigureOut">
              <a:rPr lang="ru-RU" smtClean="0"/>
              <a:t>24.03.2020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392879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863F5B-414B-4150-9EF9-74C07C530629}" type="datetimeFigureOut">
              <a:rPr lang="ru-RU" smtClean="0"/>
              <a:t>24.03.2020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145543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863F5B-414B-4150-9EF9-74C07C530629}" type="datetimeFigureOut">
              <a:rPr lang="ru-RU" smtClean="0"/>
              <a:t>24.03.2020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305331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863F5B-414B-4150-9EF9-74C07C530629}" type="datetimeFigureOut">
              <a:rPr lang="ru-RU" smtClean="0"/>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175481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863F5B-414B-4150-9EF9-74C07C530629}" type="datetimeFigureOut">
              <a:rPr lang="ru-RU" smtClean="0"/>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B4A410-708F-4EC4-97F6-2707C3F43D55}" type="slidenum">
              <a:rPr lang="ru-RU" smtClean="0"/>
              <a:t>‹#›</a:t>
            </a:fld>
            <a:endParaRPr lang="ru-RU"/>
          </a:p>
        </p:txBody>
      </p:sp>
    </p:spTree>
    <p:extLst>
      <p:ext uri="{BB962C8B-B14F-4D97-AF65-F5344CB8AC3E}">
        <p14:creationId xmlns:p14="http://schemas.microsoft.com/office/powerpoint/2010/main" val="183038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63F5B-414B-4150-9EF9-74C07C530629}" type="datetimeFigureOut">
              <a:rPr lang="ru-RU" smtClean="0"/>
              <a:t>24.03.2020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4A410-708F-4EC4-97F6-2707C3F43D55}" type="slidenum">
              <a:rPr lang="ru-RU" smtClean="0"/>
              <a:t>‹#›</a:t>
            </a:fld>
            <a:endParaRPr lang="ru-RU"/>
          </a:p>
        </p:txBody>
      </p:sp>
    </p:spTree>
    <p:extLst>
      <p:ext uri="{BB962C8B-B14F-4D97-AF65-F5344CB8AC3E}">
        <p14:creationId xmlns:p14="http://schemas.microsoft.com/office/powerpoint/2010/main" val="409947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F08E4B"/>
            </a:gs>
            <a:gs pos="0">
              <a:schemeClr val="accent2">
                <a:lumMod val="67000"/>
              </a:schemeClr>
            </a:gs>
            <a:gs pos="48000">
              <a:schemeClr val="accent2">
                <a:lumMod val="97000"/>
                <a:lumOff val="3000"/>
              </a:schemeClr>
            </a:gs>
            <a:gs pos="47000">
              <a:schemeClr val="accent2">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0"/>
            <a:ext cx="12056532" cy="4318000"/>
          </a:xfrm>
        </p:spPr>
        <p:txBody>
          <a:bodyPr>
            <a:noAutofit/>
          </a:bodyPr>
          <a:lstStyle/>
          <a:p>
            <a:r>
              <a:rPr lang="ru-RU" b="1" i="1" dirty="0" smtClean="0">
                <a:solidFill>
                  <a:srgbClr val="C00000"/>
                </a:solidFill>
                <a:latin typeface="Monotype Corsiva" panose="03010101010201010101" pitchFamily="66" charset="0"/>
              </a:rPr>
              <a:t>Повышение уровня осведомлённости родителей об информационной безопасности детей дошкольного возраста.</a:t>
            </a:r>
            <a:endParaRPr lang="ru-RU" b="1" i="1" dirty="0">
              <a:solidFill>
                <a:srgbClr val="C00000"/>
              </a:solidFill>
              <a:latin typeface="Monotype Corsiva" panose="03010101010201010101" pitchFamily="66" charset="0"/>
            </a:endParaRPr>
          </a:p>
        </p:txBody>
      </p:sp>
      <p:sp>
        <p:nvSpPr>
          <p:cNvPr id="3" name="Подзаголовок 2"/>
          <p:cNvSpPr>
            <a:spLocks noGrp="1"/>
          </p:cNvSpPr>
          <p:nvPr>
            <p:ph type="subTitle" idx="1"/>
          </p:nvPr>
        </p:nvSpPr>
        <p:spPr>
          <a:xfrm>
            <a:off x="1964266" y="5452532"/>
            <a:ext cx="10227734" cy="1405467"/>
          </a:xfrm>
        </p:spPr>
        <p:txBody>
          <a:bodyPr>
            <a:normAutofit/>
          </a:bodyPr>
          <a:lstStyle/>
          <a:p>
            <a:r>
              <a:rPr lang="ru-RU" sz="4000" b="1" i="1" dirty="0" smtClean="0">
                <a:solidFill>
                  <a:srgbClr val="7030A0"/>
                </a:solidFill>
                <a:latin typeface="Monotype Corsiva" panose="03010101010201010101" pitchFamily="66" charset="0"/>
              </a:rPr>
              <a:t>МБДОУ г. Иркутска детский сад № 36</a:t>
            </a:r>
          </a:p>
          <a:p>
            <a:r>
              <a:rPr lang="ru-RU" sz="4000" b="1" i="1" dirty="0" smtClean="0">
                <a:solidFill>
                  <a:srgbClr val="7030A0"/>
                </a:solidFill>
                <a:latin typeface="Monotype Corsiva" panose="03010101010201010101" pitchFamily="66" charset="0"/>
              </a:rPr>
              <a:t>Воспитатель </a:t>
            </a:r>
            <a:r>
              <a:rPr lang="ru-RU" sz="4000" b="1" i="1" dirty="0" err="1" smtClean="0">
                <a:solidFill>
                  <a:srgbClr val="7030A0"/>
                </a:solidFill>
                <a:latin typeface="Monotype Corsiva" panose="03010101010201010101" pitchFamily="66" charset="0"/>
              </a:rPr>
              <a:t>Луненок</a:t>
            </a:r>
            <a:r>
              <a:rPr lang="ru-RU" sz="4000" b="1" i="1" dirty="0" smtClean="0">
                <a:solidFill>
                  <a:srgbClr val="7030A0"/>
                </a:solidFill>
                <a:latin typeface="Monotype Corsiva" panose="03010101010201010101" pitchFamily="66" charset="0"/>
              </a:rPr>
              <a:t> Н. А.</a:t>
            </a:r>
            <a:endParaRPr lang="ru-RU" sz="4000" b="1" i="1" dirty="0">
              <a:solidFill>
                <a:srgbClr val="7030A0"/>
              </a:solidFill>
              <a:latin typeface="Monotype Corsiva" panose="03010101010201010101" pitchFamily="66" charset="0"/>
            </a:endParaRPr>
          </a:p>
        </p:txBody>
      </p:sp>
    </p:spTree>
    <p:extLst>
      <p:ext uri="{BB962C8B-B14F-4D97-AF65-F5344CB8AC3E}">
        <p14:creationId xmlns:p14="http://schemas.microsoft.com/office/powerpoint/2010/main" val="66249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12191999" cy="6635663"/>
          </a:xfrm>
          <a:prstGeom prst="rect">
            <a:avLst/>
          </a:prstGeom>
        </p:spPr>
        <p:txBody>
          <a:bodyPr wrap="square">
            <a:spAutoFit/>
          </a:bodyPr>
          <a:lstStyle/>
          <a:p>
            <a:pPr algn="ctr">
              <a:lnSpc>
                <a:spcPct val="107000"/>
              </a:lnSpc>
              <a:spcAft>
                <a:spcPts val="0"/>
              </a:spcAft>
            </a:pPr>
            <a:r>
              <a:rPr lang="ru-RU" sz="4000" dirty="0">
                <a:solidFill>
                  <a:srgbClr val="7030A0"/>
                </a:solidFill>
                <a:latin typeface="Monotype Corsiva" panose="03010101010201010101" pitchFamily="66" charset="0"/>
                <a:ea typeface="Times New Roman" panose="02020603050405020304" pitchFamily="18" charset="0"/>
                <a:cs typeface="Times New Roman" panose="02020603050405020304" pitchFamily="18" charset="0"/>
              </a:rPr>
              <a:t>Формы </a:t>
            </a:r>
            <a:r>
              <a:rPr lang="ru-RU" sz="4000" dirty="0" smtClean="0">
                <a:solidFill>
                  <a:srgbClr val="7030A0"/>
                </a:solidFill>
                <a:latin typeface="Monotype Corsiva" panose="03010101010201010101" pitchFamily="66" charset="0"/>
                <a:ea typeface="Times New Roman" panose="02020603050405020304" pitchFamily="18" charset="0"/>
                <a:cs typeface="Times New Roman" panose="02020603050405020304" pitchFamily="18" charset="0"/>
              </a:rPr>
              <a:t>организации работы с родителями:</a:t>
            </a:r>
          </a:p>
          <a:p>
            <a:pPr>
              <a:lnSpc>
                <a:spcPct val="107000"/>
              </a:lnSpc>
            </a:pPr>
            <a:r>
              <a:rPr lang="ru-RU" sz="4000" dirty="0" smtClean="0">
                <a:effectLst/>
                <a:latin typeface="Monotype Corsiva" panose="03010101010201010101" pitchFamily="66" charset="0"/>
                <a:ea typeface="Calibri" panose="020F0502020204030204" pitchFamily="34" charset="0"/>
                <a:cs typeface="Times New Roman" panose="02020603050405020304" pitchFamily="18" charset="0"/>
              </a:rPr>
              <a:t>1.</a:t>
            </a:r>
            <a:r>
              <a:rPr lang="ru-RU" sz="4000" dirty="0"/>
              <a:t> Лекции</a:t>
            </a:r>
          </a:p>
          <a:p>
            <a:pPr>
              <a:lnSpc>
                <a:spcPct val="107000"/>
              </a:lnSpc>
            </a:pPr>
            <a:r>
              <a:rPr lang="ru-RU" sz="4000" dirty="0" smtClean="0">
                <a:effectLst/>
                <a:latin typeface="Monotype Corsiva" panose="03010101010201010101" pitchFamily="66" charset="0"/>
                <a:ea typeface="Calibri" panose="020F0502020204030204" pitchFamily="34" charset="0"/>
                <a:cs typeface="Times New Roman" panose="02020603050405020304" pitchFamily="18" charset="0"/>
              </a:rPr>
              <a:t>2.</a:t>
            </a:r>
            <a:r>
              <a:rPr lang="ru-RU" sz="4000" dirty="0"/>
              <a:t> Круглый стол</a:t>
            </a:r>
          </a:p>
          <a:p>
            <a:pPr>
              <a:lnSpc>
                <a:spcPct val="107000"/>
              </a:lnSpc>
            </a:pPr>
            <a:r>
              <a:rPr lang="ru-RU" sz="4000" dirty="0" smtClean="0">
                <a:effectLst/>
                <a:latin typeface="Monotype Corsiva" panose="03010101010201010101" pitchFamily="66" charset="0"/>
                <a:ea typeface="Calibri" panose="020F0502020204030204" pitchFamily="34" charset="0"/>
                <a:cs typeface="Times New Roman" panose="02020603050405020304" pitchFamily="18" charset="0"/>
              </a:rPr>
              <a:t>3.</a:t>
            </a:r>
            <a:r>
              <a:rPr lang="ru-RU" sz="4000" dirty="0"/>
              <a:t> Практикумы</a:t>
            </a:r>
          </a:p>
          <a:p>
            <a:pPr>
              <a:lnSpc>
                <a:spcPct val="107000"/>
              </a:lnSpc>
            </a:pPr>
            <a:r>
              <a:rPr lang="ru-RU" sz="4000" dirty="0" smtClean="0">
                <a:effectLst/>
                <a:latin typeface="Monotype Corsiva" panose="03010101010201010101" pitchFamily="66" charset="0"/>
                <a:ea typeface="Calibri" panose="020F0502020204030204" pitchFamily="34" charset="0"/>
                <a:cs typeface="Times New Roman" panose="02020603050405020304" pitchFamily="18" charset="0"/>
              </a:rPr>
              <a:t>4.</a:t>
            </a:r>
            <a:r>
              <a:rPr lang="ru-RU" sz="4000" dirty="0"/>
              <a:t> Решение педагогических ситуаций</a:t>
            </a:r>
          </a:p>
          <a:p>
            <a:pPr>
              <a:lnSpc>
                <a:spcPct val="107000"/>
              </a:lnSpc>
            </a:pPr>
            <a:r>
              <a:rPr lang="ru-RU" sz="4000" dirty="0" smtClean="0">
                <a:effectLst/>
                <a:latin typeface="Monotype Corsiva" panose="03010101010201010101" pitchFamily="66" charset="0"/>
                <a:ea typeface="Calibri" panose="020F0502020204030204" pitchFamily="34" charset="0"/>
                <a:cs typeface="Times New Roman" panose="02020603050405020304" pitchFamily="18" charset="0"/>
              </a:rPr>
              <a:t>5.</a:t>
            </a:r>
            <a:r>
              <a:rPr lang="ru-RU" sz="4000" dirty="0"/>
              <a:t> Обсуждение опыта семейного воспитания</a:t>
            </a:r>
          </a:p>
          <a:p>
            <a:pPr>
              <a:lnSpc>
                <a:spcPct val="107000"/>
              </a:lnSpc>
              <a:spcAft>
                <a:spcPts val="0"/>
              </a:spcAft>
            </a:pPr>
            <a:r>
              <a:rPr lang="ru-RU" sz="4000" dirty="0" smtClean="0">
                <a:effectLst/>
                <a:latin typeface="Monotype Corsiva" panose="03010101010201010101" pitchFamily="66" charset="0"/>
                <a:ea typeface="Calibri" panose="020F0502020204030204" pitchFamily="34" charset="0"/>
                <a:cs typeface="Times New Roman" panose="02020603050405020304" pitchFamily="18" charset="0"/>
              </a:rPr>
              <a:t>6.</a:t>
            </a:r>
            <a:r>
              <a:rPr lang="ru-RU" sz="4000" dirty="0"/>
              <a:t> Просмотры видео</a:t>
            </a:r>
            <a:endParaRPr lang="ru-RU" sz="4000" dirty="0">
              <a:effectLst/>
              <a:latin typeface="Monotype Corsiva" panose="03010101010201010101" pitchFamily="66" charset="0"/>
              <a:ea typeface="Calibri" panose="020F0502020204030204" pitchFamily="34" charset="0"/>
              <a:cs typeface="Times New Roman" panose="02020603050405020304" pitchFamily="18" charset="0"/>
            </a:endParaRPr>
          </a:p>
          <a:p>
            <a:pPr algn="ctr">
              <a:lnSpc>
                <a:spcPct val="107000"/>
              </a:lnSpc>
              <a:spcAft>
                <a:spcPts val="0"/>
              </a:spcAft>
            </a:pPr>
            <a:endParaRPr lang="ru-RU" sz="4000" dirty="0" smtClean="0">
              <a:latin typeface="Monotype Corsiva" panose="03010101010201010101" pitchFamily="66" charset="0"/>
              <a:ea typeface="Calibri" panose="020F0502020204030204" pitchFamily="34" charset="0"/>
              <a:cs typeface="Times New Roman" panose="02020603050405020304" pitchFamily="18" charset="0"/>
            </a:endParaRPr>
          </a:p>
          <a:p>
            <a:pPr algn="ctr">
              <a:lnSpc>
                <a:spcPct val="107000"/>
              </a:lnSpc>
              <a:spcAft>
                <a:spcPts val="0"/>
              </a:spcAft>
            </a:pPr>
            <a:endParaRPr lang="ru-RU" sz="4000" dirty="0">
              <a:effectLst/>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0"/>
              </a:spcAft>
            </a:pPr>
            <a:endParaRPr lang="ru-RU" sz="4000" dirty="0">
              <a:effectLst/>
              <a:latin typeface="Monotype Corsiva" panose="030101010102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91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6820057"/>
          </a:xfrm>
          <a:prstGeom prst="rect">
            <a:avLst/>
          </a:prstGeom>
        </p:spPr>
        <p:txBody>
          <a:bodyPr wrap="square">
            <a:spAutoFit/>
          </a:bodyPr>
          <a:lstStyle/>
          <a:p>
            <a:pPr algn="ctr">
              <a:lnSpc>
                <a:spcPct val="107000"/>
              </a:lnSpc>
              <a:spcAft>
                <a:spcPts val="0"/>
              </a:spcAft>
            </a:pPr>
            <a:r>
              <a:rPr lang="ru-RU"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ФИО                                                                            дата 20.09.2019</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Анкета для родителей</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Безопасный интернет для детей</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Есть ли у Вас дома компьютер?</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Да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Нет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2"/>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Кто пользуется компьютером у Вас дома?</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Только родители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Только ребенок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Все члены семьи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3"/>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Имеет ли Ваш ребенок доступ к сети Интернет?</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Да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Нет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4"/>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Следите ли Вы за тем, на какие сайты заходит ребенок? Каким образом?</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Да  (Сама </a:t>
            </a:r>
            <a:r>
              <a:rPr lang="ru-RU" sz="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включаю)</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Нет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5"/>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Установлены ли у Вас программы, которые фильтруют содержание сайтов?</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Да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Нет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6"/>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Сколько Ваш ребенок проводит времени в сети Интернет?</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До 1 часа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Больше 1 часа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Не пользуется Интернетом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7"/>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Беседуете ли вы с ребёнком о безопасности в сети Интернет?</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Нет</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8"/>
              <a:tabLst>
                <a:tab pos="457200" algn="l"/>
              </a:tabLs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какие сайты заходит Ваш ребенок?</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Образовательные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Социальные сети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Разные  </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Спасибо за участие в анкетировании.</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ru-RU" sz="1100" dirty="0">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955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49866"/>
          </a:xfrm>
        </p:spPr>
        <p:txBody>
          <a:bodyPr>
            <a:normAutofit/>
          </a:bodyPr>
          <a:lstStyle/>
          <a:p>
            <a:pPr algn="ctr"/>
            <a:r>
              <a:rPr lang="ru-RU" sz="4000" dirty="0" smtClean="0">
                <a:solidFill>
                  <a:srgbClr val="7030A0"/>
                </a:solidFill>
                <a:latin typeface="Monotype Corsiva" panose="03010101010201010101" pitchFamily="66" charset="0"/>
              </a:rPr>
              <a:t>Консультация для родителей</a:t>
            </a:r>
            <a:endParaRPr lang="ru-RU" sz="4000" dirty="0">
              <a:solidFill>
                <a:srgbClr val="7030A0"/>
              </a:solidFill>
              <a:latin typeface="Monotype Corsiva" panose="03010101010201010101" pitchFamily="66" charset="0"/>
            </a:endParaRPr>
          </a:p>
        </p:txBody>
      </p:sp>
      <p:sp>
        <p:nvSpPr>
          <p:cNvPr id="4" name="Прямоугольник 3"/>
          <p:cNvSpPr/>
          <p:nvPr/>
        </p:nvSpPr>
        <p:spPr>
          <a:xfrm>
            <a:off x="1456267" y="846668"/>
            <a:ext cx="8602133" cy="4875245"/>
          </a:xfrm>
          <a:prstGeom prst="rect">
            <a:avLst/>
          </a:prstGeom>
        </p:spPr>
        <p:txBody>
          <a:bodyPr wrap="square">
            <a:spAutoFit/>
          </a:bodyPr>
          <a:lstStyle/>
          <a:p>
            <a:pPr marL="672465" algn="ctr">
              <a:lnSpc>
                <a:spcPct val="107000"/>
              </a:lnSpc>
              <a:spcBef>
                <a:spcPts val="2700"/>
              </a:spcBef>
              <a:spcAft>
                <a:spcPts val="120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7простых действенных методов противостояния зомбирующей рекламе телевидения</a:t>
            </a:r>
            <a:endParaRPr 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672465">
              <a:lnSpc>
                <a:spcPct val="107000"/>
              </a:lnSpc>
              <a:spcAft>
                <a:spcPts val="2175"/>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1.Подавайте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личный пример. На время рекламы нужно переключаться на другие каналы, или просто отвлекать ребёнка чем-то более значимым и важным. Простое выключение звука воздействие на зрительный канал не уменьшает.</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672465">
              <a:lnSpc>
                <a:spcPct val="107000"/>
              </a:lnSpc>
              <a:spcAft>
                <a:spcPts val="2175"/>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2. Увлеките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ребенка интересной ему творческой деятельностью. Когда родители заняты на работе, подростку надо посещать кружки, студии, секции, бассейн и времени на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зомбоящик</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не останется.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4945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439333" y="0"/>
            <a:ext cx="7603067" cy="7261475"/>
          </a:xfrm>
          <a:prstGeom prst="rect">
            <a:avLst/>
          </a:prstGeom>
        </p:spPr>
        <p:txBody>
          <a:bodyPr wrap="square">
            <a:spAutoFit/>
          </a:bodyPr>
          <a:lstStyle/>
          <a:p>
            <a:pPr marL="672465">
              <a:lnSpc>
                <a:spcPct val="107000"/>
              </a:lnSpc>
              <a:spcAft>
                <a:spcPts val="2175"/>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3.Развивайте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интерес к «нормальной»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литературе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Если ребёнок читает много классических произведений, даже самых детских стихотворений, ему не интересно станет повторять рекламную бессмыслицу.</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672465">
              <a:lnSpc>
                <a:spcPct val="107000"/>
              </a:lnSpc>
              <a:spcAft>
                <a:spcPts val="2175"/>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4.Развенчайте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рекламные трюки на простых жизненных примерах – сок не течёт густой и медленной струёй, в съёмках использованы маслянистые жидкости.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Раскройте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реальное соотношение заветной «выигрышной» крышечки. Обнаруженный обман всегда претит прямолинейным подросткам</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672465">
              <a:lnSpc>
                <a:spcPct val="107000"/>
              </a:lnSpc>
              <a:spcAft>
                <a:spcPts val="2175"/>
              </a:spcAft>
            </a:pPr>
            <a:r>
              <a:rPr lang="ru-RU" sz="2400" dirty="0" smtClean="0">
                <a:latin typeface="Times New Roman" panose="02020603050405020304" pitchFamily="18" charset="0"/>
                <a:cs typeface="Times New Roman" panose="02020603050405020304" pitchFamily="18" charset="0"/>
              </a:rPr>
              <a:t>5.Просветите </a:t>
            </a:r>
            <a:r>
              <a:rPr lang="ru-RU" sz="2400" dirty="0">
                <a:latin typeface="Times New Roman" panose="02020603050405020304" pitchFamily="18" charset="0"/>
                <a:cs typeface="Times New Roman" panose="02020603050405020304" pitchFamily="18" charset="0"/>
              </a:rPr>
              <a:t>в вопросах реального вреда от алкоголя и курения и сравните с раскручиваемым </a:t>
            </a:r>
            <a:r>
              <a:rPr lang="ru-RU" sz="2400" dirty="0" smtClean="0">
                <a:latin typeface="Times New Roman" panose="02020603050405020304" pitchFamily="18" charset="0"/>
                <a:cs typeface="Times New Roman" panose="02020603050405020304" pitchFamily="18" charset="0"/>
              </a:rPr>
              <a:t>теле имиджем </a:t>
            </a:r>
            <a:r>
              <a:rPr lang="ru-RU" sz="2400" dirty="0">
                <a:latin typeface="Times New Roman" panose="02020603050405020304" pitchFamily="18" charset="0"/>
                <a:cs typeface="Times New Roman" panose="02020603050405020304" pitchFamily="18" charset="0"/>
              </a:rPr>
              <a:t>«модного» молодёжного стиля.</a:t>
            </a:r>
          </a:p>
          <a:p>
            <a:pPr marL="672465">
              <a:lnSpc>
                <a:spcPct val="107000"/>
              </a:lnSpc>
              <a:spcAft>
                <a:spcPts val="2175"/>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817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100667" y="1"/>
            <a:ext cx="8890000" cy="6162393"/>
          </a:xfrm>
          <a:prstGeom prst="rect">
            <a:avLst/>
          </a:prstGeom>
        </p:spPr>
        <p:txBody>
          <a:bodyPr wrap="square">
            <a:spAutoFit/>
          </a:bodyPr>
          <a:lstStyle/>
          <a:p>
            <a:pPr marL="672465">
              <a:lnSpc>
                <a:spcPct val="107000"/>
              </a:lnSpc>
              <a:spcAft>
                <a:spcPts val="2175"/>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6.Разбейте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аксиомы рекламы нещадной критикой. Когда неоспоримые утверждения телевизионной рекламы превратятся в выдуманные иллюзии – ребёнок сам увидит абсурд и несостоятельность направленного воздействия.</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672465">
              <a:lnSpc>
                <a:spcPct val="107000"/>
              </a:lnSpc>
              <a:spcAft>
                <a:spcPts val="2175"/>
              </a:spcAf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7.Ну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и лучший способ избавиться от телерекламы – не смотреть телевизор никогда.</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672465">
              <a:lnSpc>
                <a:spcPct val="107000"/>
              </a:lnSpc>
              <a:spcAft>
                <a:spcPts val="2175"/>
              </a:spcAft>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Последний совет для сильных и прозревших. Подходит не каждому. Полностью лишать ребёнка телевизора не стоит, так как можете добиться того, что дети станут ходить на просмотр к друзьям и взаимопонимание с ними потеряете. Как промежуточный вариант могу посоветовать смотреть Ваши любимые сериалы в записи, где реклама вырезана. И поменьше смотрите негатива, убийств, насилия и дебильных американских мультиков.</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7524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267" y="-1"/>
            <a:ext cx="10515600" cy="1168401"/>
          </a:xfrm>
        </p:spPr>
        <p:txBody>
          <a:bodyPr>
            <a:normAutofit fontScale="90000"/>
          </a:bodyPr>
          <a:lstStyle/>
          <a:p>
            <a:pPr algn="ctr"/>
            <a:r>
              <a:rPr lang="ru-RU" sz="4000" b="1" i="1" dirty="0" smtClean="0">
                <a:solidFill>
                  <a:srgbClr val="7030A0"/>
                </a:solidFill>
                <a:latin typeface="Monotype Corsiva" panose="03010101010201010101" pitchFamily="66" charset="0"/>
              </a:rPr>
              <a:t>     Встреча за круглым столом .</a:t>
            </a:r>
            <a:br>
              <a:rPr lang="ru-RU" sz="4000" b="1" i="1" dirty="0" smtClean="0">
                <a:solidFill>
                  <a:srgbClr val="7030A0"/>
                </a:solidFill>
                <a:latin typeface="Monotype Corsiva" panose="03010101010201010101" pitchFamily="66" charset="0"/>
              </a:rPr>
            </a:br>
            <a:r>
              <a:rPr lang="ru-RU" sz="4000" b="1" i="1" dirty="0" smtClean="0">
                <a:solidFill>
                  <a:srgbClr val="7030A0"/>
                </a:solidFill>
                <a:latin typeface="Monotype Corsiva" panose="03010101010201010101" pitchFamily="66" charset="0"/>
              </a:rPr>
              <a:t> Обыгрывание разных ситуаций.</a:t>
            </a:r>
            <a:endParaRPr lang="ru-RU" sz="4000" b="1" i="1" dirty="0">
              <a:solidFill>
                <a:srgbClr val="7030A0"/>
              </a:solidFill>
              <a:latin typeface="Monotype Corsiva" panose="03010101010201010101"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0" y="999067"/>
            <a:ext cx="5801784" cy="435133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1784" y="2184400"/>
            <a:ext cx="6231467" cy="4673600"/>
          </a:xfrm>
          <a:prstGeom prst="rect">
            <a:avLst/>
          </a:prstGeom>
        </p:spPr>
      </p:pic>
    </p:spTree>
    <p:extLst>
      <p:ext uri="{BB962C8B-B14F-4D97-AF65-F5344CB8AC3E}">
        <p14:creationId xmlns:p14="http://schemas.microsoft.com/office/powerpoint/2010/main" val="333877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97466"/>
          </a:xfrm>
        </p:spPr>
        <p:txBody>
          <a:bodyPr>
            <a:normAutofit/>
          </a:bodyPr>
          <a:lstStyle/>
          <a:p>
            <a:pPr algn="ctr"/>
            <a:r>
              <a:rPr lang="ru-RU" sz="4000" b="1" i="1" dirty="0" smtClean="0">
                <a:solidFill>
                  <a:srgbClr val="7030A0"/>
                </a:solidFill>
                <a:latin typeface="Monotype Corsiva" panose="03010101010201010101" pitchFamily="66" charset="0"/>
              </a:rPr>
              <a:t>Изготовление родителями стенгазеты </a:t>
            </a:r>
            <a:endParaRPr lang="ru-RU" sz="4000" b="1" i="1" dirty="0">
              <a:solidFill>
                <a:srgbClr val="7030A0"/>
              </a:solidFill>
              <a:latin typeface="Monotype Corsiva" panose="03010101010201010101" pitchFamily="66"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651" y="897467"/>
            <a:ext cx="10385777" cy="5842000"/>
          </a:xfrm>
          <a:prstGeom prst="rect">
            <a:avLst/>
          </a:prstGeom>
        </p:spPr>
      </p:pic>
    </p:spTree>
    <p:extLst>
      <p:ext uri="{BB962C8B-B14F-4D97-AF65-F5344CB8AC3E}">
        <p14:creationId xmlns:p14="http://schemas.microsoft.com/office/powerpoint/2010/main" val="44896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0"/>
            <a:ext cx="9863195" cy="7061200"/>
          </a:xfrm>
          <a:prstGeom prst="rect">
            <a:avLst/>
          </a:prstGeom>
        </p:spPr>
      </p:pic>
    </p:spTree>
    <p:extLst>
      <p:ext uri="{BB962C8B-B14F-4D97-AF65-F5344CB8AC3E}">
        <p14:creationId xmlns:p14="http://schemas.microsoft.com/office/powerpoint/2010/main" val="3566292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7" y="0"/>
            <a:ext cx="10160000" cy="6858000"/>
          </a:xfrm>
          <a:prstGeom prst="rect">
            <a:avLst/>
          </a:prstGeom>
        </p:spPr>
      </p:pic>
    </p:spTree>
    <p:extLst>
      <p:ext uri="{BB962C8B-B14F-4D97-AF65-F5344CB8AC3E}">
        <p14:creationId xmlns:p14="http://schemas.microsoft.com/office/powerpoint/2010/main" val="1840280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78" y="0"/>
            <a:ext cx="10275358" cy="7261090"/>
          </a:xfrm>
          <a:prstGeom prst="rect">
            <a:avLst/>
          </a:prstGeom>
        </p:spPr>
      </p:pic>
      <p:sp>
        <p:nvSpPr>
          <p:cNvPr id="5" name="Прямоугольник 4"/>
          <p:cNvSpPr/>
          <p:nvPr/>
        </p:nvSpPr>
        <p:spPr>
          <a:xfrm>
            <a:off x="4516582" y="277090"/>
            <a:ext cx="3269673" cy="692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МБДОУ детский сад №36</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08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948266"/>
            <a:ext cx="10287000" cy="6062133"/>
          </a:xfrm>
        </p:spPr>
        <p:txBody>
          <a:bodyPr>
            <a:noAutofit/>
          </a:bodyPr>
          <a:lstStyle/>
          <a:p>
            <a:r>
              <a:rPr lang="ru-RU" sz="4300" dirty="0">
                <a:latin typeface="Monotype Corsiva" panose="03010101010201010101" pitchFamily="66" charset="0"/>
              </a:rPr>
              <a:t>В  связи  с  нарастающим  глобальным  процессом  активного  использования информационных ресурсов </a:t>
            </a:r>
            <a:r>
              <a:rPr lang="ru-RU" sz="4300" dirty="0" smtClean="0">
                <a:latin typeface="Monotype Corsiva" panose="03010101010201010101" pitchFamily="66" charset="0"/>
              </a:rPr>
              <a:t>особое </a:t>
            </a:r>
            <a:r>
              <a:rPr lang="ru-RU" sz="4300" dirty="0">
                <a:latin typeface="Monotype Corsiva" panose="03010101010201010101" pitchFamily="66" charset="0"/>
              </a:rPr>
              <a:t>значение приобретает информационная </a:t>
            </a:r>
            <a:r>
              <a:rPr lang="ru-RU" sz="4300" dirty="0" smtClean="0">
                <a:latin typeface="Monotype Corsiva" panose="03010101010201010101" pitchFamily="66" charset="0"/>
              </a:rPr>
              <a:t>безопасность. Детей </a:t>
            </a:r>
            <a:r>
              <a:rPr lang="ru-RU" sz="4000" dirty="0">
                <a:latin typeface="Monotype Corsiva" panose="03010101010201010101" pitchFamily="66" charset="0"/>
              </a:rPr>
              <a:t>окружает</a:t>
            </a:r>
            <a:r>
              <a:rPr lang="ru-RU" sz="4300" dirty="0">
                <a:latin typeface="Monotype Corsiva" panose="03010101010201010101" pitchFamily="66" charset="0"/>
              </a:rPr>
              <a:t> много негативной информации, особенно сильным негативным фактором </a:t>
            </a:r>
            <a:r>
              <a:rPr lang="ru-RU" sz="4300" dirty="0" smtClean="0">
                <a:latin typeface="Monotype Corsiva" panose="03010101010201010101" pitchFamily="66" charset="0"/>
              </a:rPr>
              <a:t>становится </a:t>
            </a:r>
            <a:r>
              <a:rPr lang="ru-RU" sz="4300" dirty="0">
                <a:latin typeface="Monotype Corsiva" panose="03010101010201010101" pitchFamily="66" charset="0"/>
              </a:rPr>
              <a:t>влияние информационного поля, создаваемое сетью массовых коммуникаций. </a:t>
            </a:r>
            <a:br>
              <a:rPr lang="ru-RU" sz="4300" dirty="0">
                <a:latin typeface="Monotype Corsiva" panose="03010101010201010101" pitchFamily="66" charset="0"/>
              </a:rPr>
            </a:br>
            <a:r>
              <a:rPr lang="ru-RU" sz="4300" dirty="0">
                <a:latin typeface="Monotype Corsiva" panose="03010101010201010101" pitchFamily="66" charset="0"/>
              </a:rPr>
              <a:t>Эти факторы оказывают огромное значение на формирование личностных характеристик подрастающего </a:t>
            </a:r>
            <a:r>
              <a:rPr lang="ru-RU" sz="4300" dirty="0" smtClean="0">
                <a:latin typeface="Monotype Corsiva" panose="03010101010201010101" pitchFamily="66" charset="0"/>
              </a:rPr>
              <a:t>поколения</a:t>
            </a:r>
            <a:r>
              <a:rPr lang="en-US" sz="4300" dirty="0" smtClean="0">
                <a:latin typeface="Monotype Corsiva" panose="03010101010201010101" pitchFamily="66" charset="0"/>
              </a:rPr>
              <a:t>.</a:t>
            </a:r>
            <a:r>
              <a:rPr lang="ru-RU" sz="4300" dirty="0">
                <a:latin typeface="Monotype Corsiva" panose="03010101010201010101" pitchFamily="66" charset="0"/>
              </a:rPr>
              <a:t/>
            </a:r>
            <a:br>
              <a:rPr lang="ru-RU" sz="4300" dirty="0">
                <a:latin typeface="Monotype Corsiva" panose="03010101010201010101" pitchFamily="66" charset="0"/>
              </a:rPr>
            </a:br>
            <a:r>
              <a:rPr lang="ru-RU" sz="4300" dirty="0">
                <a:latin typeface="Monotype Corsiva" panose="03010101010201010101" pitchFamily="66" charset="0"/>
              </a:rPr>
              <a:t/>
            </a:r>
            <a:br>
              <a:rPr lang="ru-RU" sz="4300" dirty="0">
                <a:latin typeface="Monotype Corsiva" panose="03010101010201010101" pitchFamily="66" charset="0"/>
              </a:rPr>
            </a:br>
            <a:endParaRPr lang="ru-RU" sz="4300" dirty="0">
              <a:latin typeface="Monotype Corsiva" panose="03010101010201010101" pitchFamily="66" charset="0"/>
            </a:endParaRPr>
          </a:p>
        </p:txBody>
      </p:sp>
    </p:spTree>
    <p:extLst>
      <p:ext uri="{BB962C8B-B14F-4D97-AF65-F5344CB8AC3E}">
        <p14:creationId xmlns:p14="http://schemas.microsoft.com/office/powerpoint/2010/main" val="240845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926079"/>
          </a:xfrm>
        </p:spPr>
        <p:txBody>
          <a:bodyPr>
            <a:normAutofit/>
          </a:bodyPr>
          <a:lstStyle/>
          <a:p>
            <a:pPr algn="ctr"/>
            <a:r>
              <a:rPr lang="ru-RU" sz="4000" i="1" dirty="0" smtClean="0">
                <a:solidFill>
                  <a:srgbClr val="7030A0"/>
                </a:solidFill>
                <a:latin typeface="Monotype Corsiva" panose="03010101010201010101" pitchFamily="66" charset="0"/>
              </a:rPr>
              <a:t>Участие родителей</a:t>
            </a:r>
            <a:endParaRPr lang="ru-RU" sz="4000" i="1" dirty="0">
              <a:solidFill>
                <a:srgbClr val="7030A0"/>
              </a:solidFill>
              <a:latin typeface="Monotype Corsiva" panose="03010101010201010101" pitchFamily="66" charset="0"/>
            </a:endParaRPr>
          </a:p>
        </p:txBody>
      </p:sp>
      <p:pic>
        <p:nvPicPr>
          <p:cNvPr id="4" name="Объект 3"/>
          <p:cNvPicPr>
            <a:picLocks noGrp="1" noChangeAspect="1"/>
          </p:cNvPicPr>
          <p:nvPr>
            <p:ph idx="1"/>
          </p:nvPr>
        </p:nvPicPr>
        <p:blipFill>
          <a:blip r:embed="rId2"/>
          <a:stretch>
            <a:fillRect/>
          </a:stretch>
        </p:blipFill>
        <p:spPr>
          <a:xfrm>
            <a:off x="2506132" y="689555"/>
            <a:ext cx="7924801" cy="6168445"/>
          </a:xfrm>
          <a:prstGeom prst="rect">
            <a:avLst/>
          </a:prstGeom>
        </p:spPr>
      </p:pic>
      <p:sp>
        <p:nvSpPr>
          <p:cNvPr id="6" name="Прямоугольник 5"/>
          <p:cNvSpPr/>
          <p:nvPr/>
        </p:nvSpPr>
        <p:spPr>
          <a:xfrm>
            <a:off x="2506132" y="1456268"/>
            <a:ext cx="7924800" cy="508000"/>
          </a:xfrm>
          <a:prstGeom prst="rect">
            <a:avLst/>
          </a:prstGeom>
          <a:solidFill>
            <a:srgbClr val="EE91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anose="02020603050405020304" pitchFamily="18" charset="0"/>
                <a:cs typeface="Times New Roman" panose="02020603050405020304" pitchFamily="18" charset="0"/>
              </a:rPr>
              <a:t>Участие </a:t>
            </a:r>
            <a:r>
              <a:rPr lang="ru-RU" sz="1600" dirty="0" smtClean="0">
                <a:solidFill>
                  <a:schemeClr val="tx1"/>
                </a:solidFill>
                <a:latin typeface="Times New Roman" panose="02020603050405020304" pitchFamily="18" charset="0"/>
                <a:cs typeface="Times New Roman" panose="02020603050405020304" pitchFamily="18" charset="0"/>
              </a:rPr>
              <a:t>родителей</a:t>
            </a: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327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1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09599"/>
          </a:xfrm>
        </p:spPr>
        <p:txBody>
          <a:bodyPr>
            <a:normAutofit fontScale="90000"/>
          </a:bodyPr>
          <a:lstStyle/>
          <a:p>
            <a:pPr algn="ctr"/>
            <a:r>
              <a:rPr lang="ru-RU" sz="4000" b="1" i="1" dirty="0" smtClean="0">
                <a:solidFill>
                  <a:srgbClr val="7030A0"/>
                </a:solidFill>
                <a:latin typeface="Monotype Corsiva" panose="03010101010201010101" pitchFamily="66" charset="0"/>
              </a:rPr>
              <a:t>Совместная выставка рисунков</a:t>
            </a:r>
            <a:endParaRPr lang="ru-RU" sz="4000" b="1" i="1" dirty="0">
              <a:solidFill>
                <a:srgbClr val="7030A0"/>
              </a:solidFill>
              <a:latin typeface="Monotype Corsiva" panose="03010101010201010101" pitchFamily="66" charset="0"/>
            </a:endParaRPr>
          </a:p>
        </p:txBody>
      </p:sp>
      <p:pic>
        <p:nvPicPr>
          <p:cNvPr id="4" name="Picture 2" descr="Картинки по запросу &quot;картинки плакатов о вреде рекламы и интернета детские&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162" y="487313"/>
            <a:ext cx="5516260" cy="400790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6096000" y="609600"/>
            <a:ext cx="5735432" cy="4045528"/>
          </a:xfrm>
          <a:prstGeom prst="rect">
            <a:avLst/>
          </a:prstGeom>
        </p:spPr>
      </p:pic>
      <p:pic>
        <p:nvPicPr>
          <p:cNvPr id="7" name="Picture 2" descr="Картинки по запросу &quot;картинки плакатов о вреде рекламы и интернета детские&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186" y="3454400"/>
            <a:ext cx="4538133"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0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893"/>
            <a:ext cx="10515600" cy="851707"/>
          </a:xfrm>
        </p:spPr>
        <p:txBody>
          <a:bodyPr>
            <a:normAutofit/>
          </a:bodyPr>
          <a:lstStyle/>
          <a:p>
            <a:r>
              <a:rPr lang="ru-RU" sz="4000" dirty="0" smtClean="0">
                <a:solidFill>
                  <a:srgbClr val="7030A0"/>
                </a:solidFill>
                <a:latin typeface="Monotype Corsiva" panose="03010101010201010101" pitchFamily="66" charset="0"/>
              </a:rPr>
              <a:t>Совместно с родителями приобретаются плакаты</a:t>
            </a:r>
            <a:endParaRPr lang="ru-RU" sz="4000" dirty="0">
              <a:solidFill>
                <a:srgbClr val="7030A0"/>
              </a:solidFill>
              <a:latin typeface="Monotype Corsiva" panose="03010101010201010101" pitchFamily="66" charset="0"/>
            </a:endParaRPr>
          </a:p>
        </p:txBody>
      </p:sp>
      <p:pic>
        <p:nvPicPr>
          <p:cNvPr id="3074" name="Picture 2" descr="Картинки по запросу &quot;картинки плакатов о вреде рекламы и интернета детские&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5363" y="1004604"/>
            <a:ext cx="4298586" cy="58533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quot;картинки плакатов о вреде рекламы и интернета детские&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1004604"/>
            <a:ext cx="4415053" cy="578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70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57" y="0"/>
            <a:ext cx="9693284" cy="6857999"/>
          </a:xfrm>
          <a:prstGeom prst="rect">
            <a:avLst/>
          </a:prstGeom>
        </p:spPr>
      </p:pic>
    </p:spTree>
    <p:extLst>
      <p:ext uri="{BB962C8B-B14F-4D97-AF65-F5344CB8AC3E}">
        <p14:creationId xmlns:p14="http://schemas.microsoft.com/office/powerpoint/2010/main" val="2647614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534" y="135466"/>
            <a:ext cx="9477076" cy="6602363"/>
          </a:xfrm>
          <a:prstGeom prst="rect">
            <a:avLst/>
          </a:prstGeom>
        </p:spPr>
      </p:pic>
    </p:spTree>
    <p:extLst>
      <p:ext uri="{BB962C8B-B14F-4D97-AF65-F5344CB8AC3E}">
        <p14:creationId xmlns:p14="http://schemas.microsoft.com/office/powerpoint/2010/main" val="2411731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
            <a:ext cx="8318500" cy="1435099"/>
          </a:xfrm>
        </p:spPr>
        <p:txBody>
          <a:bodyPr/>
          <a:lstStyle/>
          <a:p>
            <a:r>
              <a:rPr lang="ru-RU" b="1" i="1" dirty="0" smtClean="0">
                <a:solidFill>
                  <a:srgbClr val="7030A0"/>
                </a:solidFill>
                <a:latin typeface="Monotype Corsiva" panose="03010101010201010101" pitchFamily="66" charset="0"/>
              </a:rPr>
              <a:t>МБДОУ детский сад №36</a:t>
            </a:r>
            <a:endParaRPr lang="ru-RU" b="1" i="1" dirty="0">
              <a:solidFill>
                <a:srgbClr val="7030A0"/>
              </a:solidFill>
              <a:latin typeface="Monotype Corsiva" panose="03010101010201010101" pitchFamily="66" charset="0"/>
            </a:endParaRPr>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066800" y="1554163"/>
            <a:ext cx="9429042" cy="5303837"/>
          </a:xfrm>
          <a:prstGeom prst="rect">
            <a:avLst/>
          </a:prstGeom>
        </p:spPr>
      </p:pic>
    </p:spTree>
    <p:extLst>
      <p:ext uri="{BB962C8B-B14F-4D97-AF65-F5344CB8AC3E}">
        <p14:creationId xmlns:p14="http://schemas.microsoft.com/office/powerpoint/2010/main" val="10454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2050" name="Picture 2" descr="http://player.myshared.ru/4/164896/slides/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0"/>
            <a:ext cx="9172575" cy="687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9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4098" name="Picture 2" descr="http://player.myshared.ru/4/164896/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6669"/>
            <a:ext cx="9121775" cy="684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4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5122" name="Picture 2" descr="http://player.myshared.ru/4/164896/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47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26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6146" name="Picture 2" descr="http://player.myshared.ru/4/164896/slid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9223375" cy="691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5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858000"/>
          </a:xfrm>
        </p:spPr>
        <p:txBody>
          <a:bodyPr>
            <a:normAutofit fontScale="90000"/>
          </a:bodyPr>
          <a:lstStyle/>
          <a:p>
            <a:r>
              <a:rPr lang="ru-RU" dirty="0">
                <a:latin typeface="Monotype Corsiva" panose="03010101010201010101" pitchFamily="66" charset="0"/>
              </a:rPr>
              <a:t/>
            </a:r>
            <a:br>
              <a:rPr lang="ru-RU" dirty="0">
                <a:latin typeface="Monotype Corsiva" panose="03010101010201010101" pitchFamily="66" charset="0"/>
              </a:rPr>
            </a:br>
            <a:r>
              <a:rPr lang="ru-RU" dirty="0" smtClean="0">
                <a:latin typeface="Monotype Corsiva" panose="03010101010201010101" pitchFamily="66" charset="0"/>
              </a:rPr>
              <a:t>Действие </a:t>
            </a:r>
            <a:r>
              <a:rPr lang="ru-RU" dirty="0">
                <a:latin typeface="Monotype Corsiva" panose="03010101010201010101" pitchFamily="66" charset="0"/>
              </a:rPr>
              <a:t>телевидения сказывается на воспитании </a:t>
            </a:r>
            <a:r>
              <a:rPr lang="ru-RU" dirty="0" smtClean="0">
                <a:latin typeface="Monotype Corsiva" panose="03010101010201010101" pitchFamily="66" charset="0"/>
              </a:rPr>
              <a:t>ребёнка сильнее</a:t>
            </a:r>
            <a:r>
              <a:rPr lang="ru-RU" dirty="0">
                <a:latin typeface="Monotype Corsiva" panose="03010101010201010101" pitchFamily="66" charset="0"/>
              </a:rPr>
              <a:t>, чем положительные </a:t>
            </a:r>
            <a:br>
              <a:rPr lang="ru-RU" dirty="0">
                <a:latin typeface="Monotype Corsiva" panose="03010101010201010101" pitchFamily="66" charset="0"/>
              </a:rPr>
            </a:br>
            <a:r>
              <a:rPr lang="ru-RU" dirty="0">
                <a:latin typeface="Monotype Corsiva" panose="03010101010201010101" pitchFamily="66" charset="0"/>
              </a:rPr>
              <a:t>усилия  школы  и  семьи.  Результатами  такого  воздействия  являются  изменения  в </a:t>
            </a:r>
            <a:br>
              <a:rPr lang="ru-RU" dirty="0">
                <a:latin typeface="Monotype Corsiva" panose="03010101010201010101" pitchFamily="66" charset="0"/>
              </a:rPr>
            </a:br>
            <a:r>
              <a:rPr lang="ru-RU" dirty="0">
                <a:latin typeface="Monotype Corsiva" panose="03010101010201010101" pitchFamily="66" charset="0"/>
              </a:rPr>
              <a:t>эмоциональной  </a:t>
            </a:r>
            <a:r>
              <a:rPr lang="ru-RU" dirty="0" smtClean="0">
                <a:latin typeface="Monotype Corsiva" panose="03010101010201010101" pitchFamily="66" charset="0"/>
              </a:rPr>
              <a:t>сфе</a:t>
            </a:r>
            <a:r>
              <a:rPr lang="ru-RU" dirty="0">
                <a:latin typeface="Monotype Corsiva" panose="03010101010201010101" pitchFamily="66" charset="0"/>
              </a:rPr>
              <a:t>ре  детей:  они  теряют  способность  к  общению,  сопереживанию, </a:t>
            </a:r>
            <a:br>
              <a:rPr lang="ru-RU" dirty="0">
                <a:latin typeface="Monotype Corsiva" panose="03010101010201010101" pitchFamily="66" charset="0"/>
              </a:rPr>
            </a:br>
            <a:r>
              <a:rPr lang="ru-RU" dirty="0" smtClean="0">
                <a:latin typeface="Monotype Corsiva" panose="03010101010201010101" pitchFamily="66" charset="0"/>
              </a:rPr>
              <a:t>сочувствию  </a:t>
            </a:r>
            <a:r>
              <a:rPr lang="ru-RU" dirty="0">
                <a:latin typeface="Monotype Corsiva" panose="03010101010201010101" pitchFamily="66" charset="0"/>
              </a:rPr>
              <a:t>близким,  у  них  появляется  агрессивность  или  наоборот,  чрезмерная </a:t>
            </a:r>
            <a:br>
              <a:rPr lang="ru-RU" dirty="0">
                <a:latin typeface="Monotype Corsiva" panose="03010101010201010101" pitchFamily="66" charset="0"/>
              </a:rPr>
            </a:br>
            <a:r>
              <a:rPr lang="ru-RU" dirty="0">
                <a:latin typeface="Monotype Corsiva" panose="03010101010201010101" pitchFamily="66" charset="0"/>
              </a:rPr>
              <a:t>замкнутость,  возникает  повышенная  конфликтность.  Это  оказывает  непосредственное </a:t>
            </a:r>
            <a:br>
              <a:rPr lang="ru-RU" dirty="0">
                <a:latin typeface="Monotype Corsiva" panose="03010101010201010101" pitchFamily="66" charset="0"/>
              </a:rPr>
            </a:br>
            <a:r>
              <a:rPr lang="ru-RU" dirty="0">
                <a:latin typeface="Monotype Corsiva" panose="03010101010201010101" pitchFamily="66" charset="0"/>
              </a:rPr>
              <a:t>влияние на состояние здоровья ребенка.</a:t>
            </a:r>
            <a:br>
              <a:rPr lang="ru-RU" dirty="0">
                <a:latin typeface="Monotype Corsiva" panose="03010101010201010101" pitchFamily="66" charset="0"/>
              </a:rPr>
            </a:br>
            <a:r>
              <a:rPr lang="ru-RU" dirty="0">
                <a:latin typeface="Monotype Corsiva" panose="03010101010201010101" pitchFamily="66" charset="0"/>
              </a:rPr>
              <a:t/>
            </a:r>
            <a:br>
              <a:rPr lang="ru-RU" dirty="0">
                <a:latin typeface="Monotype Corsiva" panose="03010101010201010101" pitchFamily="66" charset="0"/>
              </a:rPr>
            </a:br>
            <a:endParaRPr lang="ru-RU" dirty="0"/>
          </a:p>
        </p:txBody>
      </p:sp>
    </p:spTree>
    <p:extLst>
      <p:ext uri="{BB962C8B-B14F-4D97-AF65-F5344CB8AC3E}">
        <p14:creationId xmlns:p14="http://schemas.microsoft.com/office/powerpoint/2010/main" val="2693555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7170" name="Picture 2" descr="http://player.myshared.ru/4/164896/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76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pic>
        <p:nvPicPr>
          <p:cNvPr id="8194" name="Picture 2" descr="http://player.myshared.ru/4/164896/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0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12192000" cy="2912533"/>
          </a:xfrm>
        </p:spPr>
        <p:txBody>
          <a:bodyPr>
            <a:normAutofit/>
          </a:bodyPr>
          <a:lstStyle/>
          <a:p>
            <a:pPr algn="l"/>
            <a:r>
              <a:rPr lang="ru-RU" sz="4000" dirty="0" smtClean="0">
                <a:solidFill>
                  <a:srgbClr val="7030A0"/>
                </a:solidFill>
                <a:latin typeface="Monotype Corsiva" panose="03010101010201010101" pitchFamily="66" charset="0"/>
              </a:rPr>
              <a:t>.</a:t>
            </a:r>
            <a:endParaRPr lang="ru-RU" sz="4000" dirty="0">
              <a:solidFill>
                <a:srgbClr val="7030A0"/>
              </a:solidFill>
              <a:latin typeface="Monotype Corsiva" panose="03010101010201010101" pitchFamily="66" charset="0"/>
            </a:endParaRPr>
          </a:p>
        </p:txBody>
      </p:sp>
      <p:sp>
        <p:nvSpPr>
          <p:cNvPr id="3" name="Подзаголовок 2"/>
          <p:cNvSpPr>
            <a:spLocks noGrp="1"/>
          </p:cNvSpPr>
          <p:nvPr>
            <p:ph type="subTitle" idx="1"/>
          </p:nvPr>
        </p:nvSpPr>
        <p:spPr>
          <a:xfrm>
            <a:off x="0" y="0"/>
            <a:ext cx="12192000" cy="6858000"/>
          </a:xfrm>
        </p:spPr>
        <p:txBody>
          <a:bodyPr>
            <a:normAutofit/>
          </a:bodyPr>
          <a:lstStyle/>
          <a:p>
            <a:pPr algn="l"/>
            <a:r>
              <a:rPr lang="ru-RU" sz="2800" dirty="0" smtClean="0">
                <a:latin typeface="Monotype Corsiva" panose="03010101010201010101" pitchFamily="66" charset="0"/>
              </a:rPr>
              <a:t>На данный момент состоялось 3 встречи  с родителями.</a:t>
            </a:r>
          </a:p>
          <a:p>
            <a:pPr algn="l"/>
            <a:r>
              <a:rPr lang="ru-RU" sz="2800" dirty="0" smtClean="0">
                <a:latin typeface="Monotype Corsiva" panose="03010101010201010101" pitchFamily="66" charset="0"/>
              </a:rPr>
              <a:t>Мной были прочитаны консультации по волнующей всех теме, изготовлены буклеты.</a:t>
            </a:r>
          </a:p>
          <a:p>
            <a:pPr algn="l"/>
            <a:r>
              <a:rPr lang="ru-RU" sz="2800" dirty="0" smtClean="0">
                <a:latin typeface="Monotype Corsiva" panose="03010101010201010101" pitchFamily="66" charset="0"/>
              </a:rPr>
              <a:t>Родители оживлённо обсуждали данную проблему, совместно с детьми участвовали в выставках рисунков, изготовлении плакатов, разыгрывали разные ситуации. Сами создавали презентации, которыми я пользовалась на занятиях с детьми.</a:t>
            </a:r>
          </a:p>
          <a:p>
            <a:pPr algn="l"/>
            <a:r>
              <a:rPr lang="ru-RU" sz="2800" dirty="0" smtClean="0">
                <a:latin typeface="Monotype Corsiva" panose="03010101010201010101" pitchFamily="66" charset="0"/>
              </a:rPr>
              <a:t>На последней встречи, которая состоялась 17 марта было видно, что родители более внимательней стали относиться к тому, какие мультфильмы смотрят дети, сколько времени проводят за компьютерам или в телефоне, в какие игры играют их дети.</a:t>
            </a:r>
          </a:p>
          <a:p>
            <a:pPr algn="l"/>
            <a:r>
              <a:rPr lang="ru-RU" sz="2800" dirty="0" smtClean="0">
                <a:latin typeface="Monotype Corsiva" panose="03010101010201010101" pitchFamily="66" charset="0"/>
              </a:rPr>
              <a:t>По словам многих родителей компьютерные игры, просмотр разных мультфильмов они свели до минимума. Стали больше играть в настольные игры, больше гулять и читать.</a:t>
            </a:r>
          </a:p>
          <a:p>
            <a:pPr algn="l"/>
            <a:r>
              <a:rPr lang="ru-RU" sz="2800" dirty="0" smtClean="0">
                <a:latin typeface="Monotype Corsiva" panose="03010101010201010101" pitchFamily="66" charset="0"/>
              </a:rPr>
              <a:t>Наблюдая за детьми и слушая их рассказы о том куда они ходили в выходные дни, какие книги им читала мама, </a:t>
            </a:r>
            <a:r>
              <a:rPr lang="ru-RU" sz="2800" dirty="0">
                <a:latin typeface="Monotype Corsiva" panose="03010101010201010101" pitchFamily="66" charset="0"/>
              </a:rPr>
              <a:t>в</a:t>
            </a:r>
            <a:r>
              <a:rPr lang="ru-RU" sz="2800" dirty="0" smtClean="0">
                <a:latin typeface="Monotype Corsiva" panose="03010101010201010101" pitchFamily="66" charset="0"/>
              </a:rPr>
              <a:t> какие игры они играли всей семьёй, мне стало ясно, что цель и задачи моего проекта  больше чем на половину уже решены.</a:t>
            </a:r>
          </a:p>
          <a:p>
            <a:pPr algn="l"/>
            <a:r>
              <a:rPr lang="ru-RU" sz="2800" dirty="0" smtClean="0">
                <a:latin typeface="Monotype Corsiva" panose="03010101010201010101" pitchFamily="66" charset="0"/>
              </a:rPr>
              <a:t>Конечно же работу по проекту буду продолжать. Хотелось бы внедрить  новые темы и новые формы работы с родителями.</a:t>
            </a:r>
            <a:endParaRPr lang="ru-RU" sz="2800" dirty="0">
              <a:latin typeface="Monotype Corsiva" panose="03010101010201010101" pitchFamily="66" charset="0"/>
            </a:endParaRPr>
          </a:p>
        </p:txBody>
      </p:sp>
    </p:spTree>
    <p:extLst>
      <p:ext uri="{BB962C8B-B14F-4D97-AF65-F5344CB8AC3E}">
        <p14:creationId xmlns:p14="http://schemas.microsoft.com/office/powerpoint/2010/main" val="2592465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12192000" cy="6678751"/>
          </a:xfrm>
          <a:prstGeom prst="rect">
            <a:avLst/>
          </a:prstGeom>
        </p:spPr>
        <p:txBody>
          <a:bodyPr wrap="square">
            <a:spAutoFit/>
          </a:bodyPr>
          <a:lstStyle/>
          <a:p>
            <a:pPr>
              <a:lnSpc>
                <a:spcPct val="107000"/>
              </a:lnSpc>
              <a:spcAft>
                <a:spcPts val="0"/>
              </a:spcAft>
            </a:pPr>
            <a:r>
              <a:rPr lang="ru-RU" sz="4000" dirty="0">
                <a:latin typeface="Monotype Corsiva" panose="03010101010201010101" pitchFamily="66" charset="0"/>
                <a:ea typeface="Times New Roman" panose="02020603050405020304" pitchFamily="18" charset="0"/>
                <a:cs typeface="Times New Roman" panose="02020603050405020304" pitchFamily="18" charset="0"/>
              </a:rPr>
              <a:t>В 2012 году был принят Федеральный закон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№436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«О защите детей от информации,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причиняющей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вред их здоровью.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Закон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касается  не  только  средств  массовой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информации</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 но и печатной продукции и любой информации получаемой ребенком из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вне.</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В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силу своих возможностей наш детский сад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вносит посильный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вклад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в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защиту детей от вредной информации. Один из важнейших аспектов работы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–это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работа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с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родителями.  От  них  во  многом  зависит,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на сколько безопасно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они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используют информационные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ресурсы сами и учат этому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детей.</a:t>
            </a:r>
            <a:endParaRPr lang="ru-RU" sz="4000" dirty="0">
              <a:effectLst/>
              <a:latin typeface="Monotype Corsiva" panose="030101010102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60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 y="-186267"/>
            <a:ext cx="12192000" cy="7320460"/>
          </a:xfrm>
          <a:prstGeom prst="rect">
            <a:avLst/>
          </a:prstGeom>
        </p:spPr>
        <p:txBody>
          <a:bodyPr wrap="square">
            <a:spAutoFit/>
          </a:bodyPr>
          <a:lstStyle/>
          <a:p>
            <a:pPr>
              <a:lnSpc>
                <a:spcPct val="107000"/>
              </a:lnSpc>
              <a:spcAft>
                <a:spcPts val="0"/>
              </a:spcAft>
            </a:pP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Начала я свою работу с создания проекта.</a:t>
            </a:r>
            <a:endParaRPr lang="ru-RU" sz="4000" dirty="0" smtClean="0">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0"/>
              </a:spcAft>
            </a:pPr>
            <a:r>
              <a:rPr lang="ru-RU" sz="4000" b="1" dirty="0" smtClean="0">
                <a:solidFill>
                  <a:srgbClr val="7030A0"/>
                </a:solidFill>
                <a:latin typeface="Monotype Corsiva" panose="03010101010201010101" pitchFamily="66" charset="0"/>
                <a:ea typeface="Times New Roman" panose="02020603050405020304" pitchFamily="18" charset="0"/>
                <a:cs typeface="Times New Roman" panose="02020603050405020304" pitchFamily="18" charset="0"/>
              </a:rPr>
              <a:t>Цель  проекта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обеспечение информационной  безопасности    семей  с несовершеннолетними  детьми,  снижение  и  минимизация  рисков,  связанных  с причинением вреда здоровью и развитию ребенка СМИ и иными средствами массовой коммуникации.</a:t>
            </a:r>
            <a:endParaRPr lang="ru-RU" sz="4000" dirty="0" smtClean="0">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0"/>
              </a:spcAft>
            </a:pPr>
            <a:r>
              <a:rPr lang="ru-RU" sz="4000" b="1" dirty="0" smtClean="0">
                <a:solidFill>
                  <a:srgbClr val="7030A0"/>
                </a:solidFill>
                <a:latin typeface="Monotype Corsiva" panose="03010101010201010101" pitchFamily="66" charset="0"/>
                <a:ea typeface="Times New Roman" panose="02020603050405020304" pitchFamily="18" charset="0"/>
                <a:cs typeface="Times New Roman" panose="02020603050405020304" pitchFamily="18" charset="0"/>
              </a:rPr>
              <a:t>Задачи: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повысить уровень осведомленности  родительской  аудитории  о  негативном влиянии агрессивного контента СМИ на детскую психику и способах его предупреждения; повысить уровень осведомленности о нормах  Федерального закона № 436</a:t>
            </a:r>
            <a:endParaRPr lang="ru-RU" sz="4000" dirty="0">
              <a:effectLst/>
              <a:latin typeface="Monotype Corsiva" panose="030101010102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657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 y="0"/>
            <a:ext cx="12310533" cy="7078861"/>
          </a:xfrm>
          <a:prstGeom prst="rect">
            <a:avLst/>
          </a:prstGeom>
        </p:spPr>
        <p:txBody>
          <a:bodyPr wrap="square">
            <a:spAutoFit/>
          </a:bodyPr>
          <a:lstStyle/>
          <a:p>
            <a:pPr>
              <a:lnSpc>
                <a:spcPct val="107000"/>
              </a:lnSpc>
              <a:spcAft>
                <a:spcPts val="0"/>
              </a:spcAft>
            </a:pP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Обучить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мерам  профилактики  зависимого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поведения от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компьютерных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игр, интернета, </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виртуального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общения.</a:t>
            </a:r>
            <a:endParaRPr lang="ru-RU" sz="4000" dirty="0">
              <a:latin typeface="Monotype Corsiva" panose="03010101010201010101" pitchFamily="66" charset="0"/>
              <a:ea typeface="Calibri" panose="020F0502020204030204" pitchFamily="34" charset="0"/>
              <a:cs typeface="Times New Roman" panose="02020603050405020304" pitchFamily="18" charset="0"/>
            </a:endParaRPr>
          </a:p>
          <a:p>
            <a:pPr>
              <a:lnSpc>
                <a:spcPct val="107000"/>
              </a:lnSpc>
              <a:spcAft>
                <a:spcPts val="0"/>
              </a:spcAft>
            </a:pPr>
            <a:r>
              <a:rPr lang="ru-RU" sz="4000" dirty="0">
                <a:latin typeface="Monotype Corsiva" panose="03010101010201010101" pitchFamily="66" charset="0"/>
                <a:ea typeface="Times New Roman" panose="02020603050405020304" pitchFamily="18" charset="0"/>
                <a:cs typeface="Times New Roman" panose="02020603050405020304" pitchFamily="18" charset="0"/>
              </a:rPr>
              <a:t>О</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бучить мерам защиты детей от информации</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 причиняющей вред их здоровью и </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развитию</a:t>
            </a:r>
            <a:r>
              <a:rPr lang="ru-RU" sz="4000" dirty="0">
                <a:latin typeface="Monotype Corsiva" panose="03010101010201010101" pitchFamily="66" charset="0"/>
                <a:ea typeface="Times New Roman" panose="02020603050405020304" pitchFamily="18" charset="0"/>
                <a:cs typeface="Times New Roman" panose="02020603050405020304" pitchFamily="18" charset="0"/>
              </a:rPr>
              <a:t>, и нежелательных для них контактов в сетях</a:t>
            </a:r>
            <a:r>
              <a:rPr lang="ru-RU" sz="4000" dirty="0" smtClean="0">
                <a:latin typeface="Monotype Corsiva" panose="03010101010201010101" pitchFamily="66" charset="0"/>
                <a:ea typeface="Times New Roman" panose="02020603050405020304" pitchFamily="18" charset="0"/>
                <a:cs typeface="Times New Roman" panose="02020603050405020304" pitchFamily="18" charset="0"/>
              </a:rPr>
              <a:t>.</a:t>
            </a:r>
          </a:p>
          <a:p>
            <a:r>
              <a:rPr lang="ru-RU" sz="4000" b="1" dirty="0" smtClean="0">
                <a:solidFill>
                  <a:srgbClr val="7030A0"/>
                </a:solidFill>
                <a:effectLst/>
                <a:latin typeface="Monotype Corsiva" panose="03010101010201010101" pitchFamily="66" charset="0"/>
                <a:ea typeface="Calibri" panose="020F0502020204030204" pitchFamily="34" charset="0"/>
                <a:cs typeface="Times New Roman" panose="02020603050405020304" pitchFamily="18" charset="0"/>
              </a:rPr>
              <a:t>Желаемый результат:</a:t>
            </a:r>
            <a:r>
              <a:rPr lang="ru-RU" sz="4000" b="1" dirty="0" smtClean="0">
                <a:solidFill>
                  <a:srgbClr val="7030A0"/>
                </a:solidFill>
                <a:latin typeface="Monotype Corsiva" panose="03010101010201010101" pitchFamily="66" charset="0"/>
              </a:rPr>
              <a:t> </a:t>
            </a:r>
            <a:r>
              <a:rPr lang="ru-RU" sz="4000" dirty="0" smtClean="0">
                <a:latin typeface="Monotype Corsiva" panose="03010101010201010101" pitchFamily="66" charset="0"/>
              </a:rPr>
              <a:t>родители будут </a:t>
            </a:r>
            <a:r>
              <a:rPr lang="ru-RU" sz="4000" dirty="0">
                <a:latin typeface="Monotype Corsiva" panose="03010101010201010101" pitchFamily="66" charset="0"/>
              </a:rPr>
              <a:t>понимать значимость проблемы </a:t>
            </a:r>
            <a:r>
              <a:rPr lang="ru-RU" sz="4000" dirty="0" smtClean="0">
                <a:latin typeface="Monotype Corsiva" panose="03010101010201010101" pitchFamily="66" charset="0"/>
              </a:rPr>
              <a:t>медиа безопасности </a:t>
            </a:r>
            <a:r>
              <a:rPr lang="ru-RU" sz="4000" dirty="0">
                <a:latin typeface="Monotype Corsiva" panose="03010101010201010101" pitchFamily="66" charset="0"/>
              </a:rPr>
              <a:t>детей и подростков, ее </a:t>
            </a:r>
          </a:p>
          <a:p>
            <a:r>
              <a:rPr lang="ru-RU" sz="4000" dirty="0">
                <a:latin typeface="Monotype Corsiva" panose="03010101010201010101" pitchFamily="66" charset="0"/>
              </a:rPr>
              <a:t>решение для развития общества и будущего подрастающего </a:t>
            </a:r>
            <a:r>
              <a:rPr lang="ru-RU" sz="4000" dirty="0" smtClean="0">
                <a:latin typeface="Monotype Corsiva" panose="03010101010201010101" pitchFamily="66" charset="0"/>
              </a:rPr>
              <a:t>поколения; станут компетентными </a:t>
            </a:r>
            <a:r>
              <a:rPr lang="ru-RU" sz="4000" dirty="0">
                <a:latin typeface="Monotype Corsiva" panose="03010101010201010101" pitchFamily="66" charset="0"/>
              </a:rPr>
              <a:t>в области правовых аспектов </a:t>
            </a:r>
            <a:r>
              <a:rPr lang="ru-RU" sz="4000" dirty="0" smtClean="0">
                <a:latin typeface="Monotype Corsiva" panose="03010101010201010101" pitchFamily="66" charset="0"/>
              </a:rPr>
              <a:t>медиа безопасности </a:t>
            </a:r>
            <a:r>
              <a:rPr lang="ru-RU" sz="4000" dirty="0">
                <a:latin typeface="Monotype Corsiva" panose="03010101010201010101" pitchFamily="66" charset="0"/>
              </a:rPr>
              <a:t>детей и </a:t>
            </a:r>
            <a:r>
              <a:rPr lang="ru-RU" sz="4000" dirty="0" smtClean="0">
                <a:latin typeface="Monotype Corsiva" panose="03010101010201010101" pitchFamily="66" charset="0"/>
              </a:rPr>
              <a:t>подростков</a:t>
            </a:r>
            <a:r>
              <a:rPr lang="ru-RU" sz="4000" dirty="0">
                <a:latin typeface="Monotype Corsiva" panose="03010101010201010101" pitchFamily="66" charset="0"/>
              </a:rPr>
              <a:t>;</a:t>
            </a:r>
          </a:p>
          <a:p>
            <a:endParaRPr lang="ru-RU" sz="4000" dirty="0">
              <a:latin typeface="Monotype Corsiva" panose="03010101010201010101" pitchFamily="66" charset="0"/>
            </a:endParaRPr>
          </a:p>
        </p:txBody>
      </p:sp>
    </p:spTree>
    <p:extLst>
      <p:ext uri="{BB962C8B-B14F-4D97-AF65-F5344CB8AC3E}">
        <p14:creationId xmlns:p14="http://schemas.microsoft.com/office/powerpoint/2010/main" val="169562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0" y="1"/>
            <a:ext cx="12192000" cy="8390887"/>
          </a:xfrm>
          <a:prstGeom prst="rect">
            <a:avLst/>
          </a:prstGeom>
        </p:spPr>
        <p:txBody>
          <a:bodyPr wrap="square">
            <a:spAutoFit/>
          </a:bodyPr>
          <a:lstStyle/>
          <a:p>
            <a:r>
              <a:rPr lang="ru-RU" sz="4000" dirty="0">
                <a:latin typeface="Monotype Corsiva" panose="03010101010201010101" pitchFamily="66" charset="0"/>
              </a:rPr>
              <a:t>Б</a:t>
            </a:r>
            <a:r>
              <a:rPr lang="ru-RU" sz="4000" dirty="0" smtClean="0">
                <a:latin typeface="Monotype Corsiva" panose="03010101010201010101" pitchFamily="66" charset="0"/>
              </a:rPr>
              <a:t>удут  </a:t>
            </a:r>
            <a:r>
              <a:rPr lang="ru-RU" sz="4000" dirty="0">
                <a:latin typeface="Monotype Corsiva" panose="03010101010201010101" pitchFamily="66" charset="0"/>
              </a:rPr>
              <a:t>различать информацию, причиняющую вред  здоровью и развитию детей, и </a:t>
            </a:r>
            <a:r>
              <a:rPr lang="ru-RU" sz="4000" dirty="0" smtClean="0">
                <a:latin typeface="Monotype Corsiva" panose="03010101010201010101" pitchFamily="66" charset="0"/>
              </a:rPr>
              <a:t>нежелательных </a:t>
            </a:r>
            <a:r>
              <a:rPr lang="ru-RU" sz="4000" dirty="0">
                <a:latin typeface="Monotype Corsiva" panose="03010101010201010101" pitchFamily="66" charset="0"/>
              </a:rPr>
              <a:t>для них контактов в </a:t>
            </a:r>
            <a:r>
              <a:rPr lang="ru-RU" sz="4000" dirty="0" smtClean="0">
                <a:latin typeface="Monotype Corsiva" panose="03010101010201010101" pitchFamily="66" charset="0"/>
              </a:rPr>
              <a:t>сетях. Будут </a:t>
            </a:r>
            <a:r>
              <a:rPr lang="ru-RU" sz="4000" dirty="0">
                <a:latin typeface="Monotype Corsiva" panose="03010101010201010101" pitchFamily="66" charset="0"/>
              </a:rPr>
              <a:t>знать способы профилактики </a:t>
            </a:r>
            <a:r>
              <a:rPr lang="ru-RU" sz="4000" dirty="0" smtClean="0">
                <a:latin typeface="Monotype Corsiva" panose="03010101010201010101" pitchFamily="66" charset="0"/>
              </a:rPr>
              <a:t>интернет</a:t>
            </a:r>
            <a:endParaRPr lang="ru-RU" sz="4000" dirty="0">
              <a:latin typeface="Monotype Corsiva" panose="03010101010201010101" pitchFamily="66" charset="0"/>
            </a:endParaRPr>
          </a:p>
          <a:p>
            <a:r>
              <a:rPr lang="ru-RU" sz="4000" dirty="0" smtClean="0">
                <a:latin typeface="Monotype Corsiva" panose="03010101010201010101" pitchFamily="66" charset="0"/>
              </a:rPr>
              <a:t>зависимости</a:t>
            </a:r>
            <a:r>
              <a:rPr lang="ru-RU" sz="4000" dirty="0">
                <a:latin typeface="Monotype Corsiva" panose="03010101010201010101" pitchFamily="66" charset="0"/>
              </a:rPr>
              <a:t>, </a:t>
            </a:r>
            <a:r>
              <a:rPr lang="ru-RU" sz="4000" dirty="0" err="1" smtClean="0">
                <a:latin typeface="Monotype Corsiva" panose="03010101010201010101" pitchFamily="66" charset="0"/>
              </a:rPr>
              <a:t>игромании</a:t>
            </a:r>
            <a:r>
              <a:rPr lang="ru-RU" sz="4000" dirty="0" smtClean="0">
                <a:latin typeface="Monotype Corsiva" panose="03010101010201010101" pitchFamily="66" charset="0"/>
              </a:rPr>
              <a:t>.</a:t>
            </a:r>
          </a:p>
          <a:p>
            <a:r>
              <a:rPr lang="ru-RU" sz="4000" dirty="0">
                <a:latin typeface="Monotype Corsiva" panose="03010101010201010101" pitchFamily="66" charset="0"/>
              </a:rPr>
              <a:t>Прежде чем </a:t>
            </a:r>
            <a:r>
              <a:rPr lang="ru-RU" sz="4000" dirty="0" smtClean="0">
                <a:latin typeface="Monotype Corsiva" panose="03010101010201010101" pitchFamily="66" charset="0"/>
              </a:rPr>
              <a:t>приступить </a:t>
            </a:r>
            <a:r>
              <a:rPr lang="ru-RU" sz="4000" dirty="0">
                <a:latin typeface="Monotype Corsiva" panose="03010101010201010101" pitchFamily="66" charset="0"/>
              </a:rPr>
              <a:t>к </a:t>
            </a:r>
            <a:r>
              <a:rPr lang="ru-RU" sz="4000" dirty="0" smtClean="0">
                <a:latin typeface="Monotype Corsiva" panose="03010101010201010101" pitchFamily="66" charset="0"/>
              </a:rPr>
              <a:t> реализации </a:t>
            </a:r>
            <a:r>
              <a:rPr lang="ru-RU" sz="4000" dirty="0">
                <a:latin typeface="Monotype Corsiva" panose="03010101010201010101" pitchFamily="66" charset="0"/>
              </a:rPr>
              <a:t>программы, необходимо провести диагностику среди </a:t>
            </a:r>
            <a:r>
              <a:rPr lang="ru-RU" sz="4000" dirty="0" smtClean="0">
                <a:latin typeface="Monotype Corsiva" panose="03010101010201010101" pitchFamily="66" charset="0"/>
              </a:rPr>
              <a:t>детей и анкетирование родителей. Опрос </a:t>
            </a:r>
            <a:r>
              <a:rPr lang="ru-RU" sz="4000" dirty="0">
                <a:latin typeface="Monotype Corsiva" panose="03010101010201010101" pitchFamily="66" charset="0"/>
              </a:rPr>
              <a:t>поможет выявить</a:t>
            </a:r>
          </a:p>
          <a:p>
            <a:r>
              <a:rPr lang="ru-RU" sz="4000" dirty="0">
                <a:latin typeface="Monotype Corsiva" panose="03010101010201010101" pitchFamily="66" charset="0"/>
              </a:rPr>
              <a:t>пробелы в </a:t>
            </a:r>
            <a:r>
              <a:rPr lang="ru-RU" sz="4000" dirty="0" smtClean="0">
                <a:latin typeface="Monotype Corsiva" panose="03010101010201010101" pitchFamily="66" charset="0"/>
              </a:rPr>
              <a:t>информационной грамотности. Это  </a:t>
            </a:r>
            <a:r>
              <a:rPr lang="ru-RU" sz="4000" dirty="0">
                <a:latin typeface="Monotype Corsiva" panose="03010101010201010101" pitchFamily="66" charset="0"/>
              </a:rPr>
              <a:t>определит круг </a:t>
            </a:r>
            <a:r>
              <a:rPr lang="ru-RU" sz="4000" dirty="0" smtClean="0">
                <a:latin typeface="Monotype Corsiva" panose="03010101010201010101" pitchFamily="66" charset="0"/>
              </a:rPr>
              <a:t>тем. Когда </a:t>
            </a:r>
            <a:r>
              <a:rPr lang="ru-RU" sz="4000" dirty="0">
                <a:latin typeface="Monotype Corsiva" panose="03010101010201010101" pitchFamily="66" charset="0"/>
              </a:rPr>
              <a:t>будет </a:t>
            </a:r>
            <a:r>
              <a:rPr lang="ru-RU" sz="4000" dirty="0" smtClean="0">
                <a:latin typeface="Monotype Corsiva" panose="03010101010201010101" pitchFamily="66" charset="0"/>
              </a:rPr>
              <a:t>определены темы, необходимо </a:t>
            </a:r>
            <a:r>
              <a:rPr lang="ru-RU" sz="4000" dirty="0">
                <a:latin typeface="Monotype Corsiva" panose="03010101010201010101" pitchFamily="66" charset="0"/>
              </a:rPr>
              <a:t>определиться </a:t>
            </a:r>
            <a:r>
              <a:rPr lang="ru-RU" sz="4000" dirty="0" smtClean="0">
                <a:latin typeface="Monotype Corsiva" panose="03010101010201010101" pitchFamily="66" charset="0"/>
              </a:rPr>
              <a:t>с оптимальным  </a:t>
            </a:r>
            <a:r>
              <a:rPr lang="ru-RU" sz="4000" dirty="0">
                <a:latin typeface="Monotype Corsiva" panose="03010101010201010101" pitchFamily="66" charset="0"/>
              </a:rPr>
              <a:t>количеством </a:t>
            </a:r>
            <a:r>
              <a:rPr lang="ru-RU" sz="4000" dirty="0" smtClean="0">
                <a:latin typeface="Monotype Corsiva" panose="03010101010201010101" pitchFamily="66" charset="0"/>
              </a:rPr>
              <a:t>встреч.</a:t>
            </a:r>
            <a:endParaRPr lang="ru-RU" sz="4000" dirty="0">
              <a:latin typeface="Monotype Corsiva" panose="03010101010201010101" pitchFamily="66" charset="0"/>
            </a:endParaRPr>
          </a:p>
          <a:p>
            <a:r>
              <a:rPr lang="ru-RU" sz="4000" dirty="0">
                <a:latin typeface="Monotype Corsiva" panose="03010101010201010101" pitchFamily="66" charset="0"/>
              </a:rPr>
              <a:t>. </a:t>
            </a:r>
          </a:p>
          <a:p>
            <a:endParaRPr lang="ru-RU" sz="4000" dirty="0">
              <a:latin typeface="Monotype Corsiva" panose="03010101010201010101" pitchFamily="66" charset="0"/>
            </a:endParaRPr>
          </a:p>
          <a:p>
            <a:r>
              <a:rPr lang="ru-RU" sz="4000" dirty="0">
                <a:latin typeface="Monotype Corsiva" panose="03010101010201010101" pitchFamily="66" charset="0"/>
              </a:rPr>
              <a:t> </a:t>
            </a:r>
          </a:p>
          <a:p>
            <a:pPr>
              <a:lnSpc>
                <a:spcPct val="107000"/>
              </a:lnSpc>
              <a:spcAft>
                <a:spcPts val="0"/>
              </a:spcAft>
            </a:pPr>
            <a:endParaRPr lang="ru-RU" dirty="0">
              <a:latin typeface="Monotype Corsiva" panose="030101010102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508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F08E4B"/>
            </a:gs>
            <a:gs pos="0">
              <a:schemeClr val="accent2">
                <a:lumMod val="67000"/>
              </a:schemeClr>
            </a:gs>
            <a:gs pos="93000">
              <a:schemeClr val="accent2">
                <a:lumMod val="97000"/>
                <a:lumOff val="3000"/>
              </a:schemeClr>
            </a:gs>
            <a:gs pos="0">
              <a:schemeClr val="accent2">
                <a:lumMod val="60000"/>
                <a:lumOff val="40000"/>
              </a:schemeClr>
            </a:gs>
          </a:gsLst>
          <a:lin ang="27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0" y="-186267"/>
            <a:ext cx="12192000" cy="3170099"/>
          </a:xfrm>
          <a:prstGeom prst="rect">
            <a:avLst/>
          </a:prstGeom>
        </p:spPr>
        <p:txBody>
          <a:bodyPr wrap="square">
            <a:spAutoFit/>
          </a:bodyPr>
          <a:lstStyle/>
          <a:p>
            <a:r>
              <a:rPr lang="ru-RU" sz="4000" dirty="0">
                <a:latin typeface="Monotype Corsiva" panose="03010101010201010101" pitchFamily="66" charset="0"/>
                <a:ea typeface="Times New Roman" panose="02020603050405020304" pitchFamily="18" charset="0"/>
              </a:rPr>
              <a:t>По срокам </a:t>
            </a:r>
            <a:r>
              <a:rPr lang="ru-RU" sz="4000" dirty="0" smtClean="0">
                <a:latin typeface="Monotype Corsiva" panose="03010101010201010101" pitchFamily="66" charset="0"/>
                <a:ea typeface="Times New Roman" panose="02020603050405020304" pitchFamily="18" charset="0"/>
              </a:rPr>
              <a:t>обучения проект </a:t>
            </a:r>
            <a:r>
              <a:rPr lang="ru-RU" sz="4000" dirty="0">
                <a:latin typeface="Monotype Corsiva" panose="03010101010201010101" pitchFamily="66" charset="0"/>
                <a:ea typeface="Times New Roman" panose="02020603050405020304" pitchFamily="18" charset="0"/>
              </a:rPr>
              <a:t>может </a:t>
            </a:r>
            <a:r>
              <a:rPr lang="ru-RU" sz="4000" dirty="0" smtClean="0">
                <a:latin typeface="Monotype Corsiva" panose="03010101010201010101" pitchFamily="66" charset="0"/>
                <a:ea typeface="Times New Roman" panose="02020603050405020304" pitchFamily="18" charset="0"/>
              </a:rPr>
              <a:t>быт краткосрочным и долгосрочным. Обсудив на собрании эту тему , мы с родителями решили встречаться один раз в квартал т. е четыре раз в год. На первом же собрании обсудили </a:t>
            </a:r>
            <a:r>
              <a:rPr lang="ru-RU" sz="4000" dirty="0">
                <a:latin typeface="Monotype Corsiva" panose="03010101010201010101" pitchFamily="66" charset="0"/>
              </a:rPr>
              <a:t>ф</a:t>
            </a:r>
            <a:r>
              <a:rPr lang="ru-RU" sz="4000" dirty="0" smtClean="0">
                <a:latin typeface="Monotype Corsiva" panose="03010101010201010101" pitchFamily="66" charset="0"/>
              </a:rPr>
              <a:t>ормы </a:t>
            </a:r>
            <a:r>
              <a:rPr lang="ru-RU" sz="4000" dirty="0">
                <a:latin typeface="Monotype Corsiva" panose="03010101010201010101" pitchFamily="66" charset="0"/>
              </a:rPr>
              <a:t>организации работы </a:t>
            </a:r>
            <a:r>
              <a:rPr lang="ru-RU" sz="4000" dirty="0" smtClean="0">
                <a:latin typeface="Monotype Corsiva" panose="03010101010201010101" pitchFamily="66" charset="0"/>
              </a:rPr>
              <a:t>. После этого я составила план проекта.</a:t>
            </a:r>
            <a:endParaRPr lang="ru-RU" sz="4000" dirty="0">
              <a:latin typeface="Monotype Corsiva" panose="03010101010201010101" pitchFamily="66" charset="0"/>
            </a:endParaRPr>
          </a:p>
        </p:txBody>
      </p:sp>
    </p:spTree>
    <p:extLst>
      <p:ext uri="{BB962C8B-B14F-4D97-AF65-F5344CB8AC3E}">
        <p14:creationId xmlns:p14="http://schemas.microsoft.com/office/powerpoint/2010/main" val="426505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1"/>
            <a:ext cx="12361333" cy="1261884"/>
          </a:xfrm>
          <a:prstGeom prst="rect">
            <a:avLst/>
          </a:prstGeom>
        </p:spPr>
        <p:txBody>
          <a:bodyPr wrap="square">
            <a:spAutoFit/>
          </a:bodyPr>
          <a:lstStyle/>
          <a:p>
            <a:pPr algn="ctr"/>
            <a:r>
              <a:rPr lang="ru-RU" sz="3600" b="1" dirty="0" smtClean="0">
                <a:solidFill>
                  <a:srgbClr val="C00000"/>
                </a:solidFill>
                <a:latin typeface="Monotype Corsiva" panose="03010101010201010101" pitchFamily="66" charset="0"/>
              </a:rPr>
              <a:t>Тематический </a:t>
            </a:r>
            <a:r>
              <a:rPr lang="ru-RU" sz="3600" b="1" dirty="0">
                <a:solidFill>
                  <a:srgbClr val="C00000"/>
                </a:solidFill>
                <a:latin typeface="Monotype Corsiva" panose="03010101010201010101" pitchFamily="66" charset="0"/>
              </a:rPr>
              <a:t>план </a:t>
            </a:r>
            <a:r>
              <a:rPr lang="ru-RU" sz="3600" b="1" dirty="0" smtClean="0">
                <a:solidFill>
                  <a:srgbClr val="C00000"/>
                </a:solidFill>
                <a:latin typeface="Monotype Corsiva" panose="03010101010201010101" pitchFamily="66" charset="0"/>
              </a:rPr>
              <a:t> «Медиа безопасность </a:t>
            </a:r>
            <a:r>
              <a:rPr lang="ru-RU" sz="3600" b="1" dirty="0">
                <a:solidFill>
                  <a:srgbClr val="C00000"/>
                </a:solidFill>
                <a:latin typeface="Monotype Corsiva" panose="03010101010201010101" pitchFamily="66" charset="0"/>
              </a:rPr>
              <a:t>детей </a:t>
            </a:r>
            <a:r>
              <a:rPr lang="ru-RU" sz="3600" b="1" dirty="0" smtClean="0">
                <a:solidFill>
                  <a:srgbClr val="C00000"/>
                </a:solidFill>
                <a:latin typeface="Monotype Corsiva" panose="03010101010201010101" pitchFamily="66" charset="0"/>
              </a:rPr>
              <a:t>и подростков». </a:t>
            </a:r>
            <a:r>
              <a:rPr lang="ru-RU" sz="4000" b="1" dirty="0" smtClean="0">
                <a:solidFill>
                  <a:srgbClr val="C00000"/>
                </a:solidFill>
                <a:latin typeface="Monotype Corsiva" panose="03010101010201010101" pitchFamily="66" charset="0"/>
              </a:rPr>
              <a:t>подростков.»</a:t>
            </a:r>
            <a:endParaRPr lang="ru-RU" sz="4000" b="1" dirty="0">
              <a:solidFill>
                <a:srgbClr val="C00000"/>
              </a:solidFill>
              <a:latin typeface="Monotype Corsiva" panose="03010101010201010101" pitchFamily="66"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06025763"/>
              </p:ext>
            </p:extLst>
          </p:nvPr>
        </p:nvGraphicFramePr>
        <p:xfrm>
          <a:off x="0" y="626531"/>
          <a:ext cx="12192000" cy="9232752"/>
        </p:xfrm>
        <a:graphic>
          <a:graphicData uri="http://schemas.openxmlformats.org/drawingml/2006/table">
            <a:tbl>
              <a:tblPr firstRow="1" bandRow="1">
                <a:tableStyleId>{0505E3EF-67EA-436B-97B2-0124C06EBD24}</a:tableStyleId>
              </a:tblPr>
              <a:tblGrid>
                <a:gridCol w="965201"/>
                <a:gridCol w="11226799"/>
              </a:tblGrid>
              <a:tr h="370143">
                <a:tc>
                  <a:txBody>
                    <a:bodyPr/>
                    <a:lstStyle/>
                    <a:p>
                      <a:endParaRPr lang="ru-RU" dirty="0"/>
                    </a:p>
                  </a:txBody>
                  <a:tcPr/>
                </a:tc>
                <a:tc>
                  <a:txBody>
                    <a:bodyPr/>
                    <a:lstStyle/>
                    <a:p>
                      <a:pPr algn="ctr"/>
                      <a:r>
                        <a:rPr lang="ru-RU" sz="1800" b="1" i="0" kern="1200" dirty="0" smtClean="0">
                          <a:solidFill>
                            <a:srgbClr val="7030A0"/>
                          </a:solidFill>
                          <a:effectLst/>
                          <a:latin typeface="+mn-lt"/>
                          <a:ea typeface="+mn-ea"/>
                          <a:cs typeface="+mn-cs"/>
                        </a:rPr>
                        <a:t>Наименование  тем</a:t>
                      </a:r>
                      <a:endParaRPr lang="ru-RU" b="1" dirty="0">
                        <a:solidFill>
                          <a:srgbClr val="7030A0"/>
                        </a:solidFill>
                      </a:endParaRPr>
                    </a:p>
                  </a:txBody>
                  <a:tcPr/>
                </a:tc>
              </a:tr>
              <a:tr h="370143">
                <a:tc>
                  <a:txBody>
                    <a:bodyPr/>
                    <a:lstStyle/>
                    <a:p>
                      <a:r>
                        <a:rPr lang="ru-RU" dirty="0" smtClean="0">
                          <a:solidFill>
                            <a:srgbClr val="C00000"/>
                          </a:solidFill>
                          <a:latin typeface="Times New Roman" panose="02020603050405020304" pitchFamily="18" charset="0"/>
                          <a:cs typeface="Times New Roman" panose="02020603050405020304" pitchFamily="18" charset="0"/>
                        </a:rPr>
                        <a:t>1.</a:t>
                      </a:r>
                      <a:endParaRPr lang="ru-RU" dirty="0">
                        <a:solidFill>
                          <a:srgbClr val="C00000"/>
                        </a:solidFill>
                        <a:latin typeface="Times New Roman" panose="02020603050405020304" pitchFamily="18" charset="0"/>
                        <a:cs typeface="Times New Roman" panose="02020603050405020304" pitchFamily="18" charset="0"/>
                      </a:endParaRPr>
                    </a:p>
                  </a:txBody>
                  <a:tcPr/>
                </a:tc>
                <a:tc>
                  <a:txBody>
                    <a:bodyPr/>
                    <a:lstStyle/>
                    <a:p>
                      <a:r>
                        <a:rPr lang="ru-RU" sz="1800" b="0" i="0" kern="1200" dirty="0" smtClean="0">
                          <a:solidFill>
                            <a:srgbClr val="FF0000"/>
                          </a:solidFill>
                          <a:effectLst/>
                          <a:latin typeface="+mn-lt"/>
                          <a:ea typeface="+mn-ea"/>
                          <a:cs typeface="+mn-cs"/>
                        </a:rPr>
                        <a:t>Информационная этика и правовые аспекты защиты информации</a:t>
                      </a:r>
                      <a:endParaRPr lang="ru-RU" dirty="0">
                        <a:solidFill>
                          <a:srgbClr val="FF0000"/>
                        </a:solidFill>
                      </a:endParaRPr>
                    </a:p>
                  </a:txBody>
                  <a:tcPr/>
                </a:tc>
              </a:tr>
              <a:tr h="647750">
                <a:tc>
                  <a:txBody>
                    <a:bodyPr/>
                    <a:lstStyle/>
                    <a:p>
                      <a:endParaRPr lang="ru-RU"/>
                    </a:p>
                  </a:txBody>
                  <a:tcPr/>
                </a:tc>
                <a:tc>
                  <a:txBody>
                    <a:bodyPr/>
                    <a:lstStyle/>
                    <a:p>
                      <a:r>
                        <a:rPr lang="ru-RU" sz="1800" b="0" i="0" kern="1200" dirty="0" smtClean="0">
                          <a:solidFill>
                            <a:srgbClr val="7030A0"/>
                          </a:solidFill>
                          <a:effectLst/>
                          <a:latin typeface="+mn-lt"/>
                          <a:ea typeface="+mn-ea"/>
                          <a:cs typeface="+mn-cs"/>
                        </a:rPr>
                        <a:t>Информационная этика и право.</a:t>
                      </a:r>
                      <a:r>
                        <a:rPr lang="ru-RU" sz="1800" b="0" i="0" kern="1200" baseline="0" dirty="0" smtClean="0">
                          <a:solidFill>
                            <a:srgbClr val="7030A0"/>
                          </a:solidFill>
                          <a:effectLst/>
                          <a:latin typeface="+mn-lt"/>
                          <a:ea typeface="+mn-ea"/>
                          <a:cs typeface="+mn-cs"/>
                        </a:rPr>
                        <a:t> </a:t>
                      </a:r>
                      <a:r>
                        <a:rPr lang="ru-RU" sz="1800" b="0" i="0" kern="1200" dirty="0" smtClean="0">
                          <a:solidFill>
                            <a:srgbClr val="7030A0"/>
                          </a:solidFill>
                          <a:effectLst/>
                          <a:latin typeface="+mn-lt"/>
                          <a:ea typeface="+mn-ea"/>
                          <a:cs typeface="+mn-cs"/>
                        </a:rPr>
                        <a:t>Входящая диагностика.</a:t>
                      </a:r>
                    </a:p>
                    <a:p>
                      <a:endParaRPr lang="ru-RU" dirty="0">
                        <a:solidFill>
                          <a:srgbClr val="7030A0"/>
                        </a:solidFill>
                      </a:endParaRPr>
                    </a:p>
                  </a:txBody>
                  <a:tcPr/>
                </a:tc>
              </a:tr>
              <a:tr h="925357">
                <a:tc>
                  <a:txBody>
                    <a:bodyPr/>
                    <a:lstStyle/>
                    <a:p>
                      <a:r>
                        <a:rPr lang="ru-RU" dirty="0" smtClean="0">
                          <a:solidFill>
                            <a:srgbClr val="C00000"/>
                          </a:solidFill>
                        </a:rPr>
                        <a:t>2.</a:t>
                      </a:r>
                      <a:endParaRPr lang="ru-RU" dirty="0">
                        <a:solidFill>
                          <a:srgbClr val="C00000"/>
                        </a:solidFill>
                      </a:endParaRPr>
                    </a:p>
                  </a:txBody>
                  <a:tcPr/>
                </a:tc>
                <a:tc>
                  <a:txBody>
                    <a:bodyPr/>
                    <a:lstStyle/>
                    <a:p>
                      <a:r>
                        <a:rPr lang="ru-RU" sz="1800" b="0" i="0" kern="1200" dirty="0" smtClean="0">
                          <a:solidFill>
                            <a:srgbClr val="FF0000"/>
                          </a:solidFill>
                          <a:effectLst/>
                          <a:latin typeface="+mn-lt"/>
                          <a:ea typeface="+mn-ea"/>
                          <a:cs typeface="+mn-cs"/>
                        </a:rPr>
                        <a:t>Сохранение физического и психического здоровья детей в современной </a:t>
                      </a:r>
                    </a:p>
                    <a:p>
                      <a:r>
                        <a:rPr lang="ru-RU" sz="1800" b="0" i="0" kern="1200" dirty="0" smtClean="0">
                          <a:solidFill>
                            <a:srgbClr val="FF0000"/>
                          </a:solidFill>
                          <a:effectLst/>
                          <a:latin typeface="+mn-lt"/>
                          <a:ea typeface="+mn-ea"/>
                          <a:cs typeface="+mn-cs"/>
                        </a:rPr>
                        <a:t>информационной среде</a:t>
                      </a:r>
                    </a:p>
                    <a:p>
                      <a:endParaRPr lang="ru-RU" dirty="0"/>
                    </a:p>
                  </a:txBody>
                  <a:tcPr/>
                </a:tc>
              </a:tr>
              <a:tr h="3146213">
                <a:tc>
                  <a:txBody>
                    <a:bodyPr/>
                    <a:lstStyle/>
                    <a:p>
                      <a:endParaRPr lang="ru-RU"/>
                    </a:p>
                  </a:txBody>
                  <a:tcPr/>
                </a:tc>
                <a:tc>
                  <a:txBody>
                    <a:bodyPr/>
                    <a:lstStyle/>
                    <a:p>
                      <a:r>
                        <a:rPr lang="ru-RU" sz="1800" b="0" i="0" kern="1200" dirty="0" smtClean="0">
                          <a:solidFill>
                            <a:srgbClr val="7030A0"/>
                          </a:solidFill>
                          <a:effectLst/>
                          <a:latin typeface="+mn-lt"/>
                          <a:ea typeface="+mn-ea"/>
                          <a:cs typeface="+mn-cs"/>
                        </a:rPr>
                        <a:t>Интернет и дети. Негативное воздействие компьютера на психическое </a:t>
                      </a:r>
                    </a:p>
                    <a:p>
                      <a:r>
                        <a:rPr lang="ru-RU" sz="1800" b="0" i="0" kern="1200" dirty="0" smtClean="0">
                          <a:solidFill>
                            <a:srgbClr val="7030A0"/>
                          </a:solidFill>
                          <a:effectLst/>
                          <a:latin typeface="+mn-lt"/>
                          <a:ea typeface="+mn-ea"/>
                          <a:cs typeface="+mn-cs"/>
                        </a:rPr>
                        <a:t>здоровье детей.</a:t>
                      </a:r>
                    </a:p>
                    <a:p>
                      <a:endParaRPr lang="ru-RU" sz="1800" b="0" i="0" kern="1200" dirty="0" smtClean="0">
                        <a:solidFill>
                          <a:srgbClr val="7030A0"/>
                        </a:solidFill>
                        <a:effectLst/>
                        <a:latin typeface="+mn-lt"/>
                        <a:ea typeface="+mn-ea"/>
                        <a:cs typeface="+mn-cs"/>
                      </a:endParaRPr>
                    </a:p>
                    <a:p>
                      <a:r>
                        <a:rPr lang="ru-RU" sz="1800" b="0" i="0" kern="1200" dirty="0" smtClean="0">
                          <a:solidFill>
                            <a:srgbClr val="7030A0"/>
                          </a:solidFill>
                          <a:effectLst/>
                          <a:latin typeface="+mn-lt"/>
                          <a:ea typeface="+mn-ea"/>
                          <a:cs typeface="+mn-cs"/>
                        </a:rPr>
                        <a:t>Здоровый ребенок или «жертва»</a:t>
                      </a:r>
                      <a:r>
                        <a:rPr lang="ru-RU" sz="1800" b="0" i="0" kern="1200" baseline="0" dirty="0" smtClean="0">
                          <a:solidFill>
                            <a:srgbClr val="7030A0"/>
                          </a:solidFill>
                          <a:effectLst/>
                          <a:latin typeface="+mn-lt"/>
                          <a:ea typeface="+mn-ea"/>
                          <a:cs typeface="+mn-cs"/>
                        </a:rPr>
                        <a:t> </a:t>
                      </a:r>
                      <a:r>
                        <a:rPr lang="ru-RU" sz="1800" b="0" i="0" kern="1200" dirty="0" smtClean="0">
                          <a:solidFill>
                            <a:srgbClr val="7030A0"/>
                          </a:solidFill>
                          <a:effectLst/>
                          <a:latin typeface="+mn-lt"/>
                          <a:ea typeface="+mn-ea"/>
                          <a:cs typeface="+mn-cs"/>
                        </a:rPr>
                        <a:t>рекламируемых продуктов.</a:t>
                      </a:r>
                    </a:p>
                    <a:p>
                      <a:endParaRPr lang="ru-RU" sz="1800" b="0" i="0" kern="1200" dirty="0" smtClean="0">
                        <a:solidFill>
                          <a:srgbClr val="7030A0"/>
                        </a:solidFill>
                        <a:effectLst/>
                        <a:latin typeface="+mn-lt"/>
                        <a:ea typeface="+mn-ea"/>
                        <a:cs typeface="+mn-cs"/>
                      </a:endParaRPr>
                    </a:p>
                    <a:p>
                      <a:r>
                        <a:rPr lang="ru-RU" sz="1800" b="0" i="0" kern="1200" dirty="0" smtClean="0">
                          <a:solidFill>
                            <a:srgbClr val="7030A0"/>
                          </a:solidFill>
                          <a:effectLst/>
                          <a:latin typeface="+mn-lt"/>
                          <a:ea typeface="+mn-ea"/>
                          <a:cs typeface="+mn-cs"/>
                        </a:rPr>
                        <a:t>Семейные ценности и влияние зарубежных мультфильмов</a:t>
                      </a:r>
                      <a:r>
                        <a:rPr lang="ru-RU" sz="1800" b="0" i="0" kern="1200" baseline="0" dirty="0" smtClean="0">
                          <a:solidFill>
                            <a:srgbClr val="7030A0"/>
                          </a:solidFill>
                          <a:effectLst/>
                          <a:latin typeface="+mn-lt"/>
                          <a:ea typeface="+mn-ea"/>
                          <a:cs typeface="+mn-cs"/>
                        </a:rPr>
                        <a:t> </a:t>
                      </a:r>
                      <a:r>
                        <a:rPr lang="ru-RU" sz="1800" b="0" i="0" kern="1200" dirty="0" smtClean="0">
                          <a:solidFill>
                            <a:srgbClr val="7030A0"/>
                          </a:solidFill>
                          <a:effectLst/>
                          <a:latin typeface="+mn-lt"/>
                          <a:ea typeface="+mn-ea"/>
                          <a:cs typeface="+mn-cs"/>
                        </a:rPr>
                        <a:t>на них.</a:t>
                      </a:r>
                    </a:p>
                    <a:p>
                      <a:endParaRPr lang="ru-RU" sz="1800" b="0" i="0" kern="1200" dirty="0" smtClean="0">
                        <a:solidFill>
                          <a:srgbClr val="7030A0"/>
                        </a:solidFill>
                        <a:effectLst/>
                        <a:latin typeface="+mn-lt"/>
                        <a:ea typeface="+mn-ea"/>
                        <a:cs typeface="+mn-cs"/>
                      </a:endParaRPr>
                    </a:p>
                    <a:p>
                      <a:r>
                        <a:rPr lang="ru-RU" sz="1800" b="0" i="0" kern="1200" dirty="0" err="1" smtClean="0">
                          <a:solidFill>
                            <a:srgbClr val="7030A0"/>
                          </a:solidFill>
                          <a:effectLst/>
                          <a:latin typeface="+mn-lt"/>
                          <a:ea typeface="+mn-ea"/>
                          <a:cs typeface="+mn-cs"/>
                        </a:rPr>
                        <a:t>Игромания</a:t>
                      </a:r>
                      <a:r>
                        <a:rPr lang="ru-RU" sz="1800" b="0" i="0" kern="1200" dirty="0" smtClean="0">
                          <a:solidFill>
                            <a:srgbClr val="7030A0"/>
                          </a:solidFill>
                          <a:effectLst/>
                          <a:latin typeface="+mn-lt"/>
                          <a:ea typeface="+mn-ea"/>
                          <a:cs typeface="+mn-cs"/>
                        </a:rPr>
                        <a:t>,</a:t>
                      </a:r>
                      <a:r>
                        <a:rPr lang="ru-RU" sz="1800" b="0" i="0" kern="1200" baseline="0" dirty="0" smtClean="0">
                          <a:solidFill>
                            <a:srgbClr val="7030A0"/>
                          </a:solidFill>
                          <a:effectLst/>
                          <a:latin typeface="+mn-lt"/>
                          <a:ea typeface="+mn-ea"/>
                          <a:cs typeface="+mn-cs"/>
                        </a:rPr>
                        <a:t> </a:t>
                      </a:r>
                      <a:r>
                        <a:rPr lang="ru-RU" sz="1800" b="0" i="0" kern="1200" dirty="0" smtClean="0">
                          <a:solidFill>
                            <a:srgbClr val="7030A0"/>
                          </a:solidFill>
                          <a:effectLst/>
                          <a:latin typeface="+mn-lt"/>
                          <a:ea typeface="+mn-ea"/>
                          <a:cs typeface="+mn-cs"/>
                        </a:rPr>
                        <a:t>как разновидность зависимого поведения.</a:t>
                      </a:r>
                    </a:p>
                    <a:p>
                      <a:endParaRPr lang="ru-RU" sz="1800" b="0" i="0" kern="1200" dirty="0" smtClean="0">
                        <a:solidFill>
                          <a:srgbClr val="7030A0"/>
                        </a:solidFill>
                        <a:effectLst/>
                        <a:latin typeface="+mn-lt"/>
                        <a:ea typeface="+mn-ea"/>
                        <a:cs typeface="+mn-cs"/>
                      </a:endParaRPr>
                    </a:p>
                    <a:p>
                      <a:r>
                        <a:rPr lang="ru-RU" sz="1800" b="0" i="0" kern="1200" dirty="0" smtClean="0">
                          <a:solidFill>
                            <a:srgbClr val="7030A0"/>
                          </a:solidFill>
                          <a:effectLst/>
                          <a:latin typeface="+mn-lt"/>
                          <a:ea typeface="+mn-ea"/>
                          <a:cs typeface="+mn-cs"/>
                        </a:rPr>
                        <a:t>Чрезмерное увлечение </a:t>
                      </a:r>
                      <a:r>
                        <a:rPr lang="ru-RU" sz="1800" b="0" i="0" kern="1200" dirty="0" err="1" smtClean="0">
                          <a:solidFill>
                            <a:srgbClr val="7030A0"/>
                          </a:solidFill>
                          <a:effectLst/>
                          <a:latin typeface="+mn-lt"/>
                          <a:ea typeface="+mn-ea"/>
                          <a:cs typeface="+mn-cs"/>
                        </a:rPr>
                        <a:t>селфи</a:t>
                      </a:r>
                      <a:r>
                        <a:rPr lang="ru-RU" sz="1800" b="0" i="0" kern="1200" dirty="0" smtClean="0">
                          <a:solidFill>
                            <a:srgbClr val="7030A0"/>
                          </a:solidFill>
                          <a:effectLst/>
                          <a:latin typeface="+mn-lt"/>
                          <a:ea typeface="+mn-ea"/>
                          <a:cs typeface="+mn-cs"/>
                        </a:rPr>
                        <a:t>, как форма зависимости</a:t>
                      </a:r>
                    </a:p>
                    <a:p>
                      <a:endParaRPr lang="ru-RU" sz="1800" b="0" i="0" kern="1200" dirty="0" smtClean="0">
                        <a:solidFill>
                          <a:srgbClr val="7030A0"/>
                        </a:solidFill>
                        <a:effectLst/>
                        <a:latin typeface="+mn-lt"/>
                        <a:ea typeface="+mn-ea"/>
                        <a:cs typeface="+mn-cs"/>
                      </a:endParaRPr>
                    </a:p>
                  </a:txBody>
                  <a:tcPr/>
                </a:tc>
              </a:tr>
              <a:tr h="925357">
                <a:tc>
                  <a:txBody>
                    <a:bodyPr/>
                    <a:lstStyle/>
                    <a:p>
                      <a:r>
                        <a:rPr lang="ru-RU" dirty="0" smtClean="0">
                          <a:solidFill>
                            <a:srgbClr val="C00000"/>
                          </a:solidFill>
                        </a:rPr>
                        <a:t>3.</a:t>
                      </a:r>
                      <a:endParaRPr lang="ru-RU" dirty="0">
                        <a:solidFill>
                          <a:srgbClr val="C00000"/>
                        </a:solidFill>
                      </a:endParaRPr>
                    </a:p>
                  </a:txBody>
                  <a:tcPr/>
                </a:tc>
                <a:tc>
                  <a:txBody>
                    <a:bodyPr/>
                    <a:lstStyle/>
                    <a:p>
                      <a:r>
                        <a:rPr lang="ru-RU" sz="1800" b="0" i="0" kern="1200" dirty="0" smtClean="0">
                          <a:solidFill>
                            <a:srgbClr val="FF0000"/>
                          </a:solidFill>
                          <a:effectLst/>
                          <a:latin typeface="+mn-lt"/>
                          <a:ea typeface="+mn-ea"/>
                          <a:cs typeface="+mn-cs"/>
                        </a:rPr>
                        <a:t>Безопасность детей использующих Интернет, мобильную связь, СМИ, </a:t>
                      </a:r>
                    </a:p>
                    <a:p>
                      <a:r>
                        <a:rPr lang="ru-RU" sz="1800" b="0" i="0" kern="1200" dirty="0" smtClean="0">
                          <a:solidFill>
                            <a:srgbClr val="FF0000"/>
                          </a:solidFill>
                          <a:effectLst/>
                          <a:latin typeface="+mn-lt"/>
                          <a:ea typeface="+mn-ea"/>
                          <a:cs typeface="+mn-cs"/>
                        </a:rPr>
                        <a:t>различные виды телекоммуникаций.</a:t>
                      </a:r>
                    </a:p>
                    <a:p>
                      <a:endParaRPr lang="ru-RU" dirty="0"/>
                    </a:p>
                  </a:txBody>
                  <a:tcPr/>
                </a:tc>
              </a:tr>
              <a:tr h="370143">
                <a:tc>
                  <a:txBody>
                    <a:bodyPr/>
                    <a:lstStyle/>
                    <a:p>
                      <a:endParaRPr lang="ru-RU"/>
                    </a:p>
                  </a:txBody>
                  <a:tcPr/>
                </a:tc>
                <a:tc>
                  <a:txBody>
                    <a:bodyPr/>
                    <a:lstStyle/>
                    <a:p>
                      <a:r>
                        <a:rPr lang="ru-RU" sz="1800" b="0" i="0" kern="1200" dirty="0" smtClean="0">
                          <a:solidFill>
                            <a:srgbClr val="7030A0"/>
                          </a:solidFill>
                          <a:effectLst/>
                          <a:latin typeface="+mn-lt"/>
                          <a:ea typeface="+mn-ea"/>
                          <a:cs typeface="+mn-cs"/>
                        </a:rPr>
                        <a:t>Опасности, с которыми дети могут столкнуться в сети Интернет.</a:t>
                      </a:r>
                    </a:p>
                    <a:p>
                      <a:endParaRPr lang="ru-RU" sz="1800" b="0" i="0" kern="1200" dirty="0" smtClean="0">
                        <a:solidFill>
                          <a:srgbClr val="7030A0"/>
                        </a:solidFill>
                        <a:effectLst/>
                        <a:latin typeface="+mn-lt"/>
                        <a:ea typeface="+mn-ea"/>
                        <a:cs typeface="+mn-cs"/>
                      </a:endParaRPr>
                    </a:p>
                    <a:p>
                      <a:r>
                        <a:rPr lang="ru-RU" sz="1800" b="0" i="0" kern="1200" dirty="0" smtClean="0">
                          <a:solidFill>
                            <a:srgbClr val="7030A0"/>
                          </a:solidFill>
                          <a:effectLst/>
                          <a:latin typeface="+mn-lt"/>
                          <a:ea typeface="+mn-ea"/>
                          <a:cs typeface="+mn-cs"/>
                        </a:rPr>
                        <a:t>Социальные сети. Безопасное общение подростков в социальных сетях.</a:t>
                      </a:r>
                    </a:p>
                    <a:p>
                      <a:endParaRPr lang="ru-RU" sz="1800" b="0" i="0" kern="1200" dirty="0" smtClean="0">
                        <a:solidFill>
                          <a:srgbClr val="7030A0"/>
                        </a:solidFill>
                        <a:effectLst/>
                        <a:latin typeface="+mn-lt"/>
                        <a:ea typeface="+mn-ea"/>
                        <a:cs typeface="+mn-cs"/>
                      </a:endParaRPr>
                    </a:p>
                    <a:p>
                      <a:r>
                        <a:rPr lang="ru-RU" sz="1800" b="0" i="0" kern="1200" dirty="0" smtClean="0">
                          <a:solidFill>
                            <a:srgbClr val="7030A0"/>
                          </a:solidFill>
                          <a:effectLst/>
                          <a:latin typeface="+mn-lt"/>
                          <a:ea typeface="+mn-ea"/>
                          <a:cs typeface="+mn-cs"/>
                        </a:rPr>
                        <a:t>Основы безопасности сотовой (мобильной) связи.</a:t>
                      </a:r>
                    </a:p>
                    <a:p>
                      <a:endParaRPr lang="ru-RU" dirty="0">
                        <a:solidFill>
                          <a:srgbClr val="7030A0"/>
                        </a:solidFill>
                      </a:endParaRPr>
                    </a:p>
                  </a:txBody>
                  <a:tcPr/>
                </a:tc>
              </a:tr>
              <a:tr h="370143">
                <a:tc>
                  <a:txBody>
                    <a:bodyPr/>
                    <a:lstStyle/>
                    <a:p>
                      <a:endParaRPr lang="ru-RU" dirty="0"/>
                    </a:p>
                  </a:txBody>
                  <a:tcPr/>
                </a:tc>
                <a:tc>
                  <a:txBody>
                    <a:bodyPr/>
                    <a:lstStyle/>
                    <a:p>
                      <a:endParaRPr lang="ru-RU" dirty="0"/>
                    </a:p>
                  </a:txBody>
                  <a:tcPr/>
                </a:tc>
              </a:tr>
              <a:tr h="370143">
                <a:tc>
                  <a:txBody>
                    <a:bodyPr/>
                    <a:lstStyle/>
                    <a:p>
                      <a:endParaRPr lang="ru-RU"/>
                    </a:p>
                  </a:txBody>
                  <a:tcPr/>
                </a:tc>
                <a:tc>
                  <a:txBody>
                    <a:bodyPr/>
                    <a:lstStyle/>
                    <a:p>
                      <a:endParaRPr lang="ru-RU"/>
                    </a:p>
                  </a:txBody>
                  <a:tcPr/>
                </a:tc>
              </a:tr>
              <a:tr h="370143">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val="22014985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1060</Words>
  <Application>Microsoft Office PowerPoint</Application>
  <PresentationFormat>Широкоэкранный</PresentationFormat>
  <Paragraphs>114</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Calibri</vt:lpstr>
      <vt:lpstr>Calibri Light</vt:lpstr>
      <vt:lpstr>Cambria</vt:lpstr>
      <vt:lpstr>Monotype Corsiva</vt:lpstr>
      <vt:lpstr>Times New Roman</vt:lpstr>
      <vt:lpstr>Тема Office</vt:lpstr>
      <vt:lpstr>Повышение уровня осведомлённости родителей об информационной безопасности детей дошкольного возраста.</vt:lpstr>
      <vt:lpstr>В  связи  с  нарастающим  глобальным  процессом  активного  использования информационных ресурсов особое значение приобретает информационная безопасность. Детей окружает много негативной информации, особенно сильным негативным фактором становится влияние информационного поля, создаваемое сетью массовых коммуникаций.  Эти факторы оказывают огромное значение на формирование личностных характеристик подрастающего поколения.  </vt:lpstr>
      <vt:lpstr> Действие телевидения сказывается на воспитании ребёнка сильнее, чем положительные  усилия  школы  и  семьи.  Результатами  такого  воздействия  являются  изменения  в  эмоциональной  сфере  детей:  они  теряют  способность  к  общению,  сопереживанию,  сочувствию  близким,  у  них  появляется  агрессивность  или  наоборот,  чрезмерная  замкнутость,  возникает  повышенная  конфликтность.  Это  оказывает  непосредственное  влияние на состояние здоровья ребенка.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Консультация для родителей</vt:lpstr>
      <vt:lpstr>Презентация PowerPoint</vt:lpstr>
      <vt:lpstr>Презентация PowerPoint</vt:lpstr>
      <vt:lpstr>     Встреча за круглым столом .  Обыгрывание разных ситуаций.</vt:lpstr>
      <vt:lpstr>Изготовление родителями стенгазеты </vt:lpstr>
      <vt:lpstr>Презентация PowerPoint</vt:lpstr>
      <vt:lpstr>Презентация PowerPoint</vt:lpstr>
      <vt:lpstr>Презентация PowerPoint</vt:lpstr>
      <vt:lpstr>Участие родителей</vt:lpstr>
      <vt:lpstr>Совместная выставка рисунков</vt:lpstr>
      <vt:lpstr>Совместно с родителями приобретаются плакаты</vt:lpstr>
      <vt:lpstr>Презентация PowerPoint</vt:lpstr>
      <vt:lpstr>Презентация PowerPoint</vt:lpstr>
      <vt:lpstr>МБДОУ детский сад №36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38</cp:revision>
  <dcterms:created xsi:type="dcterms:W3CDTF">2020-03-15T11:51:27Z</dcterms:created>
  <dcterms:modified xsi:type="dcterms:W3CDTF">2020-03-24T12:46:38Z</dcterms:modified>
</cp:coreProperties>
</file>