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4" r:id="rId2"/>
    <p:sldId id="262" r:id="rId3"/>
    <p:sldId id="264" r:id="rId4"/>
    <p:sldId id="265" r:id="rId5"/>
    <p:sldId id="275" r:id="rId6"/>
    <p:sldId id="267" r:id="rId7"/>
    <p:sldId id="266" r:id="rId8"/>
    <p:sldId id="268" r:id="rId9"/>
    <p:sldId id="269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45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05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9276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210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4907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539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097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21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66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30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183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6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41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21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12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133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5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2415" y="404664"/>
            <a:ext cx="6591985" cy="129614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9" y="5373216"/>
            <a:ext cx="7490792" cy="792088"/>
          </a:xfrm>
        </p:spPr>
        <p:txBody>
          <a:bodyPr>
            <a:normAutofit fontScale="92500" lnSpcReduction="20000"/>
          </a:bodyPr>
          <a:lstStyle/>
          <a:p>
            <a:pPr lvl="0" algn="ctr" defTabSz="914400">
              <a:spcBef>
                <a:spcPts val="0"/>
              </a:spcBef>
              <a:buClrTx/>
            </a:pPr>
            <a:r>
              <a:rPr lang="ru-RU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Подготовили: </a:t>
            </a:r>
            <a:r>
              <a:rPr lang="ru-RU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воспитатель МБДОУ г. Иркутска детского сада № 36 Чикишева Н.Н</a:t>
            </a:r>
            <a:r>
              <a:rPr lang="ru-RU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.</a:t>
            </a:r>
          </a:p>
          <a:p>
            <a:pPr lvl="0" algn="ctr" defTabSz="914400">
              <a:spcBef>
                <a:spcPts val="0"/>
              </a:spcBef>
              <a:buClrTx/>
            </a:pPr>
            <a:r>
              <a:rPr lang="ru-RU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Учитель-логопед </a:t>
            </a:r>
            <a:r>
              <a:rPr lang="ru-RU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Раднаева</a:t>
            </a:r>
            <a:r>
              <a:rPr lang="ru-RU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 Е.И.</a:t>
            </a:r>
            <a:endParaRPr lang="ru-RU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  <a:p>
            <a:pPr lvl="0" algn="ctr" defTabSz="914400">
              <a:spcBef>
                <a:spcPts val="0"/>
              </a:spcBef>
              <a:buClrTx/>
            </a:pP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04664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Краткосрочный проект: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Что </a:t>
            </a:r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за прелесть эти сказки!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3840" y="1513224"/>
            <a:ext cx="7096359" cy="36335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500174"/>
            <a:ext cx="7096359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95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80010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III </a:t>
            </a:r>
            <a:r>
              <a:rPr lang="ru-RU" sz="2000" b="1" dirty="0" smtClean="0">
                <a:latin typeface="Calibri" panose="020F0502020204030204" pitchFamily="34" charset="0"/>
              </a:rPr>
              <a:t>этап. Заключительный: 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Подведение итогов, анализ ожидаемого результата.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Мини-библиотека по русским народным сказкам.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Выставка  картин «Сказки в стиле великих художников».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Выставка поделок «Герои сказок» из подручного материала.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Оформление выставки «Книжки-малышки «Моя любимая сказка»».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Оформление выставки рисунков «Что за прелесть эти сказки».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НОД по речевому развитию «Мои любимые сказки».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Показ драматизации сказки «Колобок» для младшей группы.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Презентация проекта.</a:t>
            </a:r>
          </a:p>
          <a:p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3" name="Рисунок 2" descr="D:\user\рабочий стол\фото\IMG202303230911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876"/>
            <a:ext cx="2266950" cy="170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AsKomp\AppData\Local\Microsoft\Windows\Temporary Internet Files\Content.Word\IMG202303230942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5000636"/>
            <a:ext cx="2257425" cy="169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user\рабочий стол\фото\IMG20230208072650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3714752"/>
            <a:ext cx="2247900" cy="298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user\рабочий стол\фото\IMG202303230941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3286124"/>
            <a:ext cx="2247900" cy="16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5783" y="260648"/>
            <a:ext cx="8602108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 должны: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познакомиться со многими русскими народными сказками, знать их содержание;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асширить кругозор и активизировать словарный запас;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интересом и удовольствием обыгрывать сюжеты знакомых сказок, играть в разные виды театров, в дидактические и настольно-печатные игры по русским народным сказкам; 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спользовать полученные знания, умения и навыки в своих творческих работах.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развивать  мыслительные процессы, совершенствовать  память, логику, внимание;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anose="020F0502020204030204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Arial" pitchFamily="34" charset="0"/>
              </a:rPr>
              <a:t>научиться передавать из поколения в поколение понятия справедливости, доброты, любви, верности;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родителей: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овысить заинтересованность и активность родителей в сотрудничестве с воспитателями и детьми;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активно участвовать в ознакомлении детей с русскими народными сказками, в выполнении творческих работ по их сюжетам;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 укреплять детско-родительские отношения;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Calibri" panose="020F0502020204030204" pitchFamily="34" charset="0"/>
              </a:rPr>
              <a:t>повысить уровень информированности родителей о деятельности ДОУ.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36912"/>
            <a:ext cx="8208912" cy="1179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6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Спасибо за внимание!</a:t>
            </a:r>
            <a:endParaRPr lang="ru-RU" sz="66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85786" y="-169853"/>
            <a:ext cx="8214198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464646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464646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b="1" dirty="0" smtClean="0">
              <a:solidFill>
                <a:srgbClr val="464646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АКТУАЛЬНОСТЬ ПРОЕКТА: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 В наше время телевизор, видео, компьютер поглощают ребенка, завоевывая заповедные уголки его сознания и души.. Дети стали меньше читать, электронные носители и средства массовой</a:t>
            </a:r>
            <a:r>
              <a:rPr lang="ru-RU" dirty="0" smtClean="0">
                <a:solidFill>
                  <a:srgbClr val="46464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информации вытесняют книгу.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46464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Родители иногда упускают возможность приобщать своего ребенка к чудесному, волшебному миру сказок. Сказка</a:t>
            </a:r>
            <a:r>
              <a:rPr lang="ru-RU" dirty="0">
                <a:solidFill>
                  <a:srgbClr val="46464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близка ребёнку по мироощущению, ведь у него эмоционально-чувственное восприятие мира. Благодаря сказке ребёнок познаёт мир не только умом, но и сердцем. И не только познаёт, но и выражает собственное отношение к добру и злу. Дошкольники учатся анализу и оценке поведения героев, развивают умение чувствовать и понимать другого, повышают самооценку, уверенность в себе, желание помочь, посочувствовать другому, а главное – развиваются всесторонне</a:t>
            </a:r>
            <a:r>
              <a:rPr lang="ru-RU" dirty="0" smtClean="0">
                <a:solidFill>
                  <a:srgbClr val="46464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 </a:t>
            </a:r>
            <a:endParaRPr lang="ru-RU" dirty="0">
              <a:latin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46464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solidFill>
                  <a:srgbClr val="46464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Детские </a:t>
            </a:r>
            <a:r>
              <a:rPr lang="ru-RU" dirty="0">
                <a:solidFill>
                  <a:srgbClr val="46464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сказки расширяется словарный запас малыша, помогают правильно строить диалог, развивать связную логическую речь, развитие связной речи является центральной задачей речевого воспитания </a:t>
            </a:r>
            <a:r>
              <a:rPr lang="ru-RU" dirty="0" smtClean="0">
                <a:solidFill>
                  <a:srgbClr val="46464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46464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464646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Театрализованная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деятельность вносит разнообразие в жизнь ребенка в детском саду, дарит ему радость и является одним из самых эффективных способов в воздействия на ребенка, в котором наиболее ярко проявляется принцип обучения: учить играя. Произведения народного творчества не утратили своего воздействия на ребенка и в наши дни.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331640" y="260649"/>
            <a:ext cx="76026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74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ЦЕЛЬ ПРОЕКТА: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46464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174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46464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1174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Создание необходимых условий для коррекции нарушений 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речи и 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развития коммуникативных навыков у детей с речевыми нарушениями, посредством стимулирования речевой и творческой активности в работе </a:t>
            </a:r>
            <a:r>
              <a:rPr lang="ru-RU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со сказками</a:t>
            </a:r>
            <a:r>
              <a:rPr lang="ru-RU" sz="2000" dirty="0">
                <a:solidFill>
                  <a:srgbClr val="000000"/>
                </a:solidFill>
                <a:latin typeface="Lato"/>
              </a:rPr>
              <a:t>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46464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1174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user\рабочий стол\фото\IMG202304051658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714620"/>
            <a:ext cx="385765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643182"/>
            <a:ext cx="3857652" cy="332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9124" y="3244334"/>
            <a:ext cx="1415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17475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111111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ru-RU" sz="1100" b="1" u="sng" dirty="0" smtClean="0">
                <a:solidFill>
                  <a:srgbClr val="464646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285728"/>
            <a:ext cx="26432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1111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ЗАДАЧИ ПРОЕКТА : </a:t>
            </a:r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357290" y="0"/>
            <a:ext cx="7572428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46464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100" b="1" dirty="0" smtClean="0">
              <a:solidFill>
                <a:srgbClr val="464646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464646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b="1" dirty="0" smtClean="0">
              <a:solidFill>
                <a:srgbClr val="464646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464646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Воспитательные: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воспитывать партнерские отношения между детьми, коммуникативные качества;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создавать радостный эмоциональный настрой, поощрять творческую инициативу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формировать творческую самостоятельность и эстетический вкус дошкольников в организации театрализованных игр, в создании и передаче образов, отчетливость произношения;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продолжать вовлекать детей, родителей в совместную деятельность по знакомству со сказками, показать ценность и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значимость совместного творчества детей и родителей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способствовать поддержанию традиции семейного чтения; </a:t>
            </a:r>
            <a:endParaRPr lang="ru-RU" sz="1200" dirty="0" smtClean="0">
              <a:latin typeface="Calibri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• формировать атмосферу эмоционального комфорта, взаимопонимания и поддержки.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52" y="357166"/>
            <a:ext cx="7286676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100" dirty="0" smtClean="0"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Образовательные:</a:t>
            </a:r>
            <a:endParaRPr lang="ru-RU" sz="1200" dirty="0" smtClean="0">
              <a:latin typeface="Calibri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знакомить с различными видами сказочных произведений, учить узнавать персонажи сказок, знать название и 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автора</a:t>
            </a:r>
            <a:r>
              <a:rPr lang="ru-RU" sz="2000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пересказывать содержание, высказывать свое отношение к героям сказки;</a:t>
            </a:r>
            <a:endParaRPr lang="ru-RU" sz="1200" dirty="0" smtClean="0">
              <a:latin typeface="Calibri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закрепить и расширить знания детей о сказках; </a:t>
            </a:r>
            <a:endParaRPr lang="ru-RU" sz="1200" dirty="0" smtClean="0">
              <a:latin typeface="Calibri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обогатить  навыки самостоятельно выбирать сказку для постановки, драматизации, готовить необходимые атрибуты 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декорации 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будущего спектакля, распределять между собой обязанности и роли. </a:t>
            </a:r>
            <a:endParaRPr lang="ru-RU" sz="1200" dirty="0" smtClean="0">
              <a:latin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Развивающие:</a:t>
            </a:r>
            <a:endParaRPr lang="ru-RU" sz="1200" dirty="0" smtClean="0">
              <a:latin typeface="Calibri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создавать условия для детей, способствующие освоению сказок; </a:t>
            </a:r>
            <a:endParaRPr lang="ru-RU" sz="1200" dirty="0" smtClean="0">
              <a:latin typeface="Calibri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закреплять умения использовать средства выразительности </a:t>
            </a:r>
            <a:r>
              <a:rPr lang="ru-RU" sz="20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(позы, жесты, мимику, интонации, движения)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и разные виды театров </a:t>
            </a:r>
            <a:r>
              <a:rPr lang="ru-RU" sz="20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(бибабо, пальчиковый, театр картинок, кукольный)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 </a:t>
            </a:r>
            <a:endParaRPr lang="ru-RU" sz="1200" dirty="0" smtClean="0">
              <a:latin typeface="Calibri" pitchFamily="34" charset="0"/>
              <a:cs typeface="Arial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создавать атмосферу эмоционального комфорта, взаимопонимания и поддержки.</a:t>
            </a:r>
            <a:endParaRPr lang="ru-RU" sz="3600" dirty="0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642910" y="382439"/>
            <a:ext cx="7715304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464646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дети группы  с ТНР, воспитатели,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учитель-логопед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родители.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464646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464646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user\рабочий стол\фото\IMG-800b2bc834ca25312636868bd41d0ae3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00306"/>
            <a:ext cx="4214842" cy="4000528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14488"/>
            <a:ext cx="378621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83568" y="260648"/>
            <a:ext cx="807249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ТИП ПРОЕКТА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- творческий, игровой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ПРОДОЛЖИТЕЛЬНОСТЬ ПРОЕКТА: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краткосрочный (с 1.12.2022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года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по 31.01.2023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года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111111"/>
                </a:solidFill>
                <a:latin typeface="Calibri" pitchFamily="34" charset="0"/>
                <a:cs typeface="Arial" pitchFamily="34" charset="0"/>
              </a:rPr>
              <a:t> Проект осуществляется через образовательные  области: 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rgbClr val="111111"/>
              </a:solidFill>
              <a:latin typeface="Calibri" pitchFamily="34" charset="0"/>
              <a:cs typeface="Arial" pitchFamily="34" charset="0"/>
            </a:endParaRP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cs typeface="Arial" pitchFamily="34" charset="0"/>
              </a:rPr>
              <a:t>Социально-коммуникативное развитие, познавательное развитие, речевое развитие, художественно-эстетическое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111111"/>
                </a:solidFill>
                <a:effectLst/>
                <a:latin typeface="Calibri" pitchFamily="34" charset="0"/>
                <a:cs typeface="Arial" pitchFamily="34" charset="0"/>
              </a:rPr>
              <a:t> развитие.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" name="Рисунок 3" descr="D:\user\рабочий стол\фото\IMG20230210111639_BURST000_COVER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500438"/>
            <a:ext cx="335758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71942"/>
            <a:ext cx="385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5756" y="332656"/>
            <a:ext cx="76438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alibri" panose="020F0502020204030204" pitchFamily="34" charset="0"/>
              </a:rPr>
              <a:t>Этапы работы над проектом: </a:t>
            </a:r>
          </a:p>
          <a:p>
            <a:pPr algn="ctr"/>
            <a:endParaRPr lang="ru-RU" sz="2000" b="1" dirty="0" smtClean="0">
              <a:latin typeface="Calibri" panose="020F0502020204030204" pitchFamily="34" charset="0"/>
            </a:endParaRPr>
          </a:p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I</a:t>
            </a:r>
            <a:r>
              <a:rPr lang="ru-RU" sz="2000" b="1" dirty="0" smtClean="0">
                <a:latin typeface="Calibri" panose="020F0502020204030204" pitchFamily="34" charset="0"/>
              </a:rPr>
              <a:t> этап. </a:t>
            </a:r>
            <a:r>
              <a:rPr lang="ru-RU" sz="2000" b="1" i="1" dirty="0" smtClean="0">
                <a:latin typeface="Calibri" panose="020F0502020204030204" pitchFamily="34" charset="0"/>
              </a:rPr>
              <a:t>Подготовительно-информационный: </a:t>
            </a:r>
          </a:p>
          <a:p>
            <a:pPr algn="ctr"/>
            <a:endParaRPr lang="ru-RU" sz="2000" b="1" i="1" dirty="0" smtClean="0">
              <a:latin typeface="Calibri" panose="020F0502020204030204" pitchFamily="34" charset="0"/>
            </a:endParaRPr>
          </a:p>
          <a:p>
            <a:r>
              <a:rPr lang="ru-RU" sz="2000" dirty="0">
                <a:latin typeface="Calibri" panose="020F0502020204030204" pitchFamily="34" charset="0"/>
              </a:rPr>
              <a:t>Определить цели и задачи работы над проектом.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Подбор </a:t>
            </a:r>
            <a:r>
              <a:rPr lang="ru-RU" sz="2000" dirty="0">
                <a:latin typeface="Calibri" panose="020F0502020204030204" pitchFamily="34" charset="0"/>
              </a:rPr>
              <a:t>методической и художественной литературы, картотека пословиц и поговорок, загадок о сказочных персонажах.</a:t>
            </a:r>
          </a:p>
          <a:p>
            <a:r>
              <a:rPr lang="ru-RU" sz="2000" dirty="0">
                <a:latin typeface="Calibri" panose="020F0502020204030204" pitchFamily="34" charset="0"/>
              </a:rPr>
              <a:t>Подбор материала и оборудования для занятий, бесед, сюжетно ролевых и творческих игр, игр </a:t>
            </a:r>
            <a:r>
              <a:rPr lang="ru-RU" sz="2000" dirty="0" smtClean="0">
                <a:latin typeface="Calibri" panose="020F0502020204030204" pitchFamily="34" charset="0"/>
              </a:rPr>
              <a:t>драматизаций.</a:t>
            </a:r>
            <a:endParaRPr lang="ru-RU" sz="2000" dirty="0">
              <a:latin typeface="Calibri" panose="020F0502020204030204" pitchFamily="34" charset="0"/>
            </a:endParaRPr>
          </a:p>
        </p:txBody>
      </p:sp>
      <p:pic>
        <p:nvPicPr>
          <p:cNvPr id="3" name="Рисунок 2" descr="D:\user\рабочий стол\фото\IMG20230323092425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4929198"/>
            <a:ext cx="2928958" cy="169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user\рабочий стол\фото\IMG-ac7f7026e8235b430ca4db7570db25df-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077072"/>
            <a:ext cx="2357422" cy="2643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8847"/>
            <a:ext cx="889248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II</a:t>
            </a:r>
            <a:r>
              <a:rPr lang="ru-RU" b="1" dirty="0" smtClean="0">
                <a:latin typeface="Calibri" panose="020F0502020204030204" pitchFamily="34" charset="0"/>
              </a:rPr>
              <a:t>этап. Практический, познавательный.</a:t>
            </a:r>
            <a:r>
              <a:rPr lang="ru-RU" dirty="0" smtClean="0">
                <a:latin typeface="Calibri" panose="020F0502020204030204" pitchFamily="34" charset="0"/>
              </a:rPr>
              <a:t>	</a:t>
            </a:r>
          </a:p>
          <a:p>
            <a:pPr algn="ctr"/>
            <a:endParaRPr lang="ru-RU" dirty="0" smtClean="0">
              <a:latin typeface="Calibri" panose="020F0502020204030204" pitchFamily="34" charset="0"/>
            </a:endParaRPr>
          </a:p>
          <a:p>
            <a:r>
              <a:rPr lang="ru-RU" b="1" dirty="0" smtClean="0">
                <a:latin typeface="Calibri" panose="020F0502020204030204" pitchFamily="34" charset="0"/>
              </a:rPr>
              <a:t>Познавательные беседы</a:t>
            </a:r>
            <a:r>
              <a:rPr lang="ru-RU" dirty="0" smtClean="0">
                <a:latin typeface="Calibri" panose="020F0502020204030204" pitchFamily="34" charset="0"/>
              </a:rPr>
              <a:t>: «Сказка ложь да в ней намек! Добру молодцу урок!», «Сказка от начала начинается, до конца читается, в середке не перебивается», «Народная сказка- волшебная, про животных, бытовая», «Книжная иллюстрация», «Герои сказок- какие они?»</a:t>
            </a:r>
          </a:p>
          <a:p>
            <a:r>
              <a:rPr lang="ru-RU" b="1" dirty="0">
                <a:latin typeface="Calibri" panose="020F0502020204030204" pitchFamily="34" charset="0"/>
              </a:rPr>
              <a:t>Мероприятия по работе с детьми</a:t>
            </a:r>
            <a:r>
              <a:rPr lang="ru-RU" dirty="0">
                <a:latin typeface="Calibri" panose="020F0502020204030204" pitchFamily="34" charset="0"/>
              </a:rPr>
              <a:t>: чтение художественной литературы, просмотр мультфильмов знакомых сказок, НОД по развитию речи </a:t>
            </a:r>
            <a:r>
              <a:rPr lang="ru-RU" dirty="0" smtClean="0">
                <a:latin typeface="Calibri" panose="020F0502020204030204" pitchFamily="34" charset="0"/>
              </a:rPr>
              <a:t>«Мои любимые сказки», </a:t>
            </a:r>
            <a:r>
              <a:rPr lang="ru-RU" dirty="0">
                <a:latin typeface="Calibri" panose="020F0502020204030204" pitchFamily="34" charset="0"/>
              </a:rPr>
              <a:t>изготовление сказочных персонажей из пластилина, бумаги в технике «оригами», атрибутов к сюжетно-ролевым, дидактическим и театрализованным играм.</a:t>
            </a:r>
          </a:p>
          <a:p>
            <a:r>
              <a:rPr lang="ru-RU" b="1" dirty="0">
                <a:latin typeface="Calibri" panose="020F0502020204030204" pitchFamily="34" charset="0"/>
              </a:rPr>
              <a:t>Дидактические игры</a:t>
            </a:r>
            <a:r>
              <a:rPr lang="ru-RU" dirty="0">
                <a:latin typeface="Calibri" panose="020F0502020204030204" pitchFamily="34" charset="0"/>
              </a:rPr>
              <a:t>: «Угадай сказочного персонажа», «Опиши героя», собери пазлы по сказкам, отгадывание кроссвордов по сказкам, настольно-печатная игра «Сказка за сказкой», «Какому герою принадлежит предмет</a:t>
            </a:r>
            <a:r>
              <a:rPr lang="ru-RU" dirty="0" smtClean="0">
                <a:latin typeface="Calibri" panose="020F0502020204030204" pitchFamily="34" charset="0"/>
              </a:rPr>
              <a:t>?» Отгадывание </a:t>
            </a:r>
            <a:r>
              <a:rPr lang="ru-RU" dirty="0">
                <a:latin typeface="Calibri" panose="020F0502020204030204" pitchFamily="34" charset="0"/>
              </a:rPr>
              <a:t>загадок о сказочных героях.</a:t>
            </a:r>
          </a:p>
          <a:p>
            <a:r>
              <a:rPr lang="ru-RU" b="1" dirty="0" smtClean="0">
                <a:latin typeface="Calibri" panose="020F0502020204030204" pitchFamily="34" charset="0"/>
              </a:rPr>
              <a:t>Сюжетно-ролевые </a:t>
            </a:r>
            <a:r>
              <a:rPr lang="ru-RU" b="1" dirty="0">
                <a:latin typeface="Calibri" panose="020F0502020204030204" pitchFamily="34" charset="0"/>
              </a:rPr>
              <a:t>игры</a:t>
            </a:r>
            <a:r>
              <a:rPr lang="ru-RU" dirty="0">
                <a:latin typeface="Calibri" panose="020F0502020204030204" pitchFamily="34" charset="0"/>
              </a:rPr>
              <a:t>: «</a:t>
            </a:r>
            <a:r>
              <a:rPr lang="ru-RU" dirty="0" err="1">
                <a:latin typeface="Calibri" panose="020F0502020204030204" pitchFamily="34" charset="0"/>
              </a:rPr>
              <a:t>Книжкина</a:t>
            </a:r>
            <a:r>
              <a:rPr lang="ru-RU" dirty="0">
                <a:latin typeface="Calibri" panose="020F0502020204030204" pitchFamily="34" charset="0"/>
              </a:rPr>
              <a:t> больница», «В библиотеке», «Книжный магазин».</a:t>
            </a:r>
          </a:p>
          <a:p>
            <a:r>
              <a:rPr lang="ru-RU" b="1" dirty="0" smtClean="0">
                <a:latin typeface="Calibri" panose="020F0502020204030204" pitchFamily="34" charset="0"/>
              </a:rPr>
              <a:t>Выставка  </a:t>
            </a:r>
            <a:r>
              <a:rPr lang="ru-RU" b="1" dirty="0">
                <a:latin typeface="Calibri" panose="020F0502020204030204" pitchFamily="34" charset="0"/>
              </a:rPr>
              <a:t>картин </a:t>
            </a:r>
            <a:r>
              <a:rPr lang="ru-RU" dirty="0">
                <a:latin typeface="Calibri" panose="020F0502020204030204" pitchFamily="34" charset="0"/>
              </a:rPr>
              <a:t>«Сказки в стиле великих художников</a:t>
            </a:r>
            <a:r>
              <a:rPr lang="ru-RU" dirty="0" smtClean="0">
                <a:latin typeface="Calibri" panose="020F0502020204030204" pitchFamily="34" charset="0"/>
              </a:rPr>
              <a:t>».</a:t>
            </a:r>
          </a:p>
          <a:p>
            <a:r>
              <a:rPr lang="ru-RU" b="1" dirty="0" smtClean="0">
                <a:latin typeface="Calibri" panose="020F0502020204030204" pitchFamily="34" charset="0"/>
              </a:rPr>
              <a:t>Театрализованная </a:t>
            </a:r>
            <a:r>
              <a:rPr lang="ru-RU" b="1" dirty="0">
                <a:latin typeface="Calibri" panose="020F0502020204030204" pitchFamily="34" charset="0"/>
              </a:rPr>
              <a:t>деятельность </a:t>
            </a:r>
            <a:r>
              <a:rPr lang="ru-RU" dirty="0">
                <a:latin typeface="Calibri" panose="020F0502020204030204" pitchFamily="34" charset="0"/>
              </a:rPr>
              <a:t>: разыгрывание мини сценок по сказкам, драматизация сказки </a:t>
            </a:r>
            <a:r>
              <a:rPr lang="ru-RU" dirty="0" smtClean="0">
                <a:latin typeface="Calibri" panose="020F0502020204030204" pitchFamily="34" charset="0"/>
              </a:rPr>
              <a:t>«</a:t>
            </a:r>
            <a:r>
              <a:rPr lang="ru-RU" dirty="0" smtClean="0">
                <a:latin typeface="Calibri" panose="020F0502020204030204" pitchFamily="34" charset="0"/>
              </a:rPr>
              <a:t>Колобок</a:t>
            </a:r>
            <a:r>
              <a:rPr lang="ru-RU" dirty="0" smtClean="0">
                <a:latin typeface="Calibri" panose="020F0502020204030204" pitchFamily="34" charset="0"/>
              </a:rPr>
              <a:t>».</a:t>
            </a:r>
            <a:endParaRPr lang="ru-RU" dirty="0">
              <a:latin typeface="Calibri" panose="020F0502020204030204" pitchFamily="34" charset="0"/>
            </a:endParaRPr>
          </a:p>
          <a:p>
            <a:r>
              <a:rPr lang="ru-RU" b="1" dirty="0" smtClean="0">
                <a:latin typeface="Calibri" panose="020F0502020204030204" pitchFamily="34" charset="0"/>
              </a:rPr>
              <a:t>Самостоятельное составление сказок </a:t>
            </a:r>
            <a:r>
              <a:rPr lang="ru-RU" dirty="0" smtClean="0">
                <a:latin typeface="Calibri" panose="020F0502020204030204" pitchFamily="34" charset="0"/>
              </a:rPr>
              <a:t>(с опорой на картинки, схемы).</a:t>
            </a:r>
          </a:p>
          <a:p>
            <a:r>
              <a:rPr lang="ru-RU" b="1" dirty="0">
                <a:latin typeface="Calibri" panose="020F0502020204030204" pitchFamily="34" charset="0"/>
              </a:rPr>
              <a:t>Консультации для родителей</a:t>
            </a:r>
            <a:r>
              <a:rPr lang="ru-RU" dirty="0">
                <a:latin typeface="Calibri" panose="020F0502020204030204" pitchFamily="34" charset="0"/>
              </a:rPr>
              <a:t>: «Для чего нужны библиотеки», «Чему учат сказки?»</a:t>
            </a:r>
          </a:p>
          <a:p>
            <a:r>
              <a:rPr lang="ru-RU" b="1" dirty="0" smtClean="0">
                <a:latin typeface="Calibri" panose="020F0502020204030204" pitchFamily="34" charset="0"/>
              </a:rPr>
              <a:t>Создание мини-библиотеки </a:t>
            </a:r>
            <a:r>
              <a:rPr lang="ru-RU" dirty="0" smtClean="0">
                <a:latin typeface="Calibri" panose="020F0502020204030204" pitchFamily="34" charset="0"/>
              </a:rPr>
              <a:t>по русским народным сказкам.</a:t>
            </a:r>
          </a:p>
          <a:p>
            <a:r>
              <a:rPr lang="ru-RU" b="1" dirty="0" smtClean="0">
                <a:latin typeface="Calibri" panose="020F0502020204030204" pitchFamily="34" charset="0"/>
              </a:rPr>
              <a:t>Совместная деятельность дома родителей и детей </a:t>
            </a:r>
            <a:r>
              <a:rPr lang="ru-RU" dirty="0" smtClean="0">
                <a:latin typeface="Calibri" panose="020F0502020204030204" pitchFamily="34" charset="0"/>
              </a:rPr>
              <a:t>– изготовление книжки-малышки «Моя любимая сказка», рисование рисунков «Что за прелесть эти сказки», изготовление масок для театрализации сказки «Колобок», вечернее чтение  «Сказка на ночь».</a:t>
            </a:r>
            <a:endParaRPr lang="ru-RU" dirty="0">
              <a:latin typeface="Calibri" panose="020F0502020204030204" pitchFamily="34" charset="0"/>
            </a:endParaRPr>
          </a:p>
          <a:p>
            <a:endParaRPr lang="ru-RU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485</TotalTime>
  <Words>533</Words>
  <Application>Microsoft Office PowerPoint</Application>
  <PresentationFormat>Экран (4:3)</PresentationFormat>
  <Paragraphs>100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Calibri</vt:lpstr>
      <vt:lpstr>Century Gothic</vt:lpstr>
      <vt:lpstr>Lato</vt:lpstr>
      <vt:lpstr>Times New Roman</vt:lpstr>
      <vt:lpstr>Verdana</vt:lpstr>
      <vt:lpstr>Wingdings</vt:lpstr>
      <vt:lpstr>Wingdings 3</vt:lpstr>
      <vt:lpstr>Легкий дым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AsKomp</dc:creator>
  <cp:lastModifiedBy>пк</cp:lastModifiedBy>
  <cp:revision>65</cp:revision>
  <dcterms:created xsi:type="dcterms:W3CDTF">2023-02-07T02:02:22Z</dcterms:created>
  <dcterms:modified xsi:type="dcterms:W3CDTF">2023-04-10T03:38:48Z</dcterms:modified>
</cp:coreProperties>
</file>