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5" r:id="rId3"/>
    <p:sldId id="257" r:id="rId4"/>
    <p:sldId id="263" r:id="rId5"/>
    <p:sldId id="265" r:id="rId6"/>
    <p:sldId id="259" r:id="rId7"/>
    <p:sldId id="260" r:id="rId8"/>
    <p:sldId id="267" r:id="rId9"/>
    <p:sldId id="293" r:id="rId10"/>
    <p:sldId id="294" r:id="rId11"/>
    <p:sldId id="278" r:id="rId12"/>
    <p:sldId id="287" r:id="rId13"/>
    <p:sldId id="280" r:id="rId14"/>
    <p:sldId id="282" r:id="rId15"/>
    <p:sldId id="284" r:id="rId16"/>
    <p:sldId id="28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924944"/>
            <a:ext cx="7772400" cy="1470025"/>
          </a:xfrm>
        </p:spPr>
        <p:txBody>
          <a:bodyPr>
            <a:noAutofit/>
          </a:bodyPr>
          <a:lstStyle/>
          <a:p>
            <a:r>
              <a:rPr lang="ru-RU" b="1" dirty="0"/>
              <a:t> </a:t>
            </a:r>
            <a:br>
              <a:rPr lang="ru-RU" dirty="0"/>
            </a:br>
            <a:r>
              <a:rPr lang="ru-RU" b="1" dirty="0"/>
              <a:t>   </a:t>
            </a:r>
            <a:r>
              <a:rPr lang="ru-RU" sz="4000" b="1" dirty="0"/>
              <a:t>Проект по развитию нравственно-патриотических качеств у детей</a:t>
            </a:r>
            <a:br>
              <a:rPr lang="ru-RU" sz="4000" b="1" dirty="0"/>
            </a:br>
            <a:r>
              <a:rPr lang="ru-RU" sz="4000" b="1" dirty="0"/>
              <a:t>«Этот День Победы!»</a:t>
            </a:r>
            <a:br>
              <a:rPr lang="ru-RU" sz="4000" b="1" dirty="0"/>
            </a:br>
            <a:br>
              <a:rPr lang="ru-RU" sz="4000" b="1" dirty="0"/>
            </a:br>
            <a:br>
              <a:rPr lang="ru-RU" dirty="0"/>
            </a:br>
            <a:endParaRPr lang="ru-RU" dirty="0"/>
          </a:p>
        </p:txBody>
      </p:sp>
      <p:pic>
        <p:nvPicPr>
          <p:cNvPr id="15362" name="Picture 2" descr="https://3.bp.blogspot.com/-5DSNRMVQEis/WrOLREiOjxI/AAAAAAAANoo/_ZD-xPquy20nAZ3iPfccTGH1pZb8S4j-QCLcBGAs/s320/9%2B%25D0%25BC%25D0%25B0%25D1%258F%2Bpng%2B%25281%2529%2B-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9372" y="4149080"/>
            <a:ext cx="2814628" cy="281462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4815672"/>
            <a:ext cx="404290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Подготовлен :</a:t>
            </a:r>
          </a:p>
          <a:p>
            <a:r>
              <a:rPr lang="ru-RU" b="1" dirty="0" err="1"/>
              <a:t>Кокориной</a:t>
            </a:r>
            <a:r>
              <a:rPr lang="ru-RU" b="1" dirty="0"/>
              <a:t> Натальей Александровной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9266D4-7F94-499C-B906-04C09988BD3A}"/>
              </a:ext>
            </a:extLst>
          </p:cNvPr>
          <p:cNvSpPr txBox="1"/>
          <p:nvPr/>
        </p:nvSpPr>
        <p:spPr>
          <a:xfrm>
            <a:off x="1691680" y="116632"/>
            <a:ext cx="6831632" cy="10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города Иркутска детский сад № 40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103" y="1052736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/>
              <a:t>Уголок патриотического и регионально- патриотического воспитания.</a:t>
            </a:r>
            <a:br>
              <a:rPr lang="ru-RU" sz="2400" b="1" dirty="0"/>
            </a:b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2708920"/>
            <a:ext cx="4255424" cy="31884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2903" y="2708920"/>
            <a:ext cx="4249280" cy="31884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64088" y="170220"/>
            <a:ext cx="362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/>
              <a:t>Фотоотчет по реализации проекта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5116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un9-71.userapi.com/impg/WzzALcA9jb2SGdox9lEhvnT-ymtV1bC5yNorEA/b_eRxmB2eMc.jpg?size=1280x960&amp;quality=96&amp;sign=be5a266790df90e75a2703d68db6792e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960" y="266738"/>
            <a:ext cx="3738623" cy="2803968"/>
          </a:xfrm>
          <a:prstGeom prst="rect">
            <a:avLst/>
          </a:prstGeom>
          <a:noFill/>
        </p:spPr>
      </p:pic>
      <p:pic>
        <p:nvPicPr>
          <p:cNvPr id="1030" name="Picture 6" descr="https://sun9-40.userapi.com/impg/hg5tMsUWkMp2HwX-EHoqcfCTwIo_-6AMcMJnhg/U72Z0Z1pTJc.jpg?size=1280x960&amp;quality=96&amp;sign=06baecff5375126ffccb2550cd49418c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59180"/>
            <a:ext cx="4627399" cy="32861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0645" y="3212976"/>
            <a:ext cx="4071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Лепка объемной военной                                      техники  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6" y="3861048"/>
            <a:ext cx="3645711" cy="28483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56414" y="4869160"/>
            <a:ext cx="26120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Стенгазеты и плакаты</a:t>
            </a:r>
          </a:p>
          <a:p>
            <a:r>
              <a:rPr lang="ru-RU" sz="2000" b="1" dirty="0"/>
              <a:t>         «Мы помним…»</a:t>
            </a:r>
          </a:p>
        </p:txBody>
      </p:sp>
      <p:pic>
        <p:nvPicPr>
          <p:cNvPr id="9" name="Picture 2" descr="https://1.bp.blogspot.com/-Fh5ANA2C2iA/WrOL-mYd4nI/AAAAAAAANsY/H43-ptR7YIMjLz12QdLXtVQ-U9eY0_myACLcBGAs/s1600/9%2B%25D0%25BC%25D0%25B0%25D1%258F%2Bpng%2B%252850%252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982" y="4869159"/>
            <a:ext cx="1874790" cy="18402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47231" y="5035965"/>
            <a:ext cx="5419231" cy="176722"/>
          </a:xfrm>
        </p:spPr>
        <p:txBody>
          <a:bodyPr>
            <a:normAutofit fontScale="90000"/>
          </a:bodyPr>
          <a:lstStyle/>
          <a:p>
            <a:r>
              <a:rPr lang="ru-RU" sz="2000" b="1" dirty="0"/>
              <a:t>Коллекция военной техники</a:t>
            </a:r>
          </a:p>
        </p:txBody>
      </p:sp>
      <p:pic>
        <p:nvPicPr>
          <p:cNvPr id="44034" name="Picture 2" descr="https://sun9-68.userapi.com/impg/RXPE3-6EawuCTurK63pnaqB9lzJ8iR7Gi5FI_A/ARwGxsLvr2w.jpg?size=1280x960&amp;quality=96&amp;sign=8b9792a9dc6a1eeb041a35c277eee5cb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1422068"/>
            <a:ext cx="4187958" cy="31409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1052736"/>
            <a:ext cx="1890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Рисуем  «9 мая »</a:t>
            </a:r>
          </a:p>
        </p:txBody>
      </p:sp>
      <p:pic>
        <p:nvPicPr>
          <p:cNvPr id="6" name="Picture 8" descr="https://sun9-14.userapi.com/impg/8kityidD9T9iPHa7Ig9qjMx25TVedyv4wD-c6A/L-m61h11zys.jpg?size=1280x949&amp;quality=96&amp;sign=959948dd6f81294f8b4e36ccfcb863e7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01008"/>
            <a:ext cx="4236499" cy="31409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83986" y="2807886"/>
            <a:ext cx="415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/>
              <a:t>Жгутиковая техника пластилинографии</a:t>
            </a:r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488" y="170509"/>
            <a:ext cx="2901948" cy="213378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160" y="764704"/>
            <a:ext cx="2674640" cy="652934"/>
          </a:xfrm>
        </p:spPr>
        <p:txBody>
          <a:bodyPr>
            <a:noAutofit/>
          </a:bodyPr>
          <a:lstStyle/>
          <a:p>
            <a:r>
              <a:rPr lang="ru-RU" sz="2000" b="1" dirty="0"/>
              <a:t>Сюжетно –ролевая игра «Наши защитники»</a:t>
            </a:r>
            <a:br>
              <a:rPr lang="ru-RU" sz="2000" b="1" dirty="0"/>
            </a:br>
            <a:endParaRPr lang="ru-RU" sz="2000" b="1" dirty="0"/>
          </a:p>
        </p:txBody>
      </p:sp>
      <p:pic>
        <p:nvPicPr>
          <p:cNvPr id="35842" name="Picture 2" descr="https://sun9-75.userapi.com/impg/CDjpoyLF-9hxCL-PdgICKREf6p_Ifcb_iCHCZQ/gd2qynZEIWs.jpg?size=1280x960&amp;quality=96&amp;sign=f872742c0bb6fd990a5e8a92f7fa8b55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"/>
            <a:ext cx="5072065" cy="3357563"/>
          </a:xfrm>
          <a:prstGeom prst="rect">
            <a:avLst/>
          </a:prstGeom>
          <a:noFill/>
        </p:spPr>
      </p:pic>
      <p:pic>
        <p:nvPicPr>
          <p:cNvPr id="35846" name="Picture 6" descr="https://sun9-33.userapi.com/impg/F185uaWMrIkW4tRk3D6yFRzlgKeSfrhOelYNpg/PaH35o8bxoM.jpg?size=1280x960&amp;quality=96&amp;sign=0190e0867d67eb16175915cdff6dcc60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0438"/>
            <a:ext cx="4929190" cy="3357561"/>
          </a:xfrm>
          <a:prstGeom prst="rect">
            <a:avLst/>
          </a:prstGeom>
          <a:noFill/>
        </p:spPr>
      </p:pic>
      <p:pic>
        <p:nvPicPr>
          <p:cNvPr id="35848" name="Picture 8" descr="https://sun9-58.userapi.com/impg/Mop3UPxr9NfIzmP8cxxZBdY11zrv4g-rdn28iQ/NPEp66STdAQ.jpg?size=1280x960&amp;quality=96&amp;sign=ca6591ef6e5c490ab4db3f09c928fa78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3357562"/>
            <a:ext cx="4071934" cy="3500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sun9-67.userapi.com/impg/b-Z219xe39VONUnuMP4E1Yq7yVELwHDmVKHbOQ/UbdFXl7kiZE.jpg?size=854x394&amp;quality=96&amp;sign=14cc7d34494826f98a8bab51ac59f478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975" y="1844824"/>
            <a:ext cx="8587155" cy="4574312"/>
          </a:xfrm>
          <a:prstGeom prst="rect">
            <a:avLst/>
          </a:prstGeom>
          <a:noFill/>
        </p:spPr>
      </p:pic>
      <p:sp>
        <p:nvSpPr>
          <p:cNvPr id="38918" name="AutoShape 6" descr="Памятник в этом году приобрел новый оттенок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20" name="AutoShape 8" descr="Памятник в этом году приобрел новый оттенок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800690" y="777265"/>
            <a:ext cx="52238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/>
              <a:t>Экскурсия  к танку «Иркутский Комсомолец»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un9-63.userapi.com/impg/eYT98RMoPa_MxBxUTUTJdqNZSt4LpCFCO9_qWg/hGmGrrRx3DA.jpg?size=1280x960&amp;quality=96&amp;sign=cd0b7138f55413c68d2e0948f7b3816f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834" y="537833"/>
            <a:ext cx="4429156" cy="3321867"/>
          </a:xfrm>
          <a:prstGeom prst="rect">
            <a:avLst/>
          </a:prstGeom>
          <a:noFill/>
        </p:spPr>
      </p:pic>
      <p:pic>
        <p:nvPicPr>
          <p:cNvPr id="1030" name="Picture 6" descr="https://sun9-33.userapi.com/impg/dEWQ5LmKn4CYycqLdftLEmrEHp8JJ93pS8lOgA/FORQKZ_KKo0.jpg?size=1280x960&amp;quality=96&amp;sign=b0d65688257492c7934ddbf61626814b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10" y="3628456"/>
            <a:ext cx="4643438" cy="3264893"/>
          </a:xfrm>
          <a:prstGeom prst="rect">
            <a:avLst/>
          </a:prstGeom>
          <a:noFill/>
        </p:spPr>
      </p:pic>
      <p:pic>
        <p:nvPicPr>
          <p:cNvPr id="1032" name="Picture 8" descr="https://sun9-44.userapi.com/impg/8o90x2R8uXRGUad3_zjjXRRALFJF_3XussO_Rg/w_oZU1FO__g.jpg?size=1280x960&amp;quality=96&amp;sign=b0115f815cd9089e55dfaf68024253f3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357562"/>
            <a:ext cx="4357686" cy="350043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119211" y="1844824"/>
            <a:ext cx="34099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/>
              <a:t>Эстафета памяти </a:t>
            </a:r>
          </a:p>
          <a:p>
            <a:pPr algn="ctr"/>
            <a:r>
              <a:rPr lang="ru-RU" sz="2000" b="1" dirty="0"/>
              <a:t>(</a:t>
            </a:r>
            <a:r>
              <a:rPr lang="ru-RU" sz="2000" b="1" dirty="0" err="1"/>
              <a:t>военно</a:t>
            </a:r>
            <a:r>
              <a:rPr lang="ru-RU" sz="2000" b="1" dirty="0"/>
              <a:t> – спортивные игры 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sun9-15.userapi.com/impg/Jc_nuklLgY_2QbHz7Qcl2KfWlN91PYw9ODRW-g/FpZfZvxYJuk.jpg?size=1280x1043&amp;quality=96&amp;sign=6bf595dace67c31deb264406372c464f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09" y="1055337"/>
            <a:ext cx="3610388" cy="2853373"/>
          </a:xfrm>
          <a:prstGeom prst="rect">
            <a:avLst/>
          </a:prstGeom>
          <a:noFill/>
        </p:spPr>
      </p:pic>
      <p:pic>
        <p:nvPicPr>
          <p:cNvPr id="41988" name="Picture 4" descr="https://sun9-55.userapi.com/impg/sFWSGVpDq0ip2qoSn5-k1CyVYilKfHt9IKWh3Q/OZLWdVmApQQ.jpg?size=1280x1227&amp;quality=96&amp;sign=1c32537271f1c155e224666ee108c85b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7" y="2862320"/>
            <a:ext cx="3744416" cy="2808310"/>
          </a:xfrm>
          <a:prstGeom prst="rect">
            <a:avLst/>
          </a:prstGeom>
          <a:noFill/>
        </p:spPr>
      </p:pic>
      <p:pic>
        <p:nvPicPr>
          <p:cNvPr id="41990" name="Picture 6" descr="https://sun9-20.userapi.com/impg/ASepAztXjNPuxyP7ReenDDFBjMJej12EDp-STw/uaKV44rh2cA.jpg?size=1280x960&amp;quality=96&amp;sign=aa4834cc94899638e8b57fcabc0933db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1" y="2"/>
            <a:ext cx="3816423" cy="286231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0555" y="404664"/>
            <a:ext cx="28611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Макеты «Вечного огня»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31840" y="6237312"/>
            <a:ext cx="28632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Спасибо за внимание </a:t>
            </a:r>
            <a:r>
              <a:rPr lang="ru-RU" sz="2000" b="1" dirty="0">
                <a:sym typeface="Wingdings" panose="05000000000000000000" pitchFamily="2" charset="2"/>
              </a:rPr>
              <a:t></a:t>
            </a:r>
            <a:endParaRPr lang="ru-RU" sz="2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B8CB068-689B-41A5-9831-AA243EE528B5}"/>
              </a:ext>
            </a:extLst>
          </p:cNvPr>
          <p:cNvSpPr/>
          <p:nvPr/>
        </p:nvSpPr>
        <p:spPr>
          <a:xfrm>
            <a:off x="1072457" y="1204394"/>
            <a:ext cx="59766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Вид проекта: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Патриотический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Познавательно-творческий</a:t>
            </a:r>
          </a:p>
          <a:p>
            <a:endParaRPr lang="ru-RU" sz="24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1B038D3-D636-4C92-BB19-FD3815B9526B}"/>
              </a:ext>
            </a:extLst>
          </p:cNvPr>
          <p:cNvSpPr/>
          <p:nvPr/>
        </p:nvSpPr>
        <p:spPr>
          <a:xfrm>
            <a:off x="3851920" y="342900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/>
              <a:t>Участники: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Дети старшей группы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Воспитатели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Родители</a:t>
            </a:r>
          </a:p>
        </p:txBody>
      </p:sp>
      <p:pic>
        <p:nvPicPr>
          <p:cNvPr id="6" name="Picture 2" descr="https://3.bp.blogspot.com/-5DSNRMVQEis/WrOLREiOjxI/AAAAAAAANoo/_ZD-xPquy20nAZ3iPfccTGH1pZb8S4j-QCLcBGAs/s320/9%2B%25D0%25BC%25D0%25B0%25D1%258F%2Bpng%2B%25281%2529%2B-.png">
            <a:extLst>
              <a:ext uri="{FF2B5EF4-FFF2-40B4-BE49-F238E27FC236}">
                <a16:creationId xmlns:a16="http://schemas.microsoft.com/office/drawing/2014/main" id="{0D79AA4B-4B02-4FE0-AD5A-F45D2F586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93673" y="4043574"/>
            <a:ext cx="2814628" cy="2814629"/>
          </a:xfrm>
          <a:prstGeom prst="rect">
            <a:avLst/>
          </a:prstGeom>
          <a:noFill/>
        </p:spPr>
      </p:pic>
      <p:pic>
        <p:nvPicPr>
          <p:cNvPr id="7" name="Picture 4" descr="https://1.bp.blogspot.com/-SUuH7Tmz50c/WrOLaoNWJAI/AAAAAAAANpo/VW11G_L2XGAc4IOG58_AWJvUHFQvX-9wgCLcBGAs/s1600/9%2B%25D0%25BC%25D0%25B0%25D1%258F%2Bpng%2B%252821%2529.png">
            <a:extLst>
              <a:ext uri="{FF2B5EF4-FFF2-40B4-BE49-F238E27FC236}">
                <a16:creationId xmlns:a16="http://schemas.microsoft.com/office/drawing/2014/main" id="{7F401C1D-3019-46BB-9CDC-C5E12019B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8184" y="13802"/>
            <a:ext cx="1604959" cy="2006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8993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857232"/>
            <a:ext cx="9036496" cy="60007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/>
              <a:t>Актуальность:</a:t>
            </a:r>
            <a:endParaRPr lang="ru-RU" sz="2000" dirty="0"/>
          </a:p>
          <a:p>
            <a:r>
              <a:rPr lang="ru-RU" sz="1800" dirty="0"/>
              <a:t>Патриотическое воспитание детей способствует развитию</a:t>
            </a:r>
          </a:p>
          <a:p>
            <a:pPr marL="0" indent="0">
              <a:buNone/>
            </a:pPr>
            <a:r>
              <a:rPr lang="ru-RU" sz="1800" dirty="0"/>
              <a:t>личности гражданина и воспитывает чувство долга защитника Отечества.</a:t>
            </a:r>
          </a:p>
          <a:p>
            <a:r>
              <a:rPr lang="ru-RU" sz="1800" dirty="0"/>
              <a:t>Любая деятельность по патриотическому воспитанию поднимают на новую</a:t>
            </a:r>
          </a:p>
          <a:p>
            <a:pPr marL="0" indent="0">
              <a:buNone/>
            </a:pPr>
            <a:r>
              <a:rPr lang="ru-RU" sz="1800" dirty="0"/>
              <a:t>ступень смелость и отвагу, терпение и выносливость народа, героизм</a:t>
            </a:r>
          </a:p>
          <a:p>
            <a:r>
              <a:rPr lang="ru-RU" sz="1800" dirty="0"/>
              <a:t>взрослых и подрастающего поколения, победивших смертельного врага.</a:t>
            </a:r>
          </a:p>
          <a:p>
            <a:pPr marL="0" indent="0">
              <a:buNone/>
            </a:pPr>
            <a:r>
              <a:rPr lang="ru-RU" sz="2100" b="1" dirty="0"/>
              <a:t>                                  </a:t>
            </a:r>
          </a:p>
          <a:p>
            <a:pPr marL="0" indent="0">
              <a:buNone/>
            </a:pPr>
            <a:r>
              <a:rPr lang="ru-RU" sz="2100" b="1" dirty="0"/>
              <a:t>              </a:t>
            </a:r>
          </a:p>
          <a:p>
            <a:pPr marL="0" indent="0" algn="ctr">
              <a:buNone/>
            </a:pPr>
            <a:r>
              <a:rPr lang="ru-RU" sz="2000" b="1" dirty="0"/>
              <a:t>         Цели и задачи проекта:</a:t>
            </a:r>
          </a:p>
          <a:p>
            <a:pPr lvl="0"/>
            <a:r>
              <a:rPr lang="ru-RU" sz="1800" dirty="0"/>
              <a:t>Формирование у детей образа героя, защитника своего государства</a:t>
            </a:r>
          </a:p>
          <a:p>
            <a:pPr lvl="0"/>
            <a:r>
              <a:rPr lang="ru-RU" sz="1800" dirty="0"/>
              <a:t>Привитие любви к Отечеству и родному краю; возрождение духовно-культурных традиций России.</a:t>
            </a:r>
          </a:p>
          <a:p>
            <a:pPr lvl="0"/>
            <a:r>
              <a:rPr lang="ru-RU" sz="1800" dirty="0"/>
              <a:t>Воспитание чувства гордости за историю становления страны и потребности защищать Родину; </a:t>
            </a:r>
          </a:p>
          <a:p>
            <a:pPr lvl="0"/>
            <a:r>
              <a:rPr lang="ru-RU" sz="1800" dirty="0"/>
              <a:t>Воспитание чувства уважения к ветеранам Великой Отечественной войны, желание заботиться о них.</a:t>
            </a:r>
          </a:p>
          <a:p>
            <a:endParaRPr lang="ru-RU" dirty="0"/>
          </a:p>
        </p:txBody>
      </p:sp>
      <p:pic>
        <p:nvPicPr>
          <p:cNvPr id="14346" name="Picture 10" descr="https://1.bp.blogspot.com/-Fh5ANA2C2iA/WrOL-mYd4nI/AAAAAAAANsY/H43-ptR7YIMjLz12QdLXtVQ-U9eY0_myACLcBGAs/s1600/9%2B%25D0%25BC%25D0%25B0%25D1%258F%2Bpng%2B%252850%252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50686" y="-186884"/>
            <a:ext cx="2127447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14290"/>
            <a:ext cx="4857784" cy="71438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План работы: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57216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b="1" dirty="0"/>
              <a:t>                                                         </a:t>
            </a:r>
            <a:r>
              <a:rPr lang="ru-RU" sz="8000" b="1" dirty="0">
                <a:latin typeface="+mj-lt"/>
              </a:rPr>
              <a:t>1 Этап. Подготовительный.</a:t>
            </a:r>
            <a:endParaRPr lang="ru-RU" sz="8000" dirty="0">
              <a:latin typeface="+mj-lt"/>
            </a:endParaRPr>
          </a:p>
          <a:p>
            <a:pPr>
              <a:buNone/>
            </a:pPr>
            <a:r>
              <a:rPr lang="ru-RU" sz="8000" dirty="0">
                <a:latin typeface="+mj-lt"/>
              </a:rPr>
              <a:t> </a:t>
            </a:r>
          </a:p>
          <a:p>
            <a:r>
              <a:rPr lang="ru-RU" sz="8000" dirty="0">
                <a:latin typeface="+mj-lt"/>
              </a:rPr>
              <a:t> * Информировать педагогов, специалистов, детей, родителей о задачах</a:t>
            </a:r>
          </a:p>
          <a:p>
            <a:pPr>
              <a:buNone/>
            </a:pPr>
            <a:r>
              <a:rPr lang="ru-RU" sz="8000" dirty="0">
                <a:latin typeface="+mj-lt"/>
              </a:rPr>
              <a:t>    и  содержании проекта.</a:t>
            </a:r>
          </a:p>
          <a:p>
            <a:pPr marL="0" indent="0">
              <a:buNone/>
            </a:pPr>
            <a:endParaRPr lang="ru-RU" sz="8000" dirty="0">
              <a:latin typeface="+mj-lt"/>
            </a:endParaRPr>
          </a:p>
          <a:p>
            <a:r>
              <a:rPr lang="ru-RU" sz="8000" dirty="0">
                <a:latin typeface="+mj-lt"/>
              </a:rPr>
              <a:t>* Обсудить план работы по организации интегрированной деятельности</a:t>
            </a:r>
          </a:p>
          <a:p>
            <a:pPr>
              <a:buNone/>
            </a:pPr>
            <a:r>
              <a:rPr lang="ru-RU" sz="8000" dirty="0">
                <a:latin typeface="+mj-lt"/>
              </a:rPr>
              <a:t>    по ознакомлению с праздником День Победы.                                                                  </a:t>
            </a:r>
          </a:p>
          <a:p>
            <a:pPr>
              <a:buNone/>
            </a:pPr>
            <a:r>
              <a:rPr lang="ru-RU" sz="8000" dirty="0">
                <a:latin typeface="+mj-lt"/>
              </a:rPr>
              <a:t>                                                                                                                       </a:t>
            </a:r>
          </a:p>
          <a:p>
            <a:r>
              <a:rPr lang="ru-RU" sz="8000" dirty="0">
                <a:latin typeface="+mj-lt"/>
              </a:rPr>
              <a:t> *Выбрать возможные методы и способы для реализации проекта по теме .                                                                                                  </a:t>
            </a:r>
          </a:p>
          <a:p>
            <a:pPr>
              <a:buNone/>
            </a:pPr>
            <a:r>
              <a:rPr lang="ru-RU" sz="8000" dirty="0">
                <a:latin typeface="+mj-lt"/>
              </a:rPr>
              <a:t> </a:t>
            </a:r>
          </a:p>
          <a:p>
            <a:r>
              <a:rPr lang="ru-RU" sz="8000" dirty="0">
                <a:latin typeface="+mj-lt"/>
              </a:rPr>
              <a:t>  *Вовлечь родителей, как одних из главных участников проекта, в         </a:t>
            </a:r>
          </a:p>
          <a:p>
            <a:pPr>
              <a:buNone/>
            </a:pPr>
            <a:r>
              <a:rPr lang="ru-RU" sz="8000" dirty="0">
                <a:latin typeface="+mj-lt"/>
              </a:rPr>
              <a:t>    интегрированную деятельность,  создавая нравственно-радостную  </a:t>
            </a:r>
          </a:p>
          <a:p>
            <a:pPr>
              <a:buNone/>
            </a:pPr>
            <a:r>
              <a:rPr lang="ru-RU" sz="8000" dirty="0">
                <a:latin typeface="+mj-lt"/>
              </a:rPr>
              <a:t>    атмосферу патриотических порывов.</a:t>
            </a:r>
          </a:p>
          <a:p>
            <a:pPr>
              <a:buNone/>
            </a:pPr>
            <a:r>
              <a:rPr lang="ru-RU" sz="8000" dirty="0">
                <a:latin typeface="+mj-lt"/>
              </a:rPr>
              <a:t>                                                                                          </a:t>
            </a:r>
          </a:p>
          <a:p>
            <a:r>
              <a:rPr lang="ru-RU" sz="8000" dirty="0">
                <a:latin typeface="+mj-lt"/>
              </a:rPr>
              <a:t> *Организовать поисковую работу по подбору литературного,    </a:t>
            </a:r>
          </a:p>
          <a:p>
            <a:pPr>
              <a:buNone/>
            </a:pPr>
            <a:r>
              <a:rPr lang="ru-RU" sz="8000" dirty="0">
                <a:latin typeface="+mj-lt"/>
              </a:rPr>
              <a:t>   музыкального, иллюстративного и исторического материала.</a:t>
            </a:r>
          </a:p>
          <a:p>
            <a:pPr>
              <a:buNone/>
            </a:pPr>
            <a:r>
              <a:rPr lang="ru-RU" sz="8000" dirty="0">
                <a:latin typeface="+mj-lt"/>
              </a:rPr>
              <a:t>  </a:t>
            </a:r>
          </a:p>
        </p:txBody>
      </p:sp>
      <p:pic>
        <p:nvPicPr>
          <p:cNvPr id="12292" name="Picture 4" descr="https://1.bp.blogspot.com/-SUuH7Tmz50c/WrOLaoNWJAI/AAAAAAAANpo/VW11G_L2XGAc4IOG58_AWJvUHFQvX-9wgCLcBGAs/s1600/9%2B%25D0%25BC%25D0%25B0%25D1%258F%2Bpng%2B%252821%252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0"/>
            <a:ext cx="1604959" cy="200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49978" cy="778098"/>
          </a:xfrm>
        </p:spPr>
        <p:txBody>
          <a:bodyPr>
            <a:normAutofit/>
          </a:bodyPr>
          <a:lstStyle/>
          <a:p>
            <a:r>
              <a:rPr lang="ru-RU" sz="2000" b="1" dirty="0"/>
              <a:t>       2 этап. Основной.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472518" cy="600079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>
                <a:latin typeface="+mj-lt"/>
              </a:rPr>
              <a:t>                                                                                                      </a:t>
            </a:r>
            <a:r>
              <a:rPr lang="ru-RU" sz="6200" b="1" dirty="0">
                <a:latin typeface="+mj-lt"/>
              </a:rPr>
              <a:t>           Работа с детьми:</a:t>
            </a:r>
          </a:p>
          <a:p>
            <a:pPr>
              <a:buNone/>
            </a:pPr>
            <a:endParaRPr lang="ru-RU" sz="5500" dirty="0">
              <a:latin typeface="+mj-lt"/>
            </a:endParaRPr>
          </a:p>
          <a:p>
            <a:pPr lvl="0"/>
            <a:r>
              <a:rPr lang="ru-RU" sz="7200" dirty="0"/>
              <a:t>Выяснение знаний детей об истории своей страны и военных сражениях,  проходивших в местности, где они живут, об армии и видах войск.</a:t>
            </a:r>
          </a:p>
          <a:p>
            <a:pPr lvl="0"/>
            <a:r>
              <a:rPr lang="ru-RU" sz="7200" dirty="0"/>
              <a:t>Познавательные беседы о защитниках Отечества в ходе Великой</a:t>
            </a:r>
          </a:p>
          <a:p>
            <a:pPr lvl="0"/>
            <a:r>
              <a:rPr lang="ru-RU" sz="7200" dirty="0"/>
              <a:t>Встречи в детском саду с ветеранами или их родственниками,(по возможности ) беседы   с ними , рассказы с рассматриванием военных фотографий хранящихся</a:t>
            </a:r>
          </a:p>
          <a:p>
            <a:pPr marL="0" indent="0">
              <a:buNone/>
            </a:pPr>
            <a:r>
              <a:rPr lang="ru-RU" sz="7200" dirty="0"/>
              <a:t>     в семейных альбомах.</a:t>
            </a:r>
          </a:p>
          <a:p>
            <a:pPr lvl="0"/>
            <a:r>
              <a:rPr lang="ru-RU" sz="7200" dirty="0"/>
              <a:t>  Изготовление альбома : «Мы помним!».</a:t>
            </a:r>
          </a:p>
          <a:p>
            <a:pPr lvl="0"/>
            <a:r>
              <a:rPr lang="ru-RU" sz="7200" dirty="0"/>
              <a:t>Экскурсия в музей Боевой славы. К танку « Иркутский комсомолец»</a:t>
            </a:r>
          </a:p>
          <a:p>
            <a:pPr lvl="0"/>
            <a:r>
              <a:rPr lang="ru-RU" sz="7200" dirty="0"/>
              <a:t>Организация в группе выставки на военную тематику( фотографии, портреты героев войны, в том числе известных земляков, принявших</a:t>
            </a:r>
          </a:p>
          <a:p>
            <a:pPr>
              <a:buNone/>
            </a:pPr>
            <a:r>
              <a:rPr lang="ru-RU" sz="7200" dirty="0"/>
              <a:t>участие в ходе Великой Отечественной войны и прославивших наш</a:t>
            </a:r>
          </a:p>
          <a:p>
            <a:pPr>
              <a:buNone/>
            </a:pPr>
            <a:r>
              <a:rPr lang="ru-RU" sz="7200" dirty="0"/>
              <a:t>край и город, книги о войне, предметы военного быта, посуда и т.д.).                                                                                                       </a:t>
            </a:r>
          </a:p>
          <a:p>
            <a:pPr lvl="0"/>
            <a:r>
              <a:rPr lang="ru-RU" sz="7200" dirty="0"/>
              <a:t>Выставка продуктивных видов деятельности детей ( рисунки, поделки</a:t>
            </a:r>
          </a:p>
          <a:p>
            <a:pPr>
              <a:buNone/>
            </a:pPr>
            <a:r>
              <a:rPr lang="ru-RU" sz="7200" dirty="0"/>
              <a:t>     из разнообразных материалов)</a:t>
            </a:r>
          </a:p>
          <a:p>
            <a:pPr lvl="0"/>
            <a:r>
              <a:rPr lang="ru-RU" sz="7200" dirty="0"/>
              <a:t>Обсуждение с детьми вопроса о том, как можно поздравить ветеранов                                                                                                                         </a:t>
            </a:r>
          </a:p>
          <a:p>
            <a:pPr>
              <a:buNone/>
            </a:pPr>
            <a:r>
              <a:rPr lang="ru-RU" sz="7200" dirty="0"/>
              <a:t>     войны, изготовление подарков , приглашений на праздничный концерт,</a:t>
            </a:r>
          </a:p>
          <a:p>
            <a:pPr>
              <a:buNone/>
            </a:pPr>
            <a:r>
              <a:rPr lang="ru-RU" sz="7200" dirty="0"/>
              <a:t>     подготовленный силами детей , педагогов, родителей</a:t>
            </a:r>
            <a:r>
              <a:rPr lang="en-US" sz="7200" dirty="0"/>
              <a:t>.</a:t>
            </a:r>
            <a:endParaRPr lang="ru-RU" sz="7200" dirty="0"/>
          </a:p>
          <a:p>
            <a:pPr lvl="0"/>
            <a:r>
              <a:rPr lang="ru-RU" sz="7200" dirty="0"/>
              <a:t>Экскурсия к Мемориалу Вечный огонь с возложением цветов.</a:t>
            </a:r>
          </a:p>
          <a:p>
            <a:pPr>
              <a:buNone/>
            </a:pPr>
            <a:r>
              <a:rPr lang="ru-RU" sz="7200" dirty="0"/>
              <a:t> </a:t>
            </a:r>
          </a:p>
          <a:p>
            <a:pPr>
              <a:buNone/>
            </a:pPr>
            <a:endParaRPr lang="ru-RU" sz="7200" dirty="0">
              <a:latin typeface="+mj-lt"/>
            </a:endParaRPr>
          </a:p>
        </p:txBody>
      </p:sp>
      <p:pic>
        <p:nvPicPr>
          <p:cNvPr id="5" name="Picture 2" descr="https://1.bp.blogspot.com/-CiVK_BAt6bE/WrOL5wrwIBI/AAAAAAAANr0/VUx4rM1pG7Eug8c3uYc0X6zywXDzAcaHgCLcBGAs/s1600/9%2B%25D0%25BC%25D0%25B0%25D1%258F%2Bpng%2B%252841%252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9340" y="1"/>
            <a:ext cx="1424659" cy="10527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Работа с родителями:</a:t>
            </a:r>
            <a:br>
              <a:rPr lang="ru-RU" dirty="0"/>
            </a:b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86808" cy="514353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/>
              <a:t> </a:t>
            </a:r>
            <a:endParaRPr lang="ru-RU" sz="9600" dirty="0"/>
          </a:p>
          <a:p>
            <a:pPr lvl="0"/>
            <a:r>
              <a:rPr lang="ru-RU" sz="9200" dirty="0"/>
              <a:t>Приобщать детей к историческому прошлому большой и малой Родины.</a:t>
            </a:r>
          </a:p>
          <a:p>
            <a:pPr lvl="0"/>
            <a:r>
              <a:rPr lang="ru-RU" sz="9200" dirty="0"/>
              <a:t>Способствовать сохранению и продолжению непрерывной связи поколений.</a:t>
            </a:r>
          </a:p>
          <a:p>
            <a:pPr lvl="0"/>
            <a:r>
              <a:rPr lang="ru-RU" sz="9200" dirty="0"/>
              <a:t>Оживить в памяти знания о героическом прошлом членов семьи, нашего народа.</a:t>
            </a:r>
          </a:p>
          <a:p>
            <a:pPr lvl="0"/>
            <a:r>
              <a:rPr lang="ru-RU" sz="9200" dirty="0"/>
              <a:t>Принимать активное участие в образовательной деятельности.</a:t>
            </a:r>
          </a:p>
          <a:p>
            <a:r>
              <a:rPr lang="ru-RU" sz="9200" dirty="0"/>
              <a:t>  Привлечь родителей к работе по реализации проекта, организации    </a:t>
            </a:r>
          </a:p>
          <a:p>
            <a:pPr>
              <a:buNone/>
            </a:pPr>
            <a:r>
              <a:rPr lang="ru-RU" sz="9200" dirty="0"/>
              <a:t>    встреч с ветеранами, выпуску газет памяти, подготовке концерта,  </a:t>
            </a:r>
          </a:p>
          <a:p>
            <a:pPr>
              <a:buNone/>
            </a:pPr>
            <a:r>
              <a:rPr lang="ru-RU" sz="9200" dirty="0"/>
              <a:t>    экскурсиям в музеи и к памятникам ветеранам, к итоговым   </a:t>
            </a:r>
          </a:p>
          <a:p>
            <a:pPr>
              <a:buNone/>
            </a:pPr>
            <a:r>
              <a:rPr lang="ru-RU" sz="9200" dirty="0"/>
              <a:t>     мероприятиям. </a:t>
            </a:r>
          </a:p>
          <a:p>
            <a:pPr>
              <a:buNone/>
            </a:pPr>
            <a:r>
              <a:rPr lang="ru-RU" sz="9600" dirty="0"/>
              <a:t> </a:t>
            </a:r>
          </a:p>
          <a:p>
            <a:endParaRPr lang="ru-RU" dirty="0"/>
          </a:p>
        </p:txBody>
      </p:sp>
      <p:pic>
        <p:nvPicPr>
          <p:cNvPr id="9218" name="Picture 2" descr="https://3.bp.blogspot.com/-EOdZx4K4_iI/WrOMTDdawrI/AAAAAAAANtE/nUWBjK-FhB07MaYa8lM5Nud_UTB3AvsSwCLcBGAs/s320/9%2B%25D0%25BC%25D0%25B0%25D1%258F%2Bpng%2B%25289%252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4210049"/>
            <a:ext cx="3214678" cy="2647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1438"/>
            <a:ext cx="8229600" cy="1011222"/>
          </a:xfrm>
        </p:spPr>
        <p:txBody>
          <a:bodyPr>
            <a:normAutofit/>
          </a:bodyPr>
          <a:lstStyle/>
          <a:p>
            <a:r>
              <a:rPr lang="ru-RU" sz="2000" b="1" dirty="0"/>
              <a:t>Продукты проектной деятельности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35814"/>
            <a:ext cx="8712968" cy="5561537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/>
          </a:p>
          <a:p>
            <a:r>
              <a:rPr lang="ru-RU" sz="1800" dirty="0"/>
              <a:t>1.Праздничный концерт к Дню Победы./ с приглашением ветеранов или их родственников, вручение подарков, изготовленных собственными руками/.</a:t>
            </a:r>
          </a:p>
          <a:p>
            <a:r>
              <a:rPr lang="ru-RU" sz="1800" dirty="0"/>
              <a:t> 2.Создание и выставка коллекции игрушек военной техники. Поделок, плакатов , макетов и рисунков « Этот День Победы !» (разная техника)</a:t>
            </a:r>
          </a:p>
          <a:p>
            <a:r>
              <a:rPr lang="ru-RU" sz="1800" dirty="0"/>
              <a:t>3. Создание макета: «Вечный огонь».</a:t>
            </a:r>
          </a:p>
          <a:p>
            <a:pPr marL="0" indent="0">
              <a:buNone/>
            </a:pPr>
            <a:endParaRPr lang="ru-RU" sz="1800" dirty="0"/>
          </a:p>
          <a:p>
            <a:pPr algn="ctr">
              <a:buNone/>
            </a:pPr>
            <a:r>
              <a:rPr lang="ru-RU" sz="2400" dirty="0"/>
              <a:t> </a:t>
            </a:r>
            <a:r>
              <a:rPr lang="ru-RU" sz="2400" b="1" dirty="0"/>
              <a:t> </a:t>
            </a:r>
            <a:r>
              <a:rPr lang="ru-RU" sz="2000" b="1" dirty="0"/>
              <a:t>Риски проекта:</a:t>
            </a:r>
          </a:p>
          <a:p>
            <a:pPr algn="ctr">
              <a:buNone/>
            </a:pPr>
            <a:endParaRPr lang="ru-RU" sz="2000" dirty="0"/>
          </a:p>
          <a:p>
            <a:pPr lvl="0"/>
            <a:r>
              <a:rPr lang="ru-RU" sz="1800" dirty="0"/>
              <a:t>Низкая активность всех участников проекта.</a:t>
            </a:r>
          </a:p>
          <a:p>
            <a:pPr lvl="0"/>
            <a:r>
              <a:rPr lang="ru-RU" sz="1800" dirty="0"/>
              <a:t>Недостаточная подготовка детей и взрослых по данной теме.</a:t>
            </a:r>
          </a:p>
          <a:p>
            <a:pPr lvl="0"/>
            <a:r>
              <a:rPr lang="ru-RU" sz="1800" dirty="0"/>
              <a:t>Непродуманные методы и формы работы.</a:t>
            </a:r>
          </a:p>
          <a:p>
            <a:pPr>
              <a:buNone/>
            </a:pPr>
            <a:r>
              <a:rPr lang="ru-RU" sz="1800" dirty="0"/>
              <a:t> </a:t>
            </a:r>
          </a:p>
          <a:p>
            <a:endParaRPr lang="ru-RU" sz="2400" dirty="0"/>
          </a:p>
        </p:txBody>
      </p:sp>
      <p:pic>
        <p:nvPicPr>
          <p:cNvPr id="5" name="Picture 2" descr="https://1.bp.blogspot.com/-QSPE8VaPCU0/XnsKYazn72I/AAAAAAAAxOI/v7JOJE_mlcUcSlXdCrT1lLzRTqdA5SXLQCLcBGAsYHQ/s320/9%2B%25D0%25BC%25D0%25B0%25D1%258F_DoV%2B%25282%252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4619" y="4869160"/>
            <a:ext cx="3679869" cy="20032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dirty="0"/>
              <a:t>Приложение: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7656"/>
            <a:ext cx="8686800" cy="565034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100" b="1" dirty="0"/>
              <a:t>Подвижные игры:</a:t>
            </a:r>
            <a:endParaRPr lang="ru-RU" sz="2100" dirty="0"/>
          </a:p>
          <a:p>
            <a:pPr algn="ctr">
              <a:buNone/>
            </a:pPr>
            <a:r>
              <a:rPr lang="ru-RU" sz="2100" b="1" i="1" dirty="0"/>
              <a:t>                   «Кто быстрее – тот командир?»</a:t>
            </a:r>
            <a:endParaRPr lang="ru-RU" sz="2100" dirty="0"/>
          </a:p>
          <a:p>
            <a:pPr marL="0" indent="0">
              <a:buNone/>
            </a:pPr>
            <a:r>
              <a:rPr lang="ru-RU" sz="2100" b="1" dirty="0"/>
              <a:t>Цель: </a:t>
            </a:r>
            <a:r>
              <a:rPr lang="ru-RU" sz="2100" dirty="0"/>
              <a:t>Побуждение детей к выполнению действий по сигналу, развитие организованности, самостоятельности, быстроты, ловкости.</a:t>
            </a:r>
          </a:p>
          <a:p>
            <a:pPr algn="ctr">
              <a:buNone/>
            </a:pPr>
            <a:r>
              <a:rPr lang="ru-RU" sz="2100" b="1" i="1" dirty="0"/>
              <a:t> «Артиллеристы»</a:t>
            </a:r>
            <a:endParaRPr lang="ru-RU" sz="2100" dirty="0"/>
          </a:p>
          <a:p>
            <a:pPr marL="0" indent="0">
              <a:buNone/>
            </a:pPr>
            <a:r>
              <a:rPr lang="ru-RU" sz="2100" b="1" dirty="0"/>
              <a:t>Цель: </a:t>
            </a:r>
            <a:r>
              <a:rPr lang="ru-RU" sz="2100" dirty="0"/>
              <a:t>Развитие ловкости, быстроты, активности детей в играх с предметами.</a:t>
            </a:r>
          </a:p>
          <a:p>
            <a:pPr algn="ctr"/>
            <a:r>
              <a:rPr lang="ru-RU" sz="2100" b="1" i="1" dirty="0"/>
              <a:t> «На границе»</a:t>
            </a:r>
            <a:endParaRPr lang="ru-RU" sz="2100" dirty="0"/>
          </a:p>
          <a:p>
            <a:r>
              <a:rPr lang="ru-RU" sz="2100" dirty="0"/>
              <a:t>Цель: Развитие ловкости, быстроты, выносливости, гибкости, умения играть с предметами, выполнять действия по сигналу.</a:t>
            </a:r>
          </a:p>
          <a:p>
            <a:pPr marL="0" indent="0">
              <a:buNone/>
            </a:pPr>
            <a:endParaRPr lang="ru-RU" sz="2100" b="1" dirty="0"/>
          </a:p>
          <a:p>
            <a:pPr marL="0" indent="0">
              <a:buNone/>
            </a:pPr>
            <a:r>
              <a:rPr lang="ru-RU" sz="2100" b="1" dirty="0"/>
              <a:t>                             Пословицы и поговорки о защите Родины и её защитниках.</a:t>
            </a:r>
          </a:p>
          <a:p>
            <a:r>
              <a:rPr lang="ru-RU" sz="2100" dirty="0"/>
              <a:t>За правое дело- сражайся смело.</a:t>
            </a:r>
          </a:p>
          <a:p>
            <a:r>
              <a:rPr lang="ru-RU" sz="2100" dirty="0"/>
              <a:t>Русский солдат не знает преград.</a:t>
            </a:r>
          </a:p>
          <a:p>
            <a:r>
              <a:rPr lang="ru-RU" sz="2100" dirty="0"/>
              <a:t>Умелый боец везде молодец.</a:t>
            </a:r>
          </a:p>
          <a:p>
            <a:r>
              <a:rPr lang="ru-RU" sz="2100" dirty="0"/>
              <a:t>С  умением воюют, без умения горюют.</a:t>
            </a:r>
          </a:p>
          <a:p>
            <a:r>
              <a:rPr lang="ru-RU" sz="2100" dirty="0"/>
              <a:t>Смелее иди в бой- Родина за тобой.</a:t>
            </a:r>
          </a:p>
          <a:p>
            <a:r>
              <a:rPr lang="ru-RU" sz="2100" dirty="0"/>
              <a:t>Жить- Родине служить.</a:t>
            </a:r>
          </a:p>
          <a:p>
            <a:r>
              <a:rPr lang="ru-RU" sz="2100" dirty="0"/>
              <a:t>Бей до победы, как били деды.</a:t>
            </a:r>
          </a:p>
          <a:p>
            <a:r>
              <a:rPr lang="ru-RU" sz="2100" dirty="0"/>
              <a:t>Смелый там найдёт, где робкий потеряет.</a:t>
            </a:r>
          </a:p>
          <a:p>
            <a:r>
              <a:rPr lang="ru-RU" sz="2100" dirty="0"/>
              <a:t>Бей, не трусь- за нами вся Русь.	</a:t>
            </a:r>
          </a:p>
          <a:p>
            <a:pPr marL="0" indent="0">
              <a:buNone/>
            </a:pPr>
            <a:br>
              <a:rPr lang="ru-RU" sz="1400" dirty="0"/>
            </a:br>
            <a:endParaRPr lang="ru-RU" sz="1400" dirty="0"/>
          </a:p>
        </p:txBody>
      </p:sp>
      <p:pic>
        <p:nvPicPr>
          <p:cNvPr id="5122" name="Picture 2" descr="https://3.bp.blogspot.com/-ZjcmMpzv3jI/WrOL1OHUtyI/AAAAAAAANrc/h-umpViiIv4jNN4SKmccRp11UTCdVMACgCLcBGAs/s320/9%2B%25D0%25BC%25D0%25B0%25D1%258F%2Bpng%2B%252834%252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264" y="0"/>
            <a:ext cx="2195736" cy="12076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507435"/>
            <a:ext cx="8507288" cy="227349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/>
              <a:t>9-го Мая! все ждем этот праздник</a:t>
            </a:r>
          </a:p>
          <a:p>
            <a:pPr>
              <a:buNone/>
            </a:pPr>
            <a:r>
              <a:rPr lang="ru-RU" sz="1800" dirty="0"/>
              <a:t>Он самый великий и главный,</a:t>
            </a:r>
          </a:p>
          <a:p>
            <a:pPr>
              <a:buNone/>
            </a:pPr>
            <a:r>
              <a:rPr lang="ru-RU" sz="1800" dirty="0"/>
              <a:t>Пришла к нам весна и пришла</a:t>
            </a:r>
          </a:p>
          <a:p>
            <a:pPr>
              <a:buNone/>
            </a:pPr>
            <a:r>
              <a:rPr lang="ru-RU" sz="1800" dirty="0"/>
              <a:t>к нам победа в денёк этот солнечный,</a:t>
            </a:r>
          </a:p>
          <a:p>
            <a:pPr>
              <a:buNone/>
            </a:pPr>
            <a:r>
              <a:rPr lang="ru-RU" sz="1800" dirty="0"/>
              <a:t>славный.</a:t>
            </a:r>
          </a:p>
          <a:p>
            <a:pPr>
              <a:buNone/>
            </a:pPr>
            <a:r>
              <a:rPr lang="ru-RU" dirty="0"/>
              <a:t>           </a:t>
            </a:r>
            <a:r>
              <a:rPr lang="ru-RU" sz="1800" b="1" dirty="0"/>
              <a:t> Вика  И. 6 лет/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3403" y="233393"/>
            <a:ext cx="3898776" cy="274042"/>
          </a:xfrm>
        </p:spPr>
        <p:txBody>
          <a:bodyPr>
            <a:noAutofit/>
          </a:bodyPr>
          <a:lstStyle/>
          <a:p>
            <a:pPr algn="l"/>
            <a:r>
              <a:rPr lang="ru-RU" sz="2000" b="1" dirty="0"/>
              <a:t>« Самый главный день»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44208" y="2707321"/>
            <a:ext cx="11485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«Салют»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436096" y="3288363"/>
            <a:ext cx="35283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/>
              <a:t>Почему гремит салют в этот день?</a:t>
            </a:r>
          </a:p>
          <a:p>
            <a:pPr>
              <a:buNone/>
            </a:pPr>
            <a:r>
              <a:rPr lang="ru-RU" dirty="0"/>
              <a:t>Я не пойму.</a:t>
            </a:r>
          </a:p>
          <a:p>
            <a:pPr>
              <a:buNone/>
            </a:pPr>
            <a:r>
              <a:rPr lang="ru-RU" dirty="0"/>
              <a:t>Потому, что наш народ </a:t>
            </a:r>
          </a:p>
          <a:p>
            <a:pPr>
              <a:buNone/>
            </a:pPr>
            <a:r>
              <a:rPr lang="ru-RU" dirty="0"/>
              <a:t>Победил войну.     </a:t>
            </a:r>
          </a:p>
          <a:p>
            <a:pPr>
              <a:buNone/>
            </a:pPr>
            <a:r>
              <a:rPr lang="ru-RU" dirty="0"/>
              <a:t>                             </a:t>
            </a:r>
          </a:p>
          <a:p>
            <a:r>
              <a:rPr lang="ru-RU" dirty="0"/>
              <a:t>         </a:t>
            </a:r>
            <a:r>
              <a:rPr lang="ru-RU" b="1" dirty="0"/>
              <a:t>/  Сергей М.  6 лет/самостоятельно </a:t>
            </a:r>
            <a:endParaRPr lang="ru-RU" dirty="0"/>
          </a:p>
          <a:p>
            <a:pPr>
              <a:buNone/>
            </a:pPr>
            <a:endParaRPr lang="ru-RU" b="1" dirty="0"/>
          </a:p>
          <a:p>
            <a:pPr>
              <a:buNone/>
            </a:pPr>
            <a:r>
              <a:rPr lang="ru-RU" b="1" dirty="0"/>
              <a:t>                                                                            </a:t>
            </a:r>
            <a:endParaRPr lang="ru-RU" dirty="0"/>
          </a:p>
        </p:txBody>
      </p:sp>
      <p:pic>
        <p:nvPicPr>
          <p:cNvPr id="8" name="Picture 4" descr="https://4.bp.blogspot.com/-u4UjJibJPBE/WrOLrA_b2wI/AAAAAAAANq4/F5H4z1z1vXk8cyqx_kiMonyWRr0LAPguACLcBGAs/s320/9%2B%25D0%25BC%25D0%25B0%25D1%258F%2Bpng%2B%252830%252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0132" y="0"/>
            <a:ext cx="2904313" cy="213285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19692" y="3433935"/>
            <a:ext cx="4572000" cy="32624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2000" b="1" dirty="0"/>
          </a:p>
          <a:p>
            <a:pPr algn="ctr"/>
            <a:endParaRPr lang="ru-RU" sz="2000" b="1" dirty="0"/>
          </a:p>
          <a:p>
            <a:pPr algn="ctr"/>
            <a:r>
              <a:rPr lang="ru-RU" sz="2000" b="1" dirty="0"/>
              <a:t>« Благодарность»</a:t>
            </a:r>
          </a:p>
          <a:p>
            <a:pPr algn="ctr"/>
            <a:endParaRPr lang="ru-RU" sz="2000" dirty="0"/>
          </a:p>
          <a:p>
            <a:pPr>
              <a:buNone/>
            </a:pPr>
            <a:r>
              <a:rPr lang="ru-RU" dirty="0"/>
              <a:t>От всех детей, от всех людей</a:t>
            </a:r>
          </a:p>
          <a:p>
            <a:pPr>
              <a:buNone/>
            </a:pPr>
            <a:r>
              <a:rPr lang="ru-RU" dirty="0"/>
              <a:t>Солдат благодарим.</a:t>
            </a:r>
          </a:p>
          <a:p>
            <a:pPr>
              <a:buNone/>
            </a:pPr>
            <a:r>
              <a:rPr lang="ru-RU" dirty="0"/>
              <a:t>За нашу радость, нашу жизнь</a:t>
            </a:r>
          </a:p>
          <a:p>
            <a:pPr>
              <a:buNone/>
            </a:pPr>
            <a:r>
              <a:rPr lang="ru-RU" dirty="0"/>
              <a:t>Спасибо говорим !    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                </a:t>
            </a:r>
            <a:r>
              <a:rPr lang="ru-RU" b="1" dirty="0"/>
              <a:t>/ Маша Т. 7лет/                            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DBE5F1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776</TotalTime>
  <Words>938</Words>
  <Application>Microsoft Office PowerPoint</Application>
  <PresentationFormat>Экран (4:3)</PresentationFormat>
  <Paragraphs>145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     Проект по развитию нравственно-патриотических качеств у детей «Этот День Победы!»   </vt:lpstr>
      <vt:lpstr>Презентация PowerPoint</vt:lpstr>
      <vt:lpstr>Презентация PowerPoint</vt:lpstr>
      <vt:lpstr>План работы: </vt:lpstr>
      <vt:lpstr>       2 этап. Основной. </vt:lpstr>
      <vt:lpstr>Работа с родителями: </vt:lpstr>
      <vt:lpstr>Продукты проектной деятельности</vt:lpstr>
      <vt:lpstr>Приложение: </vt:lpstr>
      <vt:lpstr>« Самый главный день» </vt:lpstr>
      <vt:lpstr>Уголок патриотического и регионально- патриотического воспитания. </vt:lpstr>
      <vt:lpstr>Презентация PowerPoint</vt:lpstr>
      <vt:lpstr>Коллекция военной техники</vt:lpstr>
      <vt:lpstr>Сюжетно –ролевая игра «Наши защитники»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    Проект : « Этот День Победы!»    </dc:title>
  <dc:creator>Denis</dc:creator>
  <cp:lastModifiedBy>user</cp:lastModifiedBy>
  <cp:revision>90</cp:revision>
  <dcterms:created xsi:type="dcterms:W3CDTF">2021-04-11T12:18:19Z</dcterms:created>
  <dcterms:modified xsi:type="dcterms:W3CDTF">2023-03-17T08:39:30Z</dcterms:modified>
</cp:coreProperties>
</file>