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6" r:id="rId3"/>
    <p:sldId id="280" r:id="rId4"/>
    <p:sldId id="275" r:id="rId5"/>
    <p:sldId id="277" r:id="rId6"/>
    <p:sldId id="278" r:id="rId7"/>
    <p:sldId id="257" r:id="rId8"/>
    <p:sldId id="274"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2E2E2-0458-4CBD-B92F-11049C51872D}" type="datetimeFigureOut">
              <a:rPr lang="ru-RU" smtClean="0"/>
              <a:t>16.03.2023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2878F-EB07-4BF2-93D2-4D92604B0C32}" type="slidenum">
              <a:rPr lang="ru-RU" smtClean="0"/>
              <a:t>‹#›</a:t>
            </a:fld>
            <a:endParaRPr lang="ru-RU"/>
          </a:p>
        </p:txBody>
      </p:sp>
    </p:spTree>
    <p:extLst>
      <p:ext uri="{BB962C8B-B14F-4D97-AF65-F5344CB8AC3E}">
        <p14:creationId xmlns:p14="http://schemas.microsoft.com/office/powerpoint/2010/main" val="57855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EE2878F-EB07-4BF2-93D2-4D92604B0C32}" type="slidenum">
              <a:rPr lang="ru-RU" smtClean="0"/>
              <a:t>5</a:t>
            </a:fld>
            <a:endParaRPr lang="ru-RU"/>
          </a:p>
        </p:txBody>
      </p:sp>
    </p:spTree>
    <p:extLst>
      <p:ext uri="{BB962C8B-B14F-4D97-AF65-F5344CB8AC3E}">
        <p14:creationId xmlns:p14="http://schemas.microsoft.com/office/powerpoint/2010/main" val="381748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BA491C-C515-4192-B1D4-E7E8F7C328BC}"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89F52-FF32-4DD6-ADD3-26AD4AB5801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A491C-C515-4192-B1D4-E7E8F7C328BC}" type="datetimeFigureOut">
              <a:rPr lang="ru-RU" smtClean="0"/>
              <a:pPr/>
              <a:t>16.03.2023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89F52-FF32-4DD6-ADD3-26AD4AB58014}" type="slidenum">
              <a:rPr lang="ru-RU" smtClean="0"/>
              <a:pPr/>
              <a:t>‹#›</a:t>
            </a:fld>
            <a:endParaRPr lang="ru-RU"/>
          </a:p>
        </p:txBody>
      </p:sp>
      <p:sp>
        <p:nvSpPr>
          <p:cNvPr id="13313" name="Rectangle 1"/>
          <p:cNvSpPr>
            <a:spLocks noChangeArrowheads="1"/>
          </p:cNvSpPr>
          <p:nvPr userDrawn="1"/>
        </p:nvSpPr>
        <p:spPr bwMode="auto">
          <a:xfrm>
            <a:off x="0" y="6665639"/>
            <a:ext cx="938077" cy="1692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dirty="0" smtClean="0">
                <a:ln>
                  <a:noFill/>
                </a:ln>
                <a:solidFill>
                  <a:schemeClr val="bg1">
                    <a:lumMod val="85000"/>
                  </a:schemeClr>
                </a:solidFill>
                <a:effectLst/>
                <a:latin typeface="Times New Roman" pitchFamily="18" charset="0"/>
                <a:ea typeface="Calibri" pitchFamily="34" charset="0"/>
                <a:cs typeface="Times New Roman" pitchFamily="18" charset="0"/>
              </a:rPr>
              <a:t>© Фокина Лидия Петровна </a:t>
            </a:r>
            <a:endParaRPr kumimoji="0" lang="ru-RU" sz="500" b="0" i="0" u="none" strike="noStrike" cap="none" normalizeH="0" baseline="0" dirty="0" smtClean="0">
              <a:ln>
                <a:noFill/>
              </a:ln>
              <a:solidFill>
                <a:schemeClr val="bg1">
                  <a:lumMod val="85000"/>
                </a:schemeClr>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988840"/>
            <a:ext cx="7742664" cy="1015663"/>
          </a:xfrm>
          <a:prstGeom prst="rect">
            <a:avLst/>
          </a:prstGeom>
          <a:noFill/>
        </p:spPr>
        <p:txBody>
          <a:bodyPr wrap="square">
            <a:spAutoFit/>
          </a:bodyPr>
          <a:lstStyle/>
          <a:p>
            <a:pPr algn="ctr" fontAlgn="base">
              <a:spcBef>
                <a:spcPct val="0"/>
              </a:spcBef>
              <a:spcAft>
                <a:spcPct val="0"/>
              </a:spcAft>
              <a:defRPr/>
            </a:pPr>
            <a:endParaRPr lang="ru-RU" sz="6000" b="1" dirty="0">
              <a:ln w="19050">
                <a:solidFill>
                  <a:prstClr val="white"/>
                </a:solidFill>
                <a:prstDash val="solid"/>
              </a:ln>
              <a:solidFill>
                <a:schemeClr val="accent1"/>
              </a:solidFill>
              <a:effectLst>
                <a:outerShdw blurRad="50000" dist="50800" dir="7500000" algn="tl">
                  <a:srgbClr val="000000">
                    <a:shade val="5000"/>
                    <a:alpha val="35000"/>
                  </a:srgbClr>
                </a:outerShdw>
              </a:effectLst>
              <a:latin typeface="Monotype Corsiva" pitchFamily="66" charset="0"/>
              <a:cs typeface="Arial" charset="0"/>
            </a:endParaRPr>
          </a:p>
        </p:txBody>
      </p:sp>
      <p:sp>
        <p:nvSpPr>
          <p:cNvPr id="7" name="Заголовок 6"/>
          <p:cNvSpPr>
            <a:spLocks noGrp="1"/>
          </p:cNvSpPr>
          <p:nvPr>
            <p:ph type="title"/>
          </p:nvPr>
        </p:nvSpPr>
        <p:spPr>
          <a:xfrm>
            <a:off x="611560" y="1124744"/>
            <a:ext cx="5472608" cy="1728192"/>
          </a:xfrm>
        </p:spPr>
        <p:txBody>
          <a:bodyPr>
            <a:noAutofit/>
          </a:bodyPr>
          <a:lstStyle/>
          <a:p>
            <a:r>
              <a:rPr lang="ru-RU" sz="5400" b="1" smtClean="0">
                <a:solidFill>
                  <a:srgbClr val="FFFF00"/>
                </a:solidFill>
              </a:rPr>
              <a:t>Чудеса </a:t>
            </a:r>
            <a:r>
              <a:rPr lang="ru-RU" sz="5400" b="1" smtClean="0">
                <a:solidFill>
                  <a:srgbClr val="FFFF00"/>
                </a:solidFill>
              </a:rPr>
              <a:t>из </a:t>
            </a:r>
            <a:r>
              <a:rPr lang="ru-RU" sz="5400" b="1" dirty="0" smtClean="0">
                <a:solidFill>
                  <a:srgbClr val="FFFF00"/>
                </a:solidFill>
              </a:rPr>
              <a:t>шкатулки для рукоделия</a:t>
            </a:r>
            <a:r>
              <a:rPr lang="ru-RU" sz="5400" b="1" dirty="0" smtClean="0">
                <a:solidFill>
                  <a:srgbClr val="FFFF00"/>
                </a:solidFill>
              </a:rPr>
              <a:t/>
            </a:r>
            <a:br>
              <a:rPr lang="ru-RU" sz="5400" b="1" dirty="0" smtClean="0">
                <a:solidFill>
                  <a:srgbClr val="FFFF00"/>
                </a:solidFill>
              </a:rPr>
            </a:br>
            <a:endParaRPr lang="ru-RU" sz="5400" b="1" dirty="0">
              <a:solidFill>
                <a:srgbClr val="FFFF00"/>
              </a:solidFill>
            </a:endParaRPr>
          </a:p>
        </p:txBody>
      </p:sp>
      <p:pic>
        <p:nvPicPr>
          <p:cNvPr id="9218" name="Picture 2" descr="Картинки по запросу игрушки из помпонов с детьми"/>
          <p:cNvPicPr>
            <a:picLocks noChangeAspect="1" noChangeArrowheads="1"/>
          </p:cNvPicPr>
          <p:nvPr/>
        </p:nvPicPr>
        <p:blipFill>
          <a:blip r:embed="rId2" cstate="print"/>
          <a:srcRect/>
          <a:stretch>
            <a:fillRect/>
          </a:stretch>
        </p:blipFill>
        <p:spPr bwMode="auto">
          <a:xfrm>
            <a:off x="5569475" y="692696"/>
            <a:ext cx="3212238" cy="2412000"/>
          </a:xfrm>
          <a:prstGeom prst="ellipse">
            <a:avLst/>
          </a:prstGeom>
          <a:ln>
            <a:noFill/>
          </a:ln>
          <a:effectLst>
            <a:softEdge rad="112500"/>
          </a:effectLst>
        </p:spPr>
      </p:pic>
      <p:sp>
        <p:nvSpPr>
          <p:cNvPr id="6" name="Прямоугольник 5"/>
          <p:cNvSpPr/>
          <p:nvPr/>
        </p:nvSpPr>
        <p:spPr>
          <a:xfrm>
            <a:off x="4314495" y="5805264"/>
            <a:ext cx="3923928" cy="646331"/>
          </a:xfrm>
          <a:prstGeom prst="rect">
            <a:avLst/>
          </a:prstGeom>
        </p:spPr>
        <p:txBody>
          <a:bodyPr wrap="square">
            <a:spAutoFit/>
          </a:bodyPr>
          <a:lstStyle/>
          <a:p>
            <a:pPr algn="just"/>
            <a:r>
              <a:rPr lang="ru-RU" altLang="ru-RU" b="1" i="1" dirty="0" smtClean="0">
                <a:solidFill>
                  <a:srgbClr val="002060"/>
                </a:solidFill>
              </a:rPr>
              <a:t>Подготовили воспитатели:</a:t>
            </a:r>
          </a:p>
          <a:p>
            <a:pPr algn="just"/>
            <a:r>
              <a:rPr lang="ru-RU" altLang="ru-RU" b="1" i="1" dirty="0" err="1" smtClean="0">
                <a:solidFill>
                  <a:srgbClr val="002060"/>
                </a:solidFill>
              </a:rPr>
              <a:t>Сулимова</a:t>
            </a:r>
            <a:r>
              <a:rPr lang="ru-RU" altLang="ru-RU" b="1" i="1" dirty="0" smtClean="0">
                <a:solidFill>
                  <a:srgbClr val="002060"/>
                </a:solidFill>
              </a:rPr>
              <a:t> Е.Я., Соснина О.В.</a:t>
            </a:r>
            <a:endParaRPr lang="ru-RU" altLang="ru-RU" b="1" i="1" dirty="0">
              <a:solidFill>
                <a:srgbClr val="002060"/>
              </a:solidFill>
            </a:endParaRPr>
          </a:p>
        </p:txBody>
      </p:sp>
      <p:pic>
        <p:nvPicPr>
          <p:cNvPr id="8" name="Рисунок 7"/>
          <p:cNvPicPr>
            <a:picLocks noChangeAspect="1"/>
          </p:cNvPicPr>
          <p:nvPr/>
        </p:nvPicPr>
        <p:blipFill rotWithShape="1">
          <a:blip r:embed="rId3"/>
          <a:srcRect l="2083" t="1865" r="2083" b="4385"/>
          <a:stretch/>
        </p:blipFill>
        <p:spPr>
          <a:xfrm>
            <a:off x="1835696" y="2746481"/>
            <a:ext cx="3024336" cy="295859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064896" cy="707886"/>
          </a:xfrm>
          <a:prstGeom prst="rect">
            <a:avLst/>
          </a:prstGeom>
        </p:spPr>
        <p:txBody>
          <a:bodyPr wrap="square">
            <a:spAutoFit/>
          </a:bodyPr>
          <a:lstStyle/>
          <a:p>
            <a:pPr algn="just"/>
            <a:r>
              <a:rPr lang="ru-RU" sz="2000" dirty="0" smtClean="0"/>
              <a:t>Раздвиньте немного картонные кольца и проденьте между ними крепкую нить и завяжите на два узелка.</a:t>
            </a:r>
            <a:endParaRPr lang="ru-RU" sz="2000" dirty="0"/>
          </a:p>
        </p:txBody>
      </p:sp>
      <p:pic>
        <p:nvPicPr>
          <p:cNvPr id="17410" name="Picture 2" descr="изготовление помпонов-6"/>
          <p:cNvPicPr>
            <a:picLocks noChangeAspect="1" noChangeArrowheads="1"/>
          </p:cNvPicPr>
          <p:nvPr/>
        </p:nvPicPr>
        <p:blipFill>
          <a:blip r:embed="rId2" cstate="print"/>
          <a:srcRect l="21262" r="13770" b="12770"/>
          <a:stretch>
            <a:fillRect/>
          </a:stretch>
        </p:blipFill>
        <p:spPr bwMode="auto">
          <a:xfrm>
            <a:off x="467544" y="1268760"/>
            <a:ext cx="4455000" cy="38880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20688"/>
            <a:ext cx="277640" cy="584775"/>
          </a:xfrm>
          <a:prstGeom prst="rect">
            <a:avLst/>
          </a:prstGeom>
        </p:spPr>
        <p:txBody>
          <a:bodyPr wrap="none">
            <a:spAutoFit/>
          </a:bodyPr>
          <a:lstStyle/>
          <a:p>
            <a:r>
              <a:rPr lang="ru-RU" sz="3200" dirty="0" smtClean="0">
                <a:solidFill>
                  <a:srgbClr val="FFFF00"/>
                </a:solidFill>
              </a:rPr>
              <a:t> </a:t>
            </a:r>
            <a:endParaRPr lang="ru-RU" sz="3200" dirty="0">
              <a:solidFill>
                <a:srgbClr val="FFFF00"/>
              </a:solidFill>
            </a:endParaRPr>
          </a:p>
        </p:txBody>
      </p:sp>
      <p:pic>
        <p:nvPicPr>
          <p:cNvPr id="17410" name="Picture 2" descr="Как сделать помпон из пряжи"/>
          <p:cNvPicPr>
            <a:picLocks noChangeAspect="1" noChangeArrowheads="1"/>
          </p:cNvPicPr>
          <p:nvPr/>
        </p:nvPicPr>
        <p:blipFill>
          <a:blip r:embed="rId2" cstate="print"/>
          <a:srcRect l="13263" t="14437" r="13791" b="17314"/>
          <a:stretch>
            <a:fillRect/>
          </a:stretch>
        </p:blipFill>
        <p:spPr bwMode="auto">
          <a:xfrm>
            <a:off x="6156176" y="1412776"/>
            <a:ext cx="2208458" cy="2088000"/>
          </a:xfrm>
          <a:prstGeom prst="ellipse">
            <a:avLst/>
          </a:prstGeom>
          <a:ln>
            <a:noFill/>
          </a:ln>
          <a:effectLst>
            <a:softEdge rad="112500"/>
          </a:effectLst>
        </p:spPr>
      </p:pic>
      <p:sp>
        <p:nvSpPr>
          <p:cNvPr id="4" name="Прямоугольник 3"/>
          <p:cNvSpPr/>
          <p:nvPr/>
        </p:nvSpPr>
        <p:spPr>
          <a:xfrm>
            <a:off x="5364088" y="476672"/>
            <a:ext cx="3536697" cy="954107"/>
          </a:xfrm>
          <a:prstGeom prst="rect">
            <a:avLst/>
          </a:prstGeom>
        </p:spPr>
        <p:txBody>
          <a:bodyPr wrap="square">
            <a:spAutoFit/>
          </a:bodyPr>
          <a:lstStyle/>
          <a:p>
            <a:pPr algn="ctr" fontAlgn="base"/>
            <a:r>
              <a:rPr lang="ru-RU" sz="2800" dirty="0" smtClean="0"/>
              <a:t>Выньте картонные кольца.</a:t>
            </a:r>
            <a:endParaRPr lang="ru-RU" sz="2800" dirty="0"/>
          </a:p>
        </p:txBody>
      </p:sp>
      <p:pic>
        <p:nvPicPr>
          <p:cNvPr id="16386" name="Picture 2" descr="изготовление помпонов-7"/>
          <p:cNvPicPr>
            <a:picLocks noChangeAspect="1" noChangeArrowheads="1"/>
          </p:cNvPicPr>
          <p:nvPr/>
        </p:nvPicPr>
        <p:blipFill>
          <a:blip r:embed="rId3" cstate="print"/>
          <a:srcRect l="10032"/>
          <a:stretch>
            <a:fillRect/>
          </a:stretch>
        </p:blipFill>
        <p:spPr bwMode="auto">
          <a:xfrm>
            <a:off x="251520" y="332656"/>
            <a:ext cx="4897680" cy="3564000"/>
          </a:xfrm>
          <a:prstGeom prst="rect">
            <a:avLst/>
          </a:prstGeom>
          <a:ln>
            <a:noFill/>
          </a:ln>
          <a:effectLst>
            <a:softEdge rad="112500"/>
          </a:effectLst>
        </p:spPr>
      </p:pic>
      <p:sp>
        <p:nvSpPr>
          <p:cNvPr id="6" name="Прямоугольник 5"/>
          <p:cNvSpPr/>
          <p:nvPr/>
        </p:nvSpPr>
        <p:spPr>
          <a:xfrm>
            <a:off x="2699792" y="4149080"/>
            <a:ext cx="5112568" cy="707886"/>
          </a:xfrm>
          <a:prstGeom prst="rect">
            <a:avLst/>
          </a:prstGeom>
        </p:spPr>
        <p:txBody>
          <a:bodyPr wrap="square">
            <a:spAutoFit/>
          </a:bodyPr>
          <a:lstStyle/>
          <a:p>
            <a:pPr algn="ctr"/>
            <a:r>
              <a:rPr lang="ru-RU" sz="2000" dirty="0" smtClean="0">
                <a:latin typeface="Times New Roman" pitchFamily="18" charset="0"/>
                <a:cs typeface="Times New Roman" pitchFamily="18" charset="0"/>
              </a:rPr>
              <a:t>Первый помпон готов. Теперь можно делать из них различные игрушки.</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136904" cy="1015663"/>
          </a:xfrm>
          <a:prstGeom prst="rect">
            <a:avLst/>
          </a:prstGeom>
        </p:spPr>
        <p:txBody>
          <a:bodyPr wrap="square">
            <a:spAutoFit/>
          </a:bodyPr>
          <a:lstStyle/>
          <a:p>
            <a:pPr indent="539750" algn="just"/>
            <a:r>
              <a:rPr lang="ru-RU" sz="2000" dirty="0" smtClean="0"/>
              <a:t>У каждого помпона оставьте достаточно длинную нить, чтобы, связав между собой нити от одного и другого помпона, их можно было скрепить без сшивания.</a:t>
            </a:r>
            <a:endParaRPr lang="ru-RU" sz="2000" dirty="0"/>
          </a:p>
        </p:txBody>
      </p:sp>
      <p:pic>
        <p:nvPicPr>
          <p:cNvPr id="1026" name="Picture 2" descr="http://knitting-croche.ru/kc/wp-content/uploads/2014/12/snegovik-111.png"/>
          <p:cNvPicPr>
            <a:picLocks noChangeAspect="1" noChangeArrowheads="1"/>
          </p:cNvPicPr>
          <p:nvPr/>
        </p:nvPicPr>
        <p:blipFill>
          <a:blip r:embed="rId2" cstate="print"/>
          <a:srcRect l="9450" t="25200" r="9281" b="16841"/>
          <a:stretch>
            <a:fillRect/>
          </a:stretch>
        </p:blipFill>
        <p:spPr bwMode="auto">
          <a:xfrm>
            <a:off x="323528" y="1340768"/>
            <a:ext cx="4711308" cy="2520000"/>
          </a:xfrm>
          <a:prstGeom prst="rect">
            <a:avLst/>
          </a:prstGeom>
          <a:ln>
            <a:noFill/>
          </a:ln>
          <a:effectLst>
            <a:softEdge rad="112500"/>
          </a:effectLst>
        </p:spPr>
      </p:pic>
      <p:pic>
        <p:nvPicPr>
          <p:cNvPr id="1028" name="Picture 4" descr="http://knitting-croche.ru/kc/wp-content/uploads/2014/12/snegovik-112.png"/>
          <p:cNvPicPr>
            <a:picLocks noChangeAspect="1" noChangeArrowheads="1"/>
          </p:cNvPicPr>
          <p:nvPr/>
        </p:nvPicPr>
        <p:blipFill>
          <a:blip r:embed="rId3" cstate="print"/>
          <a:srcRect l="9450" t="15120" r="8545" b="24401"/>
          <a:stretch>
            <a:fillRect/>
          </a:stretch>
        </p:blipFill>
        <p:spPr bwMode="auto">
          <a:xfrm>
            <a:off x="5508104" y="1628800"/>
            <a:ext cx="3384376" cy="1872000"/>
          </a:xfrm>
          <a:prstGeom prst="rect">
            <a:avLst/>
          </a:prstGeom>
          <a:ln>
            <a:noFill/>
          </a:ln>
          <a:effectLst>
            <a:softEdge rad="112500"/>
          </a:effectLst>
        </p:spPr>
      </p:pic>
      <p:pic>
        <p:nvPicPr>
          <p:cNvPr id="1030" name="Picture 6" descr="http://knitting-croche.ru/kc/wp-content/uploads/2014/12/snegovik-113.png"/>
          <p:cNvPicPr>
            <a:picLocks noChangeAspect="1" noChangeArrowheads="1"/>
          </p:cNvPicPr>
          <p:nvPr/>
        </p:nvPicPr>
        <p:blipFill>
          <a:blip r:embed="rId4" cstate="print"/>
          <a:srcRect l="12633" t="16977" r="17886" b="26174"/>
          <a:stretch>
            <a:fillRect/>
          </a:stretch>
        </p:blipFill>
        <p:spPr bwMode="auto">
          <a:xfrm>
            <a:off x="2843808" y="3933056"/>
            <a:ext cx="3989338" cy="2448000"/>
          </a:xfrm>
          <a:prstGeom prst="rect">
            <a:avLst/>
          </a:prstGeom>
          <a:ln>
            <a:noFill/>
          </a:ln>
          <a:effectLst>
            <a:softEdge rad="112500"/>
          </a:effectLst>
        </p:spPr>
      </p:pic>
      <p:sp>
        <p:nvSpPr>
          <p:cNvPr id="6" name="Стрелка вправо 5"/>
          <p:cNvSpPr/>
          <p:nvPr/>
        </p:nvSpPr>
        <p:spPr>
          <a:xfrm>
            <a:off x="4932040" y="2348880"/>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8230962">
            <a:off x="7056278" y="3601265"/>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фрукты из помпонов с детьми"/>
          <p:cNvPicPr>
            <a:picLocks noChangeAspect="1" noChangeArrowheads="1"/>
          </p:cNvPicPr>
          <p:nvPr/>
        </p:nvPicPr>
        <p:blipFill>
          <a:blip r:embed="rId2" cstate="print"/>
          <a:srcRect l="18184" r="3626" b="9081"/>
          <a:stretch>
            <a:fillRect/>
          </a:stretch>
        </p:blipFill>
        <p:spPr bwMode="auto">
          <a:xfrm>
            <a:off x="251520" y="260648"/>
            <a:ext cx="3096344" cy="3600400"/>
          </a:xfrm>
          <a:prstGeom prst="rect">
            <a:avLst/>
          </a:prstGeom>
          <a:noFill/>
        </p:spPr>
      </p:pic>
      <p:pic>
        <p:nvPicPr>
          <p:cNvPr id="3076" name="Picture 4" descr="Картинки по запросу фрукты из помпонов с детьми"/>
          <p:cNvPicPr>
            <a:picLocks noChangeAspect="1" noChangeArrowheads="1"/>
          </p:cNvPicPr>
          <p:nvPr/>
        </p:nvPicPr>
        <p:blipFill>
          <a:blip r:embed="rId3" cstate="print"/>
          <a:srcRect l="18184" t="18184" r="9081" b="5444"/>
          <a:stretch>
            <a:fillRect/>
          </a:stretch>
        </p:blipFill>
        <p:spPr bwMode="auto">
          <a:xfrm>
            <a:off x="5580112" y="332656"/>
            <a:ext cx="3325718" cy="3492000"/>
          </a:xfrm>
          <a:prstGeom prst="rect">
            <a:avLst/>
          </a:prstGeom>
          <a:noFill/>
        </p:spPr>
      </p:pic>
      <p:pic>
        <p:nvPicPr>
          <p:cNvPr id="3078" name="Picture 6" descr="Картинки по запросу фрукты из помпонов с детьми"/>
          <p:cNvPicPr>
            <a:picLocks noChangeAspect="1" noChangeArrowheads="1"/>
          </p:cNvPicPr>
          <p:nvPr/>
        </p:nvPicPr>
        <p:blipFill>
          <a:blip r:embed="rId4" cstate="print"/>
          <a:srcRect t="12729"/>
          <a:stretch>
            <a:fillRect/>
          </a:stretch>
        </p:blipFill>
        <p:spPr bwMode="auto">
          <a:xfrm>
            <a:off x="3059832" y="2780928"/>
            <a:ext cx="2935195" cy="3455944"/>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Гусеница схема"/>
          <p:cNvPicPr>
            <a:picLocks noChangeAspect="1" noChangeArrowheads="1"/>
          </p:cNvPicPr>
          <p:nvPr/>
        </p:nvPicPr>
        <p:blipFill>
          <a:blip r:embed="rId2" cstate="print"/>
          <a:srcRect/>
          <a:stretch>
            <a:fillRect/>
          </a:stretch>
        </p:blipFill>
        <p:spPr bwMode="auto">
          <a:xfrm>
            <a:off x="251520" y="260648"/>
            <a:ext cx="3479554" cy="4680000"/>
          </a:xfrm>
          <a:prstGeom prst="rect">
            <a:avLst/>
          </a:prstGeom>
          <a:ln>
            <a:noFill/>
          </a:ln>
          <a:effectLst>
            <a:softEdge rad="112500"/>
          </a:effectLst>
        </p:spPr>
      </p:pic>
      <p:sp>
        <p:nvSpPr>
          <p:cNvPr id="5" name="Прямоугольник 4"/>
          <p:cNvSpPr/>
          <p:nvPr/>
        </p:nvSpPr>
        <p:spPr>
          <a:xfrm>
            <a:off x="4139952" y="476672"/>
            <a:ext cx="4104456" cy="4832092"/>
          </a:xfrm>
          <a:prstGeom prst="rect">
            <a:avLst/>
          </a:prstGeom>
        </p:spPr>
        <p:txBody>
          <a:bodyPr wrap="square">
            <a:spAutoFit/>
          </a:bodyPr>
          <a:lstStyle/>
          <a:p>
            <a:pPr algn="ctr"/>
            <a:r>
              <a:rPr lang="ru-RU" sz="3600" b="1" u="sng" dirty="0" smtClean="0">
                <a:solidFill>
                  <a:schemeClr val="accent3">
                    <a:lumMod val="75000"/>
                  </a:schemeClr>
                </a:solidFill>
              </a:rPr>
              <a:t>ГУСЕНИЦА</a:t>
            </a:r>
            <a:r>
              <a:rPr lang="ru-RU" sz="3600" dirty="0" smtClean="0">
                <a:solidFill>
                  <a:schemeClr val="accent3">
                    <a:lumMod val="75000"/>
                  </a:schemeClr>
                </a:solidFill>
              </a:rPr>
              <a:t> </a:t>
            </a:r>
            <a:r>
              <a:rPr lang="ru-RU" sz="3200" dirty="0" smtClean="0"/>
              <a:t>из помпонов</a:t>
            </a:r>
          </a:p>
          <a:p>
            <a:pPr algn="ctr"/>
            <a:endParaRPr lang="ru-RU" sz="3200" b="1" u="sng" dirty="0" smtClean="0">
              <a:solidFill>
                <a:srgbClr val="FFFF00"/>
              </a:solidFill>
            </a:endParaRPr>
          </a:p>
          <a:p>
            <a:pPr algn="ctr"/>
            <a:endParaRPr lang="ru-RU" sz="2400" b="1" u="sng" dirty="0" smtClean="0">
              <a:solidFill>
                <a:schemeClr val="accent2">
                  <a:lumMod val="75000"/>
                </a:schemeClr>
              </a:solidFill>
            </a:endParaRPr>
          </a:p>
          <a:p>
            <a:pPr algn="ctr"/>
            <a:r>
              <a:rPr lang="ru-RU" sz="2400" u="sng" dirty="0" smtClean="0"/>
              <a:t>Вам потребуется:</a:t>
            </a:r>
            <a:r>
              <a:rPr lang="ru-RU" sz="2000" dirty="0" smtClean="0"/>
              <a:t/>
            </a:r>
            <a:br>
              <a:rPr lang="ru-RU" sz="2000" dirty="0" smtClean="0"/>
            </a:br>
            <a:endParaRPr lang="ru-RU" sz="2000" dirty="0" smtClean="0"/>
          </a:p>
          <a:p>
            <a:pPr algn="just"/>
            <a:r>
              <a:rPr lang="ru-RU" sz="2000" i="1" dirty="0" smtClean="0"/>
              <a:t>♦ Шерстяная пряжа темно-, средне- и светло-зеленого цвета, глаза из пластика, железная проволока и клей.</a:t>
            </a:r>
          </a:p>
          <a:p>
            <a:pPr algn="just"/>
            <a:r>
              <a:rPr lang="ru-RU" sz="2000" b="1" i="1" dirty="0" smtClean="0">
                <a:solidFill>
                  <a:schemeClr val="accent2">
                    <a:lumMod val="75000"/>
                  </a:schemeClr>
                </a:solidFill>
              </a:rPr>
              <a:t/>
            </a:r>
            <a:br>
              <a:rPr lang="ru-RU" sz="2000" b="1" i="1" dirty="0" smtClean="0">
                <a:solidFill>
                  <a:schemeClr val="accent2">
                    <a:lumMod val="75000"/>
                  </a:schemeClr>
                </a:solidFill>
              </a:rPr>
            </a:br>
            <a:r>
              <a:rPr lang="ru-RU" sz="2000" b="1" dirty="0" smtClean="0">
                <a:solidFill>
                  <a:schemeClr val="accent2">
                    <a:lumMod val="75000"/>
                  </a:schemeClr>
                </a:solidFill>
              </a:rPr>
              <a:t/>
            </a:r>
            <a:br>
              <a:rPr lang="ru-RU" sz="2000" b="1" dirty="0" smtClean="0">
                <a:solidFill>
                  <a:schemeClr val="accent2">
                    <a:lumMod val="75000"/>
                  </a:schemeClr>
                </a:solidFill>
              </a:rPr>
            </a:br>
            <a:endParaRPr lang="ru-RU" sz="20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7920880" cy="2000548"/>
          </a:xfrm>
          <a:prstGeom prst="rect">
            <a:avLst/>
          </a:prstGeom>
        </p:spPr>
        <p:txBody>
          <a:bodyPr wrap="square">
            <a:spAutoFit/>
          </a:bodyPr>
          <a:lstStyle/>
          <a:p>
            <a:pPr algn="just"/>
            <a:r>
              <a:rPr lang="ru-RU" sz="2400" b="1" dirty="0" smtClean="0"/>
              <a:t>                                                   Ход работы:</a:t>
            </a:r>
            <a:endParaRPr lang="ru-RU" sz="2000" dirty="0" smtClean="0"/>
          </a:p>
          <a:p>
            <a:pPr algn="just"/>
            <a:r>
              <a:rPr lang="ru-RU" sz="2000" dirty="0" smtClean="0"/>
              <a:t>Выполните помпоны разных диаметров: 1 -диаметром 9 см для головы, 2 - по 8 см для туловища, 3 - по 7 см, 1 - диаметром 6 см и 1 - диаметром 4,5 см. Чередуя разные оттенки, соберите гусеницу.</a:t>
            </a:r>
            <a:br>
              <a:rPr lang="ru-RU" sz="2000" dirty="0" smtClean="0"/>
            </a:br>
            <a:endParaRPr lang="ru-RU" sz="2000" dirty="0" smtClean="0"/>
          </a:p>
          <a:p>
            <a:pPr algn="just"/>
            <a:endParaRPr lang="ru-RU" sz="2000" dirty="0" smtClean="0">
              <a:solidFill>
                <a:srgbClr val="FFFF00"/>
              </a:solidFill>
            </a:endParaRPr>
          </a:p>
        </p:txBody>
      </p:sp>
      <p:sp>
        <p:nvSpPr>
          <p:cNvPr id="4" name="Прямоугольник 3"/>
          <p:cNvSpPr/>
          <p:nvPr/>
        </p:nvSpPr>
        <p:spPr>
          <a:xfrm>
            <a:off x="4139952" y="2636912"/>
            <a:ext cx="4572000" cy="1631216"/>
          </a:xfrm>
          <a:prstGeom prst="rect">
            <a:avLst/>
          </a:prstGeom>
        </p:spPr>
        <p:txBody>
          <a:bodyPr>
            <a:spAutoFit/>
          </a:bodyPr>
          <a:lstStyle/>
          <a:p>
            <a:pPr algn="just"/>
            <a:r>
              <a:rPr lang="ru-RU" sz="2000" i="1" dirty="0" smtClean="0"/>
              <a:t>Сложите вместе два больших картонных кольца и начните туго наматывать вокруг них шерстяную нитку, пропуская ее через отверстие посередине.</a:t>
            </a:r>
            <a:endParaRPr lang="ru-RU" sz="2000" i="1" dirty="0"/>
          </a:p>
        </p:txBody>
      </p:sp>
      <p:pic>
        <p:nvPicPr>
          <p:cNvPr id="1028" name="Picture 4"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467544" y="1988840"/>
            <a:ext cx="2754550" cy="421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4464496" cy="3737946"/>
          </a:xfrm>
          <a:prstGeom prst="rect">
            <a:avLst/>
          </a:prstGeom>
        </p:spPr>
        <p:txBody>
          <a:bodyPr wrap="square">
            <a:spAutoFit/>
          </a:bodyPr>
          <a:lstStyle/>
          <a:p>
            <a:pPr indent="449263" algn="just">
              <a:lnSpc>
                <a:spcPct val="150000"/>
              </a:lnSpc>
            </a:pPr>
            <a:r>
              <a:rPr lang="ru-RU" sz="2000" dirty="0" smtClean="0"/>
              <a:t>Продолжайте наматывать шерсть вокруг ободков кольца. Чтобы помпон получился более пушистым, наматывайте нитку слоями, пока полностью не закроется центральное отверстие. Если все же останется маленькая дырочка, помпон будет менее пушистым.</a:t>
            </a:r>
            <a:endParaRPr lang="ru-RU" sz="2000" dirty="0"/>
          </a:p>
        </p:txBody>
      </p:sp>
      <p:pic>
        <p:nvPicPr>
          <p:cNvPr id="22530" name="Picture 2"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5364088" y="548680"/>
            <a:ext cx="3001089" cy="4716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7920880" cy="830997"/>
          </a:xfrm>
          <a:prstGeom prst="rect">
            <a:avLst/>
          </a:prstGeom>
        </p:spPr>
        <p:txBody>
          <a:bodyPr wrap="square">
            <a:spAutoFit/>
          </a:bodyPr>
          <a:lstStyle/>
          <a:p>
            <a:pPr algn="just"/>
            <a:r>
              <a:rPr lang="ru-RU" sz="2400" dirty="0" smtClean="0"/>
              <a:t>Осторожно просуньте лезвие ножниц между картонными кольцами и разрежьте намотанную шерсть по кругу.</a:t>
            </a:r>
            <a:endParaRPr lang="ru-RU" sz="2400" dirty="0"/>
          </a:p>
        </p:txBody>
      </p:sp>
      <p:pic>
        <p:nvPicPr>
          <p:cNvPr id="23554" name="Picture 2" descr="Игрушки своими руками: такса из колготок и гусеница из помпонов"/>
          <p:cNvPicPr>
            <a:picLocks noChangeAspect="1" noChangeArrowheads="1"/>
          </p:cNvPicPr>
          <p:nvPr/>
        </p:nvPicPr>
        <p:blipFill>
          <a:blip r:embed="rId2" cstate="print"/>
          <a:srcRect b="27265"/>
          <a:stretch>
            <a:fillRect/>
          </a:stretch>
        </p:blipFill>
        <p:spPr bwMode="auto">
          <a:xfrm>
            <a:off x="2123728" y="1484784"/>
            <a:ext cx="5353130" cy="35640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704856" cy="1200329"/>
          </a:xfrm>
          <a:prstGeom prst="rect">
            <a:avLst/>
          </a:prstGeom>
        </p:spPr>
        <p:txBody>
          <a:bodyPr wrap="square">
            <a:spAutoFit/>
          </a:bodyPr>
          <a:lstStyle/>
          <a:p>
            <a:pPr indent="719138" algn="just"/>
            <a:r>
              <a:rPr lang="ru-RU" sz="2400" dirty="0" smtClean="0"/>
              <a:t>Протяните между кольцами двойную шерстяную нитку и крепко завяжите ее на узелок, оставив длинный конец.</a:t>
            </a:r>
            <a:endParaRPr lang="ru-RU" sz="2400" dirty="0"/>
          </a:p>
        </p:txBody>
      </p:sp>
      <p:pic>
        <p:nvPicPr>
          <p:cNvPr id="24578" name="Picture 2"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2123728" y="1772816"/>
            <a:ext cx="4428636" cy="39600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76672"/>
            <a:ext cx="5620641" cy="461665"/>
          </a:xfrm>
          <a:prstGeom prst="rect">
            <a:avLst/>
          </a:prstGeom>
        </p:spPr>
        <p:txBody>
          <a:bodyPr wrap="none">
            <a:spAutoFit/>
          </a:bodyPr>
          <a:lstStyle/>
          <a:p>
            <a:pPr algn="ctr"/>
            <a:r>
              <a:rPr lang="ru-RU" sz="2400" dirty="0" smtClean="0"/>
              <a:t>Осторожно снимите кольца с помпонов.</a:t>
            </a:r>
            <a:endParaRPr lang="ru-RU" sz="2400" dirty="0"/>
          </a:p>
        </p:txBody>
      </p:sp>
      <p:pic>
        <p:nvPicPr>
          <p:cNvPr id="25602" name="Picture 2"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2339752" y="1196752"/>
            <a:ext cx="4089834" cy="39600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136904" cy="4585871"/>
          </a:xfrm>
          <a:prstGeom prst="rect">
            <a:avLst/>
          </a:prstGeom>
        </p:spPr>
        <p:txBody>
          <a:bodyPr wrap="square">
            <a:spAutoFit/>
          </a:bodyPr>
          <a:lstStyle/>
          <a:p>
            <a:pPr algn="just"/>
            <a:r>
              <a:rPr lang="ru-RU" sz="2400" b="1" u="sng" dirty="0" smtClean="0">
                <a:solidFill>
                  <a:srgbClr val="002060"/>
                </a:solidFill>
                <a:latin typeface="Monotype Corsiva" panose="03010101010201010101" pitchFamily="66" charset="0"/>
                <a:cs typeface="Times New Roman" pitchFamily="18" charset="0"/>
              </a:rPr>
              <a:t>Описание:</a:t>
            </a:r>
            <a:r>
              <a:rPr lang="ru-RU" sz="2400" b="1" dirty="0" smtClean="0">
                <a:solidFill>
                  <a:srgbClr val="002060"/>
                </a:solidFill>
                <a:latin typeface="Monotype Corsiva" panose="03010101010201010101" pitchFamily="66" charset="0"/>
                <a:cs typeface="Times New Roman" pitchFamily="18" charset="0"/>
              </a:rPr>
              <a:t> данный мастер-класс предназначен для детей среднего и старшего школьного возраста, педагогов дополнительного образования, воспитателей, родителей и просто творческих людей.</a:t>
            </a:r>
          </a:p>
          <a:p>
            <a:r>
              <a:rPr lang="ru-RU" sz="2400" b="1" u="sng" dirty="0" smtClean="0">
                <a:solidFill>
                  <a:srgbClr val="002060"/>
                </a:solidFill>
                <a:latin typeface="Monotype Corsiva" panose="03010101010201010101" pitchFamily="66" charset="0"/>
                <a:cs typeface="Times New Roman" pitchFamily="18" charset="0"/>
              </a:rPr>
              <a:t>Назначение:</a:t>
            </a:r>
            <a:r>
              <a:rPr lang="ru-RU" sz="2400" b="1" dirty="0" smtClean="0">
                <a:solidFill>
                  <a:srgbClr val="002060"/>
                </a:solidFill>
                <a:latin typeface="Monotype Corsiva" panose="03010101010201010101" pitchFamily="66" charset="0"/>
                <a:cs typeface="Times New Roman" pitchFamily="18" charset="0"/>
              </a:rPr>
              <a:t> </a:t>
            </a:r>
            <a:r>
              <a:rPr lang="ru-RU" sz="2400" b="1" dirty="0" smtClean="0">
                <a:solidFill>
                  <a:srgbClr val="002060"/>
                </a:solidFill>
                <a:latin typeface="Monotype Corsiva" panose="03010101010201010101" pitchFamily="66" charset="0"/>
              </a:rPr>
              <a:t> </a:t>
            </a:r>
            <a:r>
              <a:rPr lang="ru-RU" sz="2400" b="1" dirty="0" smtClean="0">
                <a:solidFill>
                  <a:srgbClr val="002060"/>
                </a:solidFill>
                <a:latin typeface="Monotype Corsiva" panose="03010101010201010101" pitchFamily="66" charset="0"/>
                <a:cs typeface="Times New Roman" pitchFamily="18" charset="0"/>
              </a:rPr>
              <a:t>научиться изготавливать игрушки или украшения из </a:t>
            </a:r>
            <a:r>
              <a:rPr lang="ru-RU" sz="2400" b="1" dirty="0" smtClean="0">
                <a:solidFill>
                  <a:srgbClr val="002060"/>
                </a:solidFill>
                <a:latin typeface="Monotype Corsiva" panose="03010101010201010101" pitchFamily="66" charset="0"/>
                <a:cs typeface="Times New Roman" pitchFamily="18" charset="0"/>
              </a:rPr>
              <a:t>ниток и помпонов</a:t>
            </a:r>
            <a:r>
              <a:rPr lang="ru-RU" sz="2400" b="1" dirty="0" smtClean="0">
                <a:solidFill>
                  <a:srgbClr val="002060"/>
                </a:solidFill>
                <a:latin typeface="Monotype Corsiva" panose="03010101010201010101" pitchFamily="66" charset="0"/>
                <a:cs typeface="Times New Roman" pitchFamily="18" charset="0"/>
              </a:rPr>
              <a:t>.</a:t>
            </a:r>
            <a:br>
              <a:rPr lang="ru-RU" sz="2400" b="1" dirty="0" smtClean="0">
                <a:solidFill>
                  <a:srgbClr val="002060"/>
                </a:solidFill>
                <a:latin typeface="Monotype Corsiva" panose="03010101010201010101" pitchFamily="66" charset="0"/>
                <a:cs typeface="Times New Roman" pitchFamily="18" charset="0"/>
              </a:rPr>
            </a:br>
            <a:r>
              <a:rPr lang="ru-RU" sz="2400" b="1" u="sng" dirty="0" smtClean="0">
                <a:solidFill>
                  <a:srgbClr val="002060"/>
                </a:solidFill>
                <a:latin typeface="Monotype Corsiva" panose="03010101010201010101" pitchFamily="66" charset="0"/>
                <a:cs typeface="Times New Roman" pitchFamily="18" charset="0"/>
              </a:rPr>
              <a:t>Цель: </a:t>
            </a:r>
            <a:r>
              <a:rPr lang="ru-RU" sz="2400" b="1" dirty="0" smtClean="0">
                <a:solidFill>
                  <a:srgbClr val="002060"/>
                </a:solidFill>
                <a:latin typeface="Monotype Corsiva" panose="03010101010201010101" pitchFamily="66" charset="0"/>
                <a:cs typeface="Times New Roman" pitchFamily="18" charset="0"/>
              </a:rPr>
              <a:t>изготовление декоративной игрушки из ниток своими руками</a:t>
            </a:r>
          </a:p>
          <a:p>
            <a:r>
              <a:rPr lang="ru-RU" sz="2400" b="1" u="sng" dirty="0" smtClean="0">
                <a:solidFill>
                  <a:srgbClr val="002060"/>
                </a:solidFill>
                <a:latin typeface="Monotype Corsiva" panose="03010101010201010101" pitchFamily="66" charset="0"/>
                <a:cs typeface="Times New Roman" pitchFamily="18" charset="0"/>
              </a:rPr>
              <a:t>Задачи:</a:t>
            </a:r>
            <a:r>
              <a:rPr lang="ru-RU" sz="2400" b="1" dirty="0" smtClean="0">
                <a:solidFill>
                  <a:srgbClr val="002060"/>
                </a:solidFill>
                <a:latin typeface="Monotype Corsiva" panose="03010101010201010101" pitchFamily="66" charset="0"/>
                <a:cs typeface="Times New Roman" pitchFamily="18" charset="0"/>
              </a:rPr>
              <a:t/>
            </a:r>
            <a:br>
              <a:rPr lang="ru-RU" sz="2400" b="1" dirty="0" smtClean="0">
                <a:solidFill>
                  <a:srgbClr val="002060"/>
                </a:solidFill>
                <a:latin typeface="Monotype Corsiva" panose="03010101010201010101" pitchFamily="66" charset="0"/>
                <a:cs typeface="Times New Roman" pitchFamily="18" charset="0"/>
              </a:rPr>
            </a:br>
            <a:r>
              <a:rPr lang="ru-RU" sz="2400" b="1" dirty="0" smtClean="0">
                <a:solidFill>
                  <a:srgbClr val="002060"/>
                </a:solidFill>
                <a:latin typeface="Monotype Corsiva" panose="03010101010201010101" pitchFamily="66" charset="0"/>
                <a:cs typeface="Times New Roman" pitchFamily="18" charset="0"/>
              </a:rPr>
              <a:t>•научить технике наматывания пряжи в определенном порядке на приспособление для изготовления помпонов;</a:t>
            </a:r>
            <a:br>
              <a:rPr lang="ru-RU" sz="2400" b="1" dirty="0" smtClean="0">
                <a:solidFill>
                  <a:srgbClr val="002060"/>
                </a:solidFill>
                <a:latin typeface="Monotype Corsiva" panose="03010101010201010101" pitchFamily="66" charset="0"/>
                <a:cs typeface="Times New Roman" pitchFamily="18" charset="0"/>
              </a:rPr>
            </a:br>
            <a:r>
              <a:rPr lang="ru-RU" sz="2400" b="1" dirty="0" smtClean="0">
                <a:solidFill>
                  <a:srgbClr val="002060"/>
                </a:solidFill>
                <a:latin typeface="Monotype Corsiva" panose="03010101010201010101" pitchFamily="66" charset="0"/>
                <a:cs typeface="Times New Roman" pitchFamily="18" charset="0"/>
              </a:rPr>
              <a:t>•закрепить навыки и умения работы с пряжей;</a:t>
            </a:r>
            <a:br>
              <a:rPr lang="ru-RU" sz="2400" b="1" dirty="0" smtClean="0">
                <a:solidFill>
                  <a:srgbClr val="002060"/>
                </a:solidFill>
                <a:latin typeface="Monotype Corsiva" panose="03010101010201010101" pitchFamily="66" charset="0"/>
                <a:cs typeface="Times New Roman" pitchFamily="18" charset="0"/>
              </a:rPr>
            </a:br>
            <a:r>
              <a:rPr lang="ru-RU" sz="2400" b="1" dirty="0" smtClean="0">
                <a:solidFill>
                  <a:srgbClr val="002060"/>
                </a:solidFill>
                <a:latin typeface="Monotype Corsiva" panose="03010101010201010101" pitchFamily="66" charset="0"/>
                <a:cs typeface="Times New Roman" pitchFamily="18" charset="0"/>
              </a:rPr>
              <a:t>•развивать творческие способности, фантазию, воображение;</a:t>
            </a:r>
            <a:br>
              <a:rPr lang="ru-RU" sz="2400" b="1" dirty="0" smtClean="0">
                <a:solidFill>
                  <a:srgbClr val="002060"/>
                </a:solidFill>
                <a:latin typeface="Monotype Corsiva" panose="03010101010201010101" pitchFamily="66" charset="0"/>
                <a:cs typeface="Times New Roman" pitchFamily="18" charset="0"/>
              </a:rPr>
            </a:br>
            <a:r>
              <a:rPr lang="ru-RU" sz="2400" b="1" dirty="0" smtClean="0">
                <a:solidFill>
                  <a:srgbClr val="002060"/>
                </a:solidFill>
                <a:latin typeface="Monotype Corsiva" panose="03010101010201010101" pitchFamily="66" charset="0"/>
                <a:cs typeface="Times New Roman" pitchFamily="18" charset="0"/>
              </a:rPr>
              <a:t>•развивать художественный и эстетический вкус</a:t>
            </a:r>
            <a:r>
              <a:rPr lang="ru-RU" sz="2800" b="1" dirty="0" smtClean="0">
                <a:solidFill>
                  <a:srgbClr val="002060"/>
                </a:solidFill>
                <a:latin typeface="DecorC" panose="04000500000000000000" pitchFamily="82" charset="0"/>
                <a:cs typeface="Times New Roman" pitchFamily="18" charset="0"/>
              </a:rPr>
              <a:t>.</a:t>
            </a:r>
            <a:endParaRPr lang="ru-RU" sz="2800" b="1" dirty="0">
              <a:solidFill>
                <a:srgbClr val="002060"/>
              </a:solidFill>
              <a:latin typeface="DecorC" panose="04000500000000000000"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776864" cy="1692771"/>
          </a:xfrm>
          <a:prstGeom prst="rect">
            <a:avLst/>
          </a:prstGeom>
        </p:spPr>
        <p:txBody>
          <a:bodyPr wrap="square">
            <a:spAutoFit/>
          </a:bodyPr>
          <a:lstStyle/>
          <a:p>
            <a:pPr algn="just"/>
            <a:r>
              <a:rPr lang="ru-RU" sz="2400" dirty="0" smtClean="0"/>
              <a:t>Распушите помпон. Если понадобится, придайте ему аккуратную форму, подровняв кончики.</a:t>
            </a:r>
          </a:p>
          <a:p>
            <a:pPr algn="just"/>
            <a:r>
              <a:rPr lang="ru-RU" sz="2800" dirty="0" smtClean="0">
                <a:solidFill>
                  <a:srgbClr val="FFFF00"/>
                </a:solidFill>
              </a:rPr>
              <a:t/>
            </a:r>
            <a:br>
              <a:rPr lang="ru-RU" sz="2800" dirty="0" smtClean="0">
                <a:solidFill>
                  <a:srgbClr val="FFFF00"/>
                </a:solidFill>
              </a:rPr>
            </a:br>
            <a:endParaRPr lang="ru-RU" sz="2800" dirty="0">
              <a:solidFill>
                <a:srgbClr val="FFFF00"/>
              </a:solidFill>
            </a:endParaRPr>
          </a:p>
        </p:txBody>
      </p:sp>
      <p:pic>
        <p:nvPicPr>
          <p:cNvPr id="26626" name="Picture 2"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2987824" y="1268760"/>
            <a:ext cx="3171355" cy="3960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208912" cy="2677656"/>
          </a:xfrm>
          <a:prstGeom prst="rect">
            <a:avLst/>
          </a:prstGeom>
        </p:spPr>
        <p:txBody>
          <a:bodyPr wrap="square">
            <a:spAutoFit/>
          </a:bodyPr>
          <a:lstStyle/>
          <a:p>
            <a:pPr indent="630238" algn="just"/>
            <a:r>
              <a:rPr lang="ru-RU" sz="2400" b="1" dirty="0" smtClean="0"/>
              <a:t>Сделайте семь помпонов. </a:t>
            </a:r>
            <a:r>
              <a:rPr lang="ru-RU" sz="2400" dirty="0" smtClean="0"/>
              <a:t>При желании можно менять их размеры. Для головы возьмите картонные кольца диаметром 12 см. Для этого установите циркуль на ширину 6 см. Вденьте в большую иголку двойную шерстяную нитку, завяжите на конце нитки узелок. Проведите иголку с ниткой через все помпоны, соединяя таким образом все части гусеницы.</a:t>
            </a:r>
            <a:endParaRPr lang="ru-RU" sz="2400" dirty="0"/>
          </a:p>
        </p:txBody>
      </p:sp>
      <p:pic>
        <p:nvPicPr>
          <p:cNvPr id="27650" name="Picture 2" descr="Игрушки своими руками: такса из колготок и гусеница из помпонов"/>
          <p:cNvPicPr>
            <a:picLocks noChangeAspect="1" noChangeArrowheads="1"/>
          </p:cNvPicPr>
          <p:nvPr/>
        </p:nvPicPr>
        <p:blipFill>
          <a:blip r:embed="rId2" cstate="print"/>
          <a:srcRect b="5444"/>
          <a:stretch>
            <a:fillRect/>
          </a:stretch>
        </p:blipFill>
        <p:spPr bwMode="auto">
          <a:xfrm>
            <a:off x="179512" y="2852936"/>
            <a:ext cx="4326243" cy="3744416"/>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992888" cy="2308324"/>
          </a:xfrm>
          <a:prstGeom prst="rect">
            <a:avLst/>
          </a:prstGeom>
        </p:spPr>
        <p:txBody>
          <a:bodyPr wrap="square">
            <a:spAutoFit/>
          </a:bodyPr>
          <a:lstStyle/>
          <a:p>
            <a:pPr indent="449263" algn="just"/>
            <a:r>
              <a:rPr lang="ru-RU" sz="2400" dirty="0" smtClean="0"/>
              <a:t>Используя кольца диаметром 5 см, сделайте маленький красный помпон-нос. Проденьте сквозь него иголку с ниткой и таким же образом, как вы соединяли помпоны, составляющие туловище гусеницы, прикрепите нос к голове. Проведите иголку через голову и нос в обратном направлении и закрепите нитку узелком.</a:t>
            </a:r>
            <a:endParaRPr lang="ru-RU" sz="2400" dirty="0"/>
          </a:p>
        </p:txBody>
      </p:sp>
      <p:pic>
        <p:nvPicPr>
          <p:cNvPr id="28674" name="Picture 2"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251520" y="2636912"/>
            <a:ext cx="2969999" cy="396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992888" cy="1200329"/>
          </a:xfrm>
          <a:prstGeom prst="rect">
            <a:avLst/>
          </a:prstGeom>
        </p:spPr>
        <p:txBody>
          <a:bodyPr wrap="square">
            <a:spAutoFit/>
          </a:bodyPr>
          <a:lstStyle/>
          <a:p>
            <a:pPr algn="just"/>
            <a:r>
              <a:rPr lang="ru-RU" sz="2400" dirty="0" smtClean="0"/>
              <a:t>Возьмите 3 шерстяные нити длиной по 25 см каждая и завяжите концы узелком. Заплетите нитки в косичку и также завяжите узелок на другом конце.</a:t>
            </a:r>
            <a:endParaRPr lang="ru-RU" sz="2400" dirty="0"/>
          </a:p>
        </p:txBody>
      </p:sp>
      <p:pic>
        <p:nvPicPr>
          <p:cNvPr id="29698" name="Picture 2"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251520" y="2276872"/>
            <a:ext cx="4460400" cy="42480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7848872" cy="1938992"/>
          </a:xfrm>
          <a:prstGeom prst="rect">
            <a:avLst/>
          </a:prstGeom>
        </p:spPr>
        <p:txBody>
          <a:bodyPr wrap="square">
            <a:spAutoFit/>
          </a:bodyPr>
          <a:lstStyle/>
          <a:p>
            <a:pPr algn="just"/>
            <a:r>
              <a:rPr lang="ru-RU" sz="2400" dirty="0" smtClean="0">
                <a:latin typeface="Times New Roman" pitchFamily="18" charset="0"/>
                <a:cs typeface="Times New Roman" pitchFamily="18" charset="0"/>
              </a:rPr>
              <a:t>Пришейте косичку к голове. Вырежьте из фетра четыре кружка: два побольше из белого и два поменьше — из коричневого. Склейте их между собой. Это будут глазки. Приклейте их к нашей гусенице. Можно украсить ленточкой.</a:t>
            </a:r>
            <a:endParaRPr lang="ru-RU" sz="2400" dirty="0">
              <a:latin typeface="Times New Roman" pitchFamily="18" charset="0"/>
              <a:cs typeface="Times New Roman" pitchFamily="18" charset="0"/>
            </a:endParaRPr>
          </a:p>
        </p:txBody>
      </p:sp>
      <p:pic>
        <p:nvPicPr>
          <p:cNvPr id="30722" name="Picture 2" descr="Игрушки своими руками: такса из колготок и гусеница из помпонов"/>
          <p:cNvPicPr>
            <a:picLocks noChangeAspect="1" noChangeArrowheads="1"/>
          </p:cNvPicPr>
          <p:nvPr/>
        </p:nvPicPr>
        <p:blipFill>
          <a:blip r:embed="rId2" cstate="print"/>
          <a:srcRect/>
          <a:stretch>
            <a:fillRect/>
          </a:stretch>
        </p:blipFill>
        <p:spPr bwMode="auto">
          <a:xfrm>
            <a:off x="4427984" y="2060848"/>
            <a:ext cx="3581051" cy="4320000"/>
          </a:xfrm>
          <a:prstGeom prst="rect">
            <a:avLst/>
          </a:prstGeom>
          <a:noFill/>
        </p:spPr>
      </p:pic>
      <p:pic>
        <p:nvPicPr>
          <p:cNvPr id="3074" name="Picture 2" descr="Картинки по запросу изделия из помпонов гусеница"/>
          <p:cNvPicPr>
            <a:picLocks noChangeAspect="1" noChangeArrowheads="1"/>
          </p:cNvPicPr>
          <p:nvPr/>
        </p:nvPicPr>
        <p:blipFill>
          <a:blip r:embed="rId3" cstate="print"/>
          <a:srcRect l="4383" t="41579" r="14540" b="9281"/>
          <a:stretch>
            <a:fillRect/>
          </a:stretch>
        </p:blipFill>
        <p:spPr bwMode="auto">
          <a:xfrm>
            <a:off x="323528" y="2348880"/>
            <a:ext cx="3791082" cy="266400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692696"/>
            <a:ext cx="6768752" cy="1368152"/>
          </a:xfrm>
          <a:prstGeom prst="rect">
            <a:avLst/>
          </a:prstGeom>
        </p:spPr>
        <p:txBody>
          <a:bodyPr wrap="square">
            <a:prstTxWarp prst="textCurveDown">
              <a:avLst/>
            </a:prstTxWarp>
            <a:spAutoFit/>
          </a:bodyPr>
          <a:lstStyle/>
          <a:p>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СПАСИБО ЗА ВНИМАНИЕ!</a:t>
            </a:r>
            <a:endPar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6866" name="Picture 2" descr="Pom Pom Owls - Repeat Crafter Me"/>
          <p:cNvPicPr>
            <a:picLocks noChangeAspect="1" noChangeArrowheads="1"/>
          </p:cNvPicPr>
          <p:nvPr/>
        </p:nvPicPr>
        <p:blipFill>
          <a:blip r:embed="rId2" cstate="print"/>
          <a:srcRect t="16689" b="8213"/>
          <a:stretch>
            <a:fillRect/>
          </a:stretch>
        </p:blipFill>
        <p:spPr bwMode="auto">
          <a:xfrm>
            <a:off x="323528" y="2420888"/>
            <a:ext cx="3998794" cy="2412000"/>
          </a:xfrm>
          <a:prstGeom prst="rect">
            <a:avLst/>
          </a:prstGeom>
          <a:ln>
            <a:noFill/>
          </a:ln>
          <a:effectLst>
            <a:softEdge rad="112500"/>
          </a:effectLst>
        </p:spPr>
      </p:pic>
      <p:pic>
        <p:nvPicPr>
          <p:cNvPr id="36868" name="Picture 4" descr="Gallery.ru / Фото #1 - Идеи - 3 - Secunda"/>
          <p:cNvPicPr>
            <a:picLocks noChangeAspect="1" noChangeArrowheads="1"/>
          </p:cNvPicPr>
          <p:nvPr/>
        </p:nvPicPr>
        <p:blipFill>
          <a:blip r:embed="rId3" cstate="print"/>
          <a:srcRect/>
          <a:stretch>
            <a:fillRect/>
          </a:stretch>
        </p:blipFill>
        <p:spPr bwMode="auto">
          <a:xfrm>
            <a:off x="5652120" y="1916832"/>
            <a:ext cx="3275999" cy="3276000"/>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16632"/>
            <a:ext cx="4409513" cy="4392488"/>
          </a:xfrm>
          <a:prstGeom prst="rect">
            <a:avLst/>
          </a:prstGeom>
        </p:spPr>
      </p:pic>
      <p:pic>
        <p:nvPicPr>
          <p:cNvPr id="5" name="Рисунок 4"/>
          <p:cNvPicPr>
            <a:picLocks noChangeAspect="1"/>
          </p:cNvPicPr>
          <p:nvPr/>
        </p:nvPicPr>
        <p:blipFill>
          <a:blip r:embed="rId3"/>
          <a:stretch>
            <a:fillRect/>
          </a:stretch>
        </p:blipFill>
        <p:spPr>
          <a:xfrm>
            <a:off x="3416117" y="2960948"/>
            <a:ext cx="5727883" cy="3799400"/>
          </a:xfrm>
          <a:prstGeom prst="rect">
            <a:avLst/>
          </a:prstGeom>
        </p:spPr>
      </p:pic>
    </p:spTree>
    <p:extLst>
      <p:ext uri="{BB962C8B-B14F-4D97-AF65-F5344CB8AC3E}">
        <p14:creationId xmlns:p14="http://schemas.microsoft.com/office/powerpoint/2010/main" val="413730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3591" y="188640"/>
            <a:ext cx="5303980" cy="43955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6264696" cy="3046988"/>
          </a:xfrm>
          <a:prstGeom prst="rect">
            <a:avLst/>
          </a:prstGeom>
        </p:spPr>
        <p:txBody>
          <a:bodyPr wrap="square">
            <a:spAutoFit/>
          </a:bodyPr>
          <a:lstStyle/>
          <a:p>
            <a:r>
              <a:rPr lang="ru-RU" sz="2400" b="1" dirty="0" smtClean="0">
                <a:latin typeface="Times New Roman" pitchFamily="18" charset="0"/>
                <a:cs typeface="Times New Roman" pitchFamily="18" charset="0"/>
              </a:rPr>
              <a:t>Необходимые материалы : </a:t>
            </a:r>
          </a:p>
          <a:p>
            <a:pPr>
              <a:buFontTx/>
              <a:buChar char="-"/>
            </a:pPr>
            <a:r>
              <a:rPr lang="ru-RU" sz="2400" dirty="0" smtClean="0">
                <a:latin typeface="Times New Roman" pitchFamily="18" charset="0"/>
                <a:cs typeface="Times New Roman" pitchFamily="18" charset="0"/>
              </a:rPr>
              <a:t>нитки шерстяные любого цвета, </a:t>
            </a:r>
          </a:p>
          <a:p>
            <a:pPr>
              <a:buFontTx/>
              <a:buChar char="-"/>
            </a:pPr>
            <a:r>
              <a:rPr lang="ru-RU" sz="2400" dirty="0" smtClean="0">
                <a:latin typeface="Times New Roman" pitchFamily="18" charset="0"/>
                <a:cs typeface="Times New Roman" pitchFamily="18" charset="0"/>
              </a:rPr>
              <a:t> картон, </a:t>
            </a:r>
          </a:p>
          <a:p>
            <a:pPr>
              <a:buFontTx/>
              <a:buChar char="-"/>
            </a:pPr>
            <a:r>
              <a:rPr lang="ru-RU" sz="2400" dirty="0" smtClean="0">
                <a:latin typeface="Times New Roman" pitchFamily="18" charset="0"/>
                <a:cs typeface="Times New Roman" pitchFamily="18" charset="0"/>
              </a:rPr>
              <a:t>ножницы, </a:t>
            </a:r>
          </a:p>
          <a:p>
            <a:pPr>
              <a:buFontTx/>
              <a:buChar char="-"/>
            </a:pPr>
            <a:r>
              <a:rPr lang="ru-RU" sz="2400" dirty="0" smtClean="0">
                <a:latin typeface="Times New Roman" pitchFamily="18" charset="0"/>
                <a:cs typeface="Times New Roman" pitchFamily="18" charset="0"/>
              </a:rPr>
              <a:t>простой карандаш,</a:t>
            </a:r>
          </a:p>
          <a:p>
            <a:pPr>
              <a:buFontTx/>
              <a:buChar char="-"/>
            </a:pPr>
            <a:r>
              <a:rPr lang="ru-RU" sz="2400" dirty="0" smtClean="0">
                <a:latin typeface="Times New Roman" pitchFamily="18" charset="0"/>
                <a:cs typeface="Times New Roman" pitchFamily="18" charset="0"/>
              </a:rPr>
              <a:t>циркуль, </a:t>
            </a:r>
          </a:p>
          <a:p>
            <a:pPr>
              <a:buFontTx/>
              <a:buChar char="-"/>
            </a:pPr>
            <a:r>
              <a:rPr lang="ru-RU" sz="2400" dirty="0" smtClean="0">
                <a:latin typeface="Times New Roman" pitchFamily="18" charset="0"/>
                <a:cs typeface="Times New Roman" pitchFamily="18" charset="0"/>
              </a:rPr>
              <a:t> фетр, атласные ленты, бусины, </a:t>
            </a:r>
          </a:p>
          <a:p>
            <a:pPr>
              <a:buFontTx/>
              <a:buChar char="-"/>
            </a:pPr>
            <a:r>
              <a:rPr lang="ru-RU" sz="2400" dirty="0" smtClean="0">
                <a:latin typeface="Times New Roman" pitchFamily="18" charset="0"/>
                <a:cs typeface="Times New Roman" pitchFamily="18" charset="0"/>
              </a:rPr>
              <a:t>шаблоны.</a:t>
            </a:r>
            <a:endParaRPr lang="ru-RU" sz="2400" dirty="0">
              <a:latin typeface="Times New Roman" pitchFamily="18" charset="0"/>
              <a:cs typeface="Times New Roman" pitchFamily="18" charset="0"/>
            </a:endParaRPr>
          </a:p>
        </p:txBody>
      </p:sp>
      <p:pic>
        <p:nvPicPr>
          <p:cNvPr id="33794" name="Picture 2" descr="Картинки по запросу пряжа,  картон, ножниц, простой карандаш, атласные ленты, шаблоны."/>
          <p:cNvPicPr>
            <a:picLocks noChangeAspect="1" noChangeArrowheads="1"/>
          </p:cNvPicPr>
          <p:nvPr/>
        </p:nvPicPr>
        <p:blipFill>
          <a:blip r:embed="rId3" cstate="print"/>
          <a:srcRect/>
          <a:stretch>
            <a:fillRect/>
          </a:stretch>
        </p:blipFill>
        <p:spPr bwMode="auto">
          <a:xfrm>
            <a:off x="1763688" y="3523660"/>
            <a:ext cx="2520000"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796" name="Picture 4" descr="Картинки по запросу пряжа,  картон, ножниц, простой карандаш, атласные ленты, шаблоны."/>
          <p:cNvPicPr>
            <a:picLocks noChangeAspect="1" noChangeArrowheads="1"/>
          </p:cNvPicPr>
          <p:nvPr/>
        </p:nvPicPr>
        <p:blipFill>
          <a:blip r:embed="rId4" cstate="print"/>
          <a:srcRect r="24992" b="52722"/>
          <a:stretch>
            <a:fillRect/>
          </a:stretch>
        </p:blipFill>
        <p:spPr bwMode="auto">
          <a:xfrm>
            <a:off x="4932040" y="476672"/>
            <a:ext cx="3960440"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848872" cy="2246769"/>
          </a:xfrm>
          <a:prstGeom prst="rect">
            <a:avLst/>
          </a:prstGeom>
        </p:spPr>
        <p:txBody>
          <a:bodyPr wrap="square">
            <a:spAutoFit/>
          </a:bodyPr>
          <a:lstStyle/>
          <a:p>
            <a:pPr algn="ctr" fontAlgn="base"/>
            <a:r>
              <a:rPr lang="ru-RU" sz="2000" b="1" dirty="0" smtClean="0">
                <a:latin typeface="Times New Roman" pitchFamily="18" charset="0"/>
                <a:cs typeface="Times New Roman" pitchFamily="18" charset="0"/>
              </a:rPr>
              <a:t>Порядок выполнения работы:</a:t>
            </a:r>
            <a:endParaRPr lang="ru-RU" sz="2000" dirty="0" smtClean="0">
              <a:latin typeface="Times New Roman" pitchFamily="18" charset="0"/>
              <a:cs typeface="Times New Roman" pitchFamily="18" charset="0"/>
            </a:endParaRPr>
          </a:p>
          <a:p>
            <a:pPr algn="just" fontAlgn="base"/>
            <a:r>
              <a:rPr lang="ru-RU" sz="2000" dirty="0" smtClean="0">
                <a:latin typeface="Times New Roman" pitchFamily="18" charset="0"/>
                <a:cs typeface="Times New Roman" pitchFamily="18" charset="0"/>
              </a:rPr>
              <a:t>Необходимо сделать шаблон, при помощи которого изготавливают помпоны. Для этой цели берем обыкновенный картон. Из него необходимо вырезать два незамкнутых кольца. От их размера будет зависеть размер самого помпона. Чем больше диаметр шаблона, тем больше помпон и соответственно наоборот. Прорежьте кольца в центре.</a:t>
            </a:r>
            <a:endParaRPr lang="ru-RU" sz="2000" dirty="0">
              <a:latin typeface="Times New Roman" pitchFamily="18" charset="0"/>
              <a:cs typeface="Times New Roman" pitchFamily="18" charset="0"/>
            </a:endParaRPr>
          </a:p>
        </p:txBody>
      </p:sp>
      <p:pic>
        <p:nvPicPr>
          <p:cNvPr id="35842" name="Picture 2" descr="изготовление помпонов"/>
          <p:cNvPicPr>
            <a:picLocks noChangeAspect="1" noChangeArrowheads="1"/>
          </p:cNvPicPr>
          <p:nvPr/>
        </p:nvPicPr>
        <p:blipFill>
          <a:blip r:embed="rId2" cstate="print"/>
          <a:srcRect/>
          <a:stretch>
            <a:fillRect/>
          </a:stretch>
        </p:blipFill>
        <p:spPr bwMode="auto">
          <a:xfrm>
            <a:off x="2843808" y="2420888"/>
            <a:ext cx="4085441" cy="30960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к сделать помпон из пряжи"/>
          <p:cNvPicPr>
            <a:picLocks noChangeAspect="1" noChangeArrowheads="1"/>
          </p:cNvPicPr>
          <p:nvPr/>
        </p:nvPicPr>
        <p:blipFill>
          <a:blip r:embed="rId2" cstate="print"/>
          <a:srcRect l="3979" r="56232" b="55142"/>
          <a:stretch>
            <a:fillRect/>
          </a:stretch>
        </p:blipFill>
        <p:spPr bwMode="auto">
          <a:xfrm>
            <a:off x="2195736" y="1556792"/>
            <a:ext cx="3303540" cy="3744000"/>
          </a:xfrm>
          <a:prstGeom prst="rect">
            <a:avLst/>
          </a:prstGeom>
          <a:ln>
            <a:noFill/>
          </a:ln>
          <a:effectLst>
            <a:softEdge rad="112500"/>
          </a:effectLst>
        </p:spPr>
      </p:pic>
      <p:sp>
        <p:nvSpPr>
          <p:cNvPr id="8" name="Прямоугольник 7"/>
          <p:cNvSpPr/>
          <p:nvPr/>
        </p:nvSpPr>
        <p:spPr>
          <a:xfrm>
            <a:off x="539552" y="332656"/>
            <a:ext cx="7992888" cy="1200329"/>
          </a:xfrm>
          <a:prstGeom prst="rect">
            <a:avLst/>
          </a:prstGeom>
        </p:spPr>
        <p:txBody>
          <a:bodyPr wrap="square">
            <a:spAutoFit/>
          </a:bodyPr>
          <a:lstStyle/>
          <a:p>
            <a:pPr algn="just"/>
            <a:r>
              <a:rPr lang="ru-RU" sz="2400" dirty="0" smtClean="0">
                <a:latin typeface="Times New Roman" pitchFamily="18" charset="0"/>
                <a:cs typeface="Times New Roman" pitchFamily="18" charset="0"/>
              </a:rPr>
              <a:t>Сложите кольца вместе и начните обматывать шерстяную нитку. Скатайте несколько небольших клубков и мотайте с них нить на кольца.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1920" y="620688"/>
            <a:ext cx="4608512" cy="1938992"/>
          </a:xfrm>
          <a:prstGeom prst="rect">
            <a:avLst/>
          </a:prstGeom>
        </p:spPr>
        <p:txBody>
          <a:bodyPr wrap="square">
            <a:spAutoFit/>
          </a:bodyPr>
          <a:lstStyle/>
          <a:p>
            <a:pPr indent="630238" algn="just"/>
            <a:r>
              <a:rPr lang="ru-RU" sz="2400" dirty="0" smtClean="0">
                <a:latin typeface="Times New Roman" pitchFamily="18" charset="0"/>
                <a:cs typeface="Times New Roman" pitchFamily="18" charset="0"/>
              </a:rPr>
              <a:t>Продолжайте… </a:t>
            </a:r>
          </a:p>
          <a:p>
            <a:pPr indent="630238" algn="just"/>
            <a:r>
              <a:rPr lang="ru-RU" sz="2400" dirty="0" smtClean="0">
                <a:latin typeface="Times New Roman" pitchFamily="18" charset="0"/>
                <a:cs typeface="Times New Roman" pitchFamily="18" charset="0"/>
              </a:rPr>
              <a:t>Наматываем необходимое количество слоев. Вы можете использовать нитки другого цвета, по желанию.</a:t>
            </a:r>
            <a:endParaRPr lang="ru-RU" sz="2400" dirty="0">
              <a:latin typeface="Times New Roman" pitchFamily="18" charset="0"/>
              <a:cs typeface="Times New Roman" pitchFamily="18" charset="0"/>
            </a:endParaRPr>
          </a:p>
        </p:txBody>
      </p:sp>
      <p:pic>
        <p:nvPicPr>
          <p:cNvPr id="3" name="Picture 2" descr="Как сделать помпон из пряжи"/>
          <p:cNvPicPr>
            <a:picLocks noChangeAspect="1" noChangeArrowheads="1"/>
          </p:cNvPicPr>
          <p:nvPr/>
        </p:nvPicPr>
        <p:blipFill>
          <a:blip r:embed="rId2" cstate="print"/>
          <a:srcRect l="3979" t="54093" r="56232" b="8965"/>
          <a:stretch>
            <a:fillRect/>
          </a:stretch>
        </p:blipFill>
        <p:spPr bwMode="auto">
          <a:xfrm>
            <a:off x="1619672" y="3501008"/>
            <a:ext cx="2892849" cy="2700000"/>
          </a:xfrm>
          <a:prstGeom prst="rect">
            <a:avLst/>
          </a:prstGeom>
          <a:ln>
            <a:noFill/>
          </a:ln>
          <a:effectLst>
            <a:softEdge rad="112500"/>
          </a:effectLst>
        </p:spPr>
      </p:pic>
      <p:pic>
        <p:nvPicPr>
          <p:cNvPr id="4" name="Picture 2" descr="Как сделать помпон из пряжи"/>
          <p:cNvPicPr>
            <a:picLocks noChangeAspect="1" noChangeArrowheads="1"/>
          </p:cNvPicPr>
          <p:nvPr/>
        </p:nvPicPr>
        <p:blipFill>
          <a:blip r:embed="rId2" cstate="print"/>
          <a:srcRect l="55565" t="4111" r="5172" b="58887"/>
          <a:stretch>
            <a:fillRect/>
          </a:stretch>
        </p:blipFill>
        <p:spPr bwMode="auto">
          <a:xfrm>
            <a:off x="539552" y="332656"/>
            <a:ext cx="3116000" cy="2952000"/>
          </a:xfrm>
          <a:prstGeom prst="rect">
            <a:avLst/>
          </a:prstGeom>
          <a:ln>
            <a:noFill/>
          </a:ln>
          <a:effectLst>
            <a:softEdge rad="112500"/>
          </a:effectLst>
        </p:spPr>
      </p:pic>
      <p:pic>
        <p:nvPicPr>
          <p:cNvPr id="5" name="Picture 2" descr="Как сделать помпон из пряжи"/>
          <p:cNvPicPr>
            <a:picLocks noChangeAspect="1" noChangeArrowheads="1"/>
          </p:cNvPicPr>
          <p:nvPr/>
        </p:nvPicPr>
        <p:blipFill>
          <a:blip r:embed="rId2" cstate="print"/>
          <a:srcRect l="55578" t="54093" r="5959" b="7645"/>
          <a:stretch>
            <a:fillRect/>
          </a:stretch>
        </p:blipFill>
        <p:spPr bwMode="auto">
          <a:xfrm>
            <a:off x="6084168" y="2636912"/>
            <a:ext cx="2808000" cy="28080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Как сделать помпон из пряжи"/>
          <p:cNvPicPr>
            <a:picLocks noChangeAspect="1" noChangeArrowheads="1"/>
          </p:cNvPicPr>
          <p:nvPr/>
        </p:nvPicPr>
        <p:blipFill>
          <a:blip r:embed="rId2" cstate="print"/>
          <a:srcRect t="9092" b="12718"/>
          <a:stretch>
            <a:fillRect/>
          </a:stretch>
        </p:blipFill>
        <p:spPr bwMode="auto">
          <a:xfrm>
            <a:off x="323528" y="188640"/>
            <a:ext cx="3744416" cy="3096344"/>
          </a:xfrm>
          <a:prstGeom prst="rect">
            <a:avLst/>
          </a:prstGeom>
          <a:ln>
            <a:noFill/>
          </a:ln>
          <a:effectLst>
            <a:softEdge rad="112500"/>
          </a:effectLst>
        </p:spPr>
      </p:pic>
      <p:pic>
        <p:nvPicPr>
          <p:cNvPr id="15364" name="Picture 4" descr="Как сделать помпон из пряжи"/>
          <p:cNvPicPr>
            <a:picLocks noChangeAspect="1" noChangeArrowheads="1"/>
          </p:cNvPicPr>
          <p:nvPr/>
        </p:nvPicPr>
        <p:blipFill>
          <a:blip r:embed="rId3" cstate="print"/>
          <a:srcRect l="10484" t="14400" r="12590" b="20801"/>
          <a:stretch>
            <a:fillRect/>
          </a:stretch>
        </p:blipFill>
        <p:spPr bwMode="auto">
          <a:xfrm>
            <a:off x="4788024" y="332656"/>
            <a:ext cx="4176464" cy="3240360"/>
          </a:xfrm>
          <a:prstGeom prst="ellipse">
            <a:avLst/>
          </a:prstGeom>
          <a:ln>
            <a:noFill/>
          </a:ln>
          <a:effectLst>
            <a:softEdge rad="112500"/>
          </a:effectLst>
        </p:spPr>
      </p:pic>
      <p:sp>
        <p:nvSpPr>
          <p:cNvPr id="4" name="Прямоугольник 3"/>
          <p:cNvSpPr/>
          <p:nvPr/>
        </p:nvSpPr>
        <p:spPr>
          <a:xfrm>
            <a:off x="539552" y="3501008"/>
            <a:ext cx="8136904" cy="1323439"/>
          </a:xfrm>
          <a:prstGeom prst="rect">
            <a:avLst/>
          </a:prstGeom>
        </p:spPr>
        <p:txBody>
          <a:bodyPr wrap="square">
            <a:spAutoFit/>
          </a:bodyPr>
          <a:lstStyle/>
          <a:p>
            <a:pPr algn="just"/>
            <a:r>
              <a:rPr lang="ru-RU" sz="2000" dirty="0" smtClean="0"/>
              <a:t>Осторожно разрежьте пряжу по краю шаблона между заготовками тонкими ножницами. Разрежьте таким образом  весь круг.</a:t>
            </a:r>
          </a:p>
          <a:p>
            <a:pPr algn="just"/>
            <a:endParaRPr lang="ru-RU" sz="2000" dirty="0" smtClean="0"/>
          </a:p>
          <a:p>
            <a:pPr algn="just"/>
            <a:r>
              <a:rPr lang="ru-RU" sz="2000" i="1" dirty="0" smtClean="0"/>
              <a:t>Будьте осторожны в этот момент… не дайте ему развалиться.</a:t>
            </a:r>
            <a:endParaRPr lang="ru-RU" sz="2800" i="1" dirty="0"/>
          </a:p>
        </p:txBody>
      </p:sp>
    </p:spTree>
  </p:cSld>
  <p:clrMapOvr>
    <a:masterClrMapping/>
  </p:clrMapOvr>
</p:sld>
</file>

<file path=ppt/theme/theme1.xml><?xml version="1.0" encoding="utf-8"?>
<a:theme xmlns:a="http://schemas.openxmlformats.org/drawingml/2006/main" name="Тема Office">
  <a:themeElements>
    <a:clrScheme name="Другая 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4F81BD"/>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334</Words>
  <Application>Microsoft Office PowerPoint</Application>
  <PresentationFormat>Экран (4:3)</PresentationFormat>
  <Paragraphs>48</Paragraphs>
  <Slides>25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DecorC</vt:lpstr>
      <vt:lpstr>Monotype Corsiva</vt:lpstr>
      <vt:lpstr>Times New Roman</vt:lpstr>
      <vt:lpstr>Тема Office</vt:lpstr>
      <vt:lpstr>Чудеса из шкатулки для рукоделия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Бабочки</dc:title>
  <dc:creator>Фокина Лидия Петровна</dc:creator>
  <cp:keywords>Шаблон презентации</cp:keywords>
  <cp:lastModifiedBy>Елена</cp:lastModifiedBy>
  <cp:revision>42</cp:revision>
  <dcterms:created xsi:type="dcterms:W3CDTF">2015-07-10T16:53:21Z</dcterms:created>
  <dcterms:modified xsi:type="dcterms:W3CDTF">2023-03-16T07:02:15Z</dcterms:modified>
</cp:coreProperties>
</file>