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0" r:id="rId3"/>
    <p:sldId id="259" r:id="rId4"/>
    <p:sldId id="258" r:id="rId5"/>
    <p:sldId id="257" r:id="rId6"/>
    <p:sldId id="260" r:id="rId7"/>
    <p:sldId id="264" r:id="rId8"/>
    <p:sldId id="261" r:id="rId9"/>
    <p:sldId id="291" r:id="rId10"/>
    <p:sldId id="262" r:id="rId11"/>
    <p:sldId id="278" r:id="rId12"/>
    <p:sldId id="279" r:id="rId13"/>
    <p:sldId id="280" r:id="rId14"/>
    <p:sldId id="281" r:id="rId15"/>
    <p:sldId id="275" r:id="rId16"/>
    <p:sldId id="276" r:id="rId17"/>
    <p:sldId id="288" r:id="rId18"/>
    <p:sldId id="284" r:id="rId19"/>
    <p:sldId id="265" r:id="rId20"/>
    <p:sldId id="292" r:id="rId21"/>
    <p:sldId id="273" r:id="rId22"/>
    <p:sldId id="293" r:id="rId23"/>
    <p:sldId id="296" r:id="rId24"/>
    <p:sldId id="294" r:id="rId25"/>
    <p:sldId id="269" r:id="rId2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15" autoAdjust="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add title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7543800" cy="2289175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Нравственно-патриотическое </a:t>
            </a:r>
            <a:b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воспитание детей </a:t>
            </a:r>
            <a:b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дошкольного возраста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91000" y="4953000"/>
            <a:ext cx="4038600" cy="762000"/>
          </a:xfrm>
        </p:spPr>
        <p:txBody>
          <a:bodyPr>
            <a:normAutofit fontScale="47500" lnSpcReduction="20000"/>
          </a:bodyPr>
          <a:lstStyle/>
          <a:p>
            <a:pPr algn="r" eaLnBrk="1" hangingPunct="1"/>
            <a:r>
              <a:rPr lang="ru-RU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Подготовили</a:t>
            </a:r>
          </a:p>
          <a:p>
            <a:pPr algn="r" eaLnBrk="1" hangingPunct="1"/>
            <a:r>
              <a:rPr lang="ru-RU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Воспитатель: </a:t>
            </a:r>
            <a:r>
              <a:rPr lang="ru-RU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Гришук</a:t>
            </a:r>
            <a:r>
              <a:rPr lang="ru-RU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И.В.</a:t>
            </a:r>
          </a:p>
          <a:p>
            <a:pPr algn="r" eaLnBrk="1" hangingPunct="1"/>
            <a:r>
              <a:rPr lang="ru-RU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Педагог психолог : Бутакова С. В. 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7200" y="1219200"/>
            <a:ext cx="8153400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Младший возраст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Блок «Семейные традиции» </a:t>
            </a:r>
            <a:r>
              <a:rPr lang="ru-RU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-альбом «Моя семья», фотоальбом «Маша группа» 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Блок «Малая родина</a:t>
            </a:r>
            <a:r>
              <a:rPr lang="ru-RU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»- фотографии «Из жизни детского сада», фотоальбом «Мой город»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Блок «Родной край»- </a:t>
            </a:r>
            <a:r>
              <a:rPr lang="ru-RU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картинки, иллюстрации родного края.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Блок «Народная культура»- </a:t>
            </a:r>
            <a:r>
              <a:rPr lang="ru-RU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произведения русского народного творчества, художественные произведения по данной тематике. Предметы декоративно-прикладного искусства  (Матрешки, народные игрушки, куклы в национальных костюмах)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Блок «Художественная литература» </a:t>
            </a:r>
            <a:r>
              <a:rPr lang="ru-RU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детские народные сказки, стишки, </a:t>
            </a:r>
            <a:r>
              <a:rPr lang="ru-RU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потешки</a:t>
            </a:r>
            <a:r>
              <a:rPr lang="ru-RU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Блок «Государство» </a:t>
            </a:r>
            <a:r>
              <a:rPr lang="ru-RU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герб, флаг России и портрет действующего президента.</a:t>
            </a:r>
          </a:p>
          <a:p>
            <a:pPr marL="342900" indent="-342900">
              <a:buFont typeface="Wingdings" pitchFamily="2" charset="2"/>
              <a:buChar char="v"/>
            </a:pPr>
            <a:endParaRPr lang="ru-RU" sz="2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3400" y="914400"/>
            <a:ext cx="83058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Средний возраст</a:t>
            </a:r>
            <a:endParaRPr lang="ru-RU" sz="28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ru-RU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Блок «Семейные традиции» </a:t>
            </a:r>
            <a:r>
              <a:rPr lang="ru-RU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-альбом «Моя семья», фотоальбом «Моя группа», «Семейные праздники и традиции». 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Блок «Малая родина»- </a:t>
            </a:r>
            <a:r>
              <a:rPr lang="ru-RU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фотографии «Из жизни детского сада», фотоальбом «Памятники и достопримечательности города   Иркутска», «Знаменитые люди  Иркутска». 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Блок «Родной край»- </a:t>
            </a:r>
            <a:r>
              <a:rPr lang="ru-RU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картинки, иллюстрации родного края. Флаг, герб родного края. Фотоальбом  родного края. 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Блок «Народная культура»- </a:t>
            </a:r>
            <a:r>
              <a:rPr lang="ru-RU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произведения русского народного творчества, художественные произведения по данной тематике. Предметы декоративно-прикладного искусства.  Альбомы с изображением народных праздников и обрядов. 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Блок «Художественная литература» </a:t>
            </a:r>
            <a:r>
              <a:rPr lang="ru-RU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детские народные сказки, стихи, рассказы. 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Блок «Государство» </a:t>
            </a:r>
            <a:r>
              <a:rPr lang="ru-RU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герб, флаг России и портрет действующего президента. Иллюстрации и сувениры. </a:t>
            </a:r>
          </a:p>
          <a:p>
            <a:pPr marL="342900" indent="-342900">
              <a:buFont typeface="Wingdings" pitchFamily="2" charset="2"/>
              <a:buChar char="v"/>
            </a:pPr>
            <a:endParaRPr lang="ru-RU" sz="2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3977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81000" y="917912"/>
            <a:ext cx="88392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Старший  возраст </a:t>
            </a:r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Блок «Семейные традиции»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- альбом «Моя семья», фотоальбом «Маша группа», «Семейные праздники и традиции», генеалогическое древо, герб семьи. 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Блок «Малая родина»- 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спортивные достижения края, роль города в Отечественной войне. Фотоальбом «Памятники и достопримечательности города   Иркутска», «Знаменитые люди  Иркутска». Видео подборка материала по блоку. 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Блок «Родной край» 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карта города, Флаг, герб родного края. Фотоальбомы </a:t>
            </a:r>
          </a:p>
          <a:p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«Мой родной край», «Животный мир Сибири», « Красная книга Иркутской области».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Блок «Народная культура»-  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произведения русского народного творчества. Предметы декоративно-прикладного искусства.  Жизненный уклад на  Руси, народный календарь, народные праздники.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Блок «Художественная литература»- 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детские народные сказки, стихи, рассказы. Произведения о Великой Отечественной войне. 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Блок «Государство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 - герб, гимн,  флаг России и портрет  президента. Атласы природных зон, растительности и животного мира. Иллюстрации и сувениры.</a:t>
            </a:r>
          </a:p>
          <a:p>
            <a:pPr marL="342900" indent="-342900">
              <a:buFont typeface="Wingdings" pitchFamily="2" charset="2"/>
              <a:buChar char="v"/>
            </a:pP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9024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4026" y="1143000"/>
            <a:ext cx="8809973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Подготовительная к школе группа  </a:t>
            </a:r>
            <a:r>
              <a:rPr lang="ru-RU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Блок «Семейные традиции» </a:t>
            </a:r>
            <a:r>
              <a:rPr lang="ru-RU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альбом «Моя семья», фотоальбом «Моя группа», «Семейные праздники и традиции», «Генеалогическое древо моего рода», возможно  «Герб нашего рода», «Мой домашний питомиц». 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Блок «Малая родина»</a:t>
            </a:r>
            <a:r>
              <a:rPr lang="ru-RU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спортивные достижения края, роль города в Отечественной войне. Фотоальбом «Памятники и достопримечательности города   Иркутска», видео подборка материала по блоку.  Макеты памятников и достопримечательностей родного города, края.  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Блок «Родной край» </a:t>
            </a:r>
            <a:r>
              <a:rPr lang="ru-RU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карта города, флаг, герб родного края. Фотоальбомы «Мой родной край», «Животный мир Сибири», </a:t>
            </a:r>
          </a:p>
          <a:p>
            <a:r>
              <a:rPr lang="ru-RU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 Красная книга Иркутской области», «Знаменитые люди Иркутской области» </a:t>
            </a:r>
          </a:p>
          <a:p>
            <a:endParaRPr lang="ru-RU" sz="2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3167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600" y="1219200"/>
            <a:ext cx="8229600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ru-RU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Блок «Народная культура»-</a:t>
            </a:r>
            <a:r>
              <a:rPr lang="ru-RU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произведения русского народного творчества. Предметы декоративно-прикладного искусства.  Жизненный уклад на  Руси, народный календарь, народные праздники.</a:t>
            </a:r>
            <a:endParaRPr lang="ru-RU" sz="2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ru-RU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Блок «Художественная литература»</a:t>
            </a:r>
            <a:r>
              <a:rPr lang="ru-RU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детские народные сказки, стихи, рассказы. Произведения о Великой Отечественной войне. Представляется материал дающий первоначальное представление о религии, основных праздниках и традициях. 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Блок «Государство» </a:t>
            </a:r>
            <a:r>
              <a:rPr lang="ru-RU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герб, гимн,  флаг России и портрет действующего президента. Физическая карта России, политическая карта России, Атласы природных зон, растительности и животного мира. Глобус подборки иллюстраций о жизни народов мира.  Художественный материал о защитниках Родины, информация о наградах ВОВ, тематические альбомы родов войск и боевой техники и. т. д. </a:t>
            </a:r>
          </a:p>
          <a:p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2522846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121920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Блок «Семейные традиции» </a:t>
            </a:r>
            <a:b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3" name="Picture 2" descr="C:\Users\User\Desktop\патриот.в\семья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66"/>
          <a:stretch/>
        </p:blipFill>
        <p:spPr bwMode="auto">
          <a:xfrm rot="16200000">
            <a:off x="639003" y="1887173"/>
            <a:ext cx="2771246" cy="26776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 descr="C:\Users\User\Desktop\патриот.в\леп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5" r="7086"/>
          <a:stretch/>
        </p:blipFill>
        <p:spPr bwMode="auto">
          <a:xfrm>
            <a:off x="4723953" y="1907067"/>
            <a:ext cx="3327395" cy="25435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2" descr="C:\Users\User\Desktop\патриот.в\с к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231" y="4646990"/>
            <a:ext cx="2564507" cy="19233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863674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1169206"/>
            <a:ext cx="4904778" cy="639762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Блок «Малая родина»  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1031" name="Picture 7" descr="C:\Users\User\Desktop\патриот.в\пахабов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78" r="16157"/>
          <a:stretch/>
        </p:blipFill>
        <p:spPr bwMode="auto">
          <a:xfrm>
            <a:off x="6558681" y="1600200"/>
            <a:ext cx="1940548" cy="22168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4" name="Picture 2" descr="C:\Users\User\Desktop\патриот.в\ирк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66378"/>
            <a:ext cx="3975145" cy="26148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 descr="C:\Users\User\Desktop\патриот.в\театр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878" y="4044804"/>
            <a:ext cx="3893097" cy="25867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6" descr="C:\Users\User\Desktop\патриот.в\бабр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852" y="4648786"/>
            <a:ext cx="2988240" cy="19921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004559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5488" y="1066800"/>
            <a:ext cx="7086600" cy="1066800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Блок «Родной край» </a:t>
            </a:r>
            <a:endParaRPr lang="ru-RU" sz="3600" dirty="0"/>
          </a:p>
        </p:txBody>
      </p:sp>
      <p:pic>
        <p:nvPicPr>
          <p:cNvPr id="2050" name="Picture 2" descr="C:\Users\User\Desktop\патриот.в\зн л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962400"/>
            <a:ext cx="3505200" cy="2628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C:\Users\User\Desktop\патриот.в\ирк обл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362200"/>
            <a:ext cx="3733800" cy="38030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2" descr="C:\Users\User\Desktop\патриот.в\г ирк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05000"/>
            <a:ext cx="3735388" cy="18676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516437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81200" y="1282592"/>
            <a:ext cx="58800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Блок «Народная культура»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3" name="Picture 3" descr="C:\Users\User\Desktop\патриот.в\из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84558"/>
            <a:ext cx="3593424" cy="26950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4" descr="C:\Users\User\Desktop\патриот.в\народный промысел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2" t="6738" r="11512" b="-6738"/>
          <a:stretch/>
        </p:blipFill>
        <p:spPr bwMode="auto">
          <a:xfrm>
            <a:off x="5257801" y="2010654"/>
            <a:ext cx="3064176" cy="27884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3" descr="C:\Users\User\Desktop\патриот.в\полки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63" t="28032" r="15935" b="43756"/>
          <a:stretch/>
        </p:blipFill>
        <p:spPr bwMode="auto">
          <a:xfrm>
            <a:off x="1753751" y="4953000"/>
            <a:ext cx="5705310" cy="17042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462678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>
          <a:xfrm>
            <a:off x="742156" y="1295400"/>
            <a:ext cx="8269288" cy="1143001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Блок «Художественная литература» </a:t>
            </a:r>
            <a:b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pic>
        <p:nvPicPr>
          <p:cNvPr id="3481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1981200"/>
            <a:ext cx="1733550" cy="269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7" descr="C:\Documents and Settings\Chernousov_v\Рабочий стол\подготовка к конкурсу патриотческое воспитание\наша родина россия\степанов  мы живём в россии\Scan0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799" y="3632840"/>
            <a:ext cx="2083775" cy="2707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09600" y="1872728"/>
            <a:ext cx="1905000" cy="3095625"/>
          </a:xfrm>
          <a:noFill/>
        </p:spPr>
      </p:pic>
      <p:pic>
        <p:nvPicPr>
          <p:cNvPr id="34822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0" y="3644323"/>
            <a:ext cx="190500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3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8928" y="1916906"/>
            <a:ext cx="1905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C:\Users\User\Desktop\патриот.в\книжка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428" y="3458211"/>
            <a:ext cx="1975524" cy="2966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pli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305800" cy="2362200"/>
          </a:xfrm>
        </p:spPr>
        <p:txBody>
          <a:bodyPr>
            <a:noAutofit/>
          </a:bodyPr>
          <a:lstStyle/>
          <a:p>
            <a:pPr algn="l"/>
            <a:r>
              <a:rPr lang="ru-RU" sz="4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«Мы должны строить своё будущее на прочном фундаменте.</a:t>
            </a:r>
            <a:br>
              <a:rPr lang="ru-RU" sz="4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такой фундамент-патриотизм»</a:t>
            </a:r>
            <a:br>
              <a:rPr lang="ru-RU" sz="4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Путин В.В. </a:t>
            </a:r>
          </a:p>
        </p:txBody>
      </p:sp>
      <p:pic>
        <p:nvPicPr>
          <p:cNvPr id="3" name="Picture 3" descr="C:\Users\User\Desktop\патриот.в\путин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98" t="12842" r="3361" b="12500"/>
          <a:stretch/>
        </p:blipFill>
        <p:spPr bwMode="auto">
          <a:xfrm>
            <a:off x="1295400" y="3142755"/>
            <a:ext cx="2209800" cy="31693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693715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>
          <a:xfrm>
            <a:off x="742156" y="1295400"/>
            <a:ext cx="8269288" cy="1143001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Блок «Художественная литература» </a:t>
            </a:r>
            <a:b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pic>
        <p:nvPicPr>
          <p:cNvPr id="34820" name="Picture 7" descr="C:\Documents and Settings\Chernousov_v\Рабочий стол\подготовка к конкурсу патриотческое воспитание\наша родина россия\степанов  мы живём в россии\Scan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9151" y="2051925"/>
            <a:ext cx="2086024" cy="2709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C:\Users\User\Desktop\патриот.в\книжк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999453"/>
            <a:ext cx="1875180" cy="2815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esktop\патриот.в\былмны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98791"/>
            <a:ext cx="2065560" cy="2816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патриот.в\ВОВ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4282192"/>
            <a:ext cx="1828799" cy="2419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патриот.в\стихи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5"/>
          <a:stretch/>
        </p:blipFill>
        <p:spPr bwMode="auto">
          <a:xfrm>
            <a:off x="5148830" y="4282193"/>
            <a:ext cx="1861570" cy="242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9192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1295400"/>
            <a:ext cx="8153400" cy="990600"/>
          </a:xfrm>
        </p:spPr>
        <p:txBody>
          <a:bodyPr>
            <a:noAutofit/>
          </a:bodyPr>
          <a:lstStyle/>
          <a:p>
            <a:pPr marL="342900" indent="-342900"/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Блок «Государство»</a:t>
            </a:r>
            <a:b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solidFill>
                <a:schemeClr val="accent1"/>
              </a:solidFill>
            </a:endParaRPr>
          </a:p>
        </p:txBody>
      </p:sp>
      <p:pic>
        <p:nvPicPr>
          <p:cNvPr id="4098" name="Picture 2" descr="C:\Users\User\Desktop\патриот.в\герб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50" t="12481" r="2060" b="10168"/>
          <a:stretch/>
        </p:blipFill>
        <p:spPr bwMode="auto">
          <a:xfrm>
            <a:off x="512476" y="1981200"/>
            <a:ext cx="4491766" cy="35240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9" name="Picture 3" descr="C:\Users\User\Desktop\патриот.в\папка.jpg"/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75"/>
          <a:stretch/>
        </p:blipFill>
        <p:spPr bwMode="auto">
          <a:xfrm>
            <a:off x="4800600" y="3886200"/>
            <a:ext cx="4168145" cy="25133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171493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91440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Стен в приемной «Мой родной край»</a:t>
            </a:r>
          </a:p>
        </p:txBody>
      </p:sp>
      <p:pic>
        <p:nvPicPr>
          <p:cNvPr id="1026" name="Picture 2" descr="C:\Users\User\Desktop\стенд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0" t="9203" r="6618"/>
          <a:stretch/>
        </p:blipFill>
        <p:spPr bwMode="auto">
          <a:xfrm>
            <a:off x="762000" y="1828800"/>
            <a:ext cx="7325486" cy="47952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653312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Книги для стенда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890EE4C-C266-4BF4-9F87-99CAC69321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80153" y="2516615"/>
            <a:ext cx="4088492" cy="35961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896575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Патриотический уголок в группе </a:t>
            </a:r>
          </a:p>
        </p:txBody>
      </p:sp>
      <p:pic>
        <p:nvPicPr>
          <p:cNvPr id="4" name="Picture 2" descr="C:\Users\User\Desktop\Уголок в группе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64" b="5994"/>
          <a:stretch/>
        </p:blipFill>
        <p:spPr bwMode="auto">
          <a:xfrm rot="5400000">
            <a:off x="2209799" y="2854419"/>
            <a:ext cx="4724400" cy="26731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51123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патриот.в\ребенок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15" t="6275" r="6556"/>
          <a:stretch/>
        </p:blipFill>
        <p:spPr bwMode="auto">
          <a:xfrm>
            <a:off x="2445185" y="3891419"/>
            <a:ext cx="3720230" cy="24175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838200" y="1447800"/>
            <a:ext cx="6934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Научить патриотизму невозможно, но создать условия для его формирования мы можем и обязаны!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3400" y="1295400"/>
            <a:ext cx="8077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Чувство патриотизма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многогранно по содержанию. Это и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любовь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 своей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семье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родным местам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и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гордость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 свой народ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и ощущение своей неразрывности с окружающим миром, и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желание сохранять и приумножить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богатство своей страны. </a:t>
            </a:r>
          </a:p>
        </p:txBody>
      </p:sp>
      <p:pic>
        <p:nvPicPr>
          <p:cNvPr id="5" name="Picture 2" descr="C:\Users\User\Desktop\патриот.в\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628373"/>
            <a:ext cx="4343400" cy="29146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" y="1295400"/>
            <a:ext cx="81534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Поэтому нашей задачей, как педагогов,  является: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воспитание у ребенка любви и привязанности к своей семье, дому, детскому саду, улице, городу;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формирование бережного отношения к природе и всему живому;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воспитание уважения к труду;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развитие интереса к русским традициям и промыслам; формирование элементарных знаний о правах человека; расширение представлений о городе;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 знакомство детей с символами государства (герб, флаг, гимн);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чувства ответственности и </a:t>
            </a:r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гордости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за достижения страны;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формирование толерантности, чувства уважения к другим народам, их традициям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4400" y="1524000"/>
            <a:ext cx="73152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«Любовь к родному краю, родной культуре, родной речи начинается с малого – </a:t>
            </a:r>
            <a:r>
              <a:rPr lang="ru-RU" sz="2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 любви к своей семье, к своему жилищу, к своему детскому саду. Постепенно расширяясь, эта любовь переходит в любовь к Родине, её истории, прошлому и настоящему, ко всему человечеству»</a:t>
            </a:r>
            <a:r>
              <a:rPr lang="ru-RU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Дмитрий Сергеевич Лихачев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19200" y="1600200"/>
            <a:ext cx="632460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Поэтапная работа по данному направлению патриотического воспитания реализуется по следующим  направлениям:</a:t>
            </a:r>
          </a:p>
          <a:p>
            <a:pPr lvl="0"/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buFont typeface="Wingdings" pitchFamily="2" charset="2"/>
              <a:buChar char="v"/>
            </a:pPr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Методическое сопровождение.</a:t>
            </a:r>
          </a:p>
          <a:p>
            <a:pPr marL="457200" lvl="0" indent="-457200">
              <a:buFont typeface="Wingdings" pitchFamily="2" charset="2"/>
              <a:buChar char="v"/>
            </a:pP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Работа с детьми</a:t>
            </a:r>
          </a:p>
          <a:p>
            <a:pPr marL="457200" lvl="0" indent="-457200">
              <a:buFont typeface="Wingdings" pitchFamily="2" charset="2"/>
              <a:buChar char="v"/>
            </a:pP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Работа с родителями</a:t>
            </a:r>
          </a:p>
          <a:p>
            <a:pPr marL="457200" lvl="0" indent="-457200">
              <a:buFont typeface="Wingdings" pitchFamily="2" charset="2"/>
              <a:buChar char="v"/>
            </a:pP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Работа с социумом. 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5800" y="2362200"/>
            <a:ext cx="792480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Wingdings" pitchFamily="2" charset="2"/>
              <a:buChar char="v"/>
            </a:pP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Окружение детей должно отражать национальные черты</a:t>
            </a:r>
          </a:p>
          <a:p>
            <a:pPr marL="342900" indent="-342900">
              <a:spcBef>
                <a:spcPct val="50000"/>
              </a:spcBef>
              <a:buFont typeface="Wingdings" pitchFamily="2" charset="2"/>
              <a:buChar char="v"/>
            </a:pP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Использование всех видов фольклора</a:t>
            </a:r>
          </a:p>
          <a:p>
            <a:pPr marL="342900" indent="-342900">
              <a:spcBef>
                <a:spcPct val="50000"/>
              </a:spcBef>
              <a:buFont typeface="Wingdings" pitchFamily="2" charset="2"/>
              <a:buChar char="v"/>
            </a:pP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Народные праздники и традиции</a:t>
            </a:r>
          </a:p>
          <a:p>
            <a:pPr marL="342900" indent="-342900">
              <a:spcBef>
                <a:spcPct val="50000"/>
              </a:spcBef>
              <a:buFont typeface="Wingdings" pitchFamily="2" charset="2"/>
              <a:buChar char="v"/>
            </a:pP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Народное декоративно-прикладное искусство</a:t>
            </a:r>
          </a:p>
          <a:p>
            <a:pPr marL="342900" indent="-342900">
              <a:spcBef>
                <a:spcPct val="50000"/>
              </a:spcBef>
              <a:buFont typeface="Wingdings" pitchFamily="2" charset="2"/>
              <a:buChar char="v"/>
            </a:pP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Природа – один из важнейших факторов народной педагогики</a:t>
            </a:r>
          </a:p>
          <a:p>
            <a:pPr marL="342900" indent="-342900">
              <a:spcBef>
                <a:spcPct val="50000"/>
              </a:spcBef>
              <a:buFont typeface="Wingdings" pitchFamily="2" charset="2"/>
              <a:buChar char="v"/>
            </a:pP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Знакомство с историческим прошлым России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3400" y="106680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Приоритеты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5800" y="1295400"/>
            <a:ext cx="70866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Каждое из направлений связано между собой и включает в себя:  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Знакомство с родным городом, его историей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Знакомство с родным краем и Россией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Знакомство с наиболее значимыми  историческими событиями своей страны и народа.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Знакомство с былинными героями и их подвигами.  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Знакомство с государственной символикой города, республики, стран.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09900" y="1981200"/>
            <a:ext cx="2514600" cy="733817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Блок </a:t>
            </a:r>
          </a:p>
          <a:p>
            <a:pPr algn="ctr"/>
            <a:r>
              <a:rPr lang="ru-RU" sz="1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«Семейные традиции» </a:t>
            </a:r>
            <a:endParaRPr lang="ru-RU" sz="17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81200" y="4446480"/>
            <a:ext cx="4572000" cy="5715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Блок </a:t>
            </a:r>
          </a:p>
          <a:p>
            <a:pPr algn="ctr"/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«Народная культура»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96866" y="2864285"/>
            <a:ext cx="3272947" cy="5334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Блок</a:t>
            </a:r>
          </a:p>
          <a:p>
            <a:pPr algn="ctr"/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«Малая родина»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70656" y="3625502"/>
            <a:ext cx="4001544" cy="58820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Блок </a:t>
            </a:r>
          </a:p>
          <a:p>
            <a:pPr algn="ctr"/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«Родной край» 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173272" y="5949342"/>
            <a:ext cx="6065728" cy="6858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Блок «Государство» </a:t>
            </a:r>
            <a:endParaRPr lang="ru-RU" sz="2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600200" y="5181600"/>
            <a:ext cx="5334000" cy="6096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Блок «Художественная литература» </a:t>
            </a:r>
            <a:endParaRPr lang="ru-RU" sz="20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22831" y="1224419"/>
            <a:ext cx="7772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Система и последовательность работы 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нравственно-патриотическому воспитанию </a:t>
            </a:r>
          </a:p>
        </p:txBody>
      </p:sp>
      <p:sp>
        <p:nvSpPr>
          <p:cNvPr id="20" name="Стрелка вниз 19"/>
          <p:cNvSpPr/>
          <p:nvPr/>
        </p:nvSpPr>
        <p:spPr>
          <a:xfrm>
            <a:off x="4121845" y="2660005"/>
            <a:ext cx="266700" cy="1918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4125368" y="5132280"/>
            <a:ext cx="283663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4075787" y="4213704"/>
            <a:ext cx="382826" cy="2951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>
            <a:off x="4101360" y="3365587"/>
            <a:ext cx="307671" cy="2599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>
            <a:off x="4112972" y="5771889"/>
            <a:ext cx="308455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7842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574</TotalTime>
  <Words>1104</Words>
  <Application>Microsoft Office PowerPoint</Application>
  <PresentationFormat>Экран (4:3)</PresentationFormat>
  <Paragraphs>88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1" baseType="lpstr">
      <vt:lpstr>Arial</vt:lpstr>
      <vt:lpstr>Calibri</vt:lpstr>
      <vt:lpstr>Monotype Corsiva</vt:lpstr>
      <vt:lpstr>Times New Roman</vt:lpstr>
      <vt:lpstr>Wingdings</vt:lpstr>
      <vt:lpstr>Office Theme</vt:lpstr>
      <vt:lpstr>Нравственно-патриотическое  воспитание детей  дошкольного возраста</vt:lpstr>
      <vt:lpstr>«Мы должны строить своё будущее на прочном фундаменте. И такой фундамент-патриотизм»                                          Путин В.В. </vt:lpstr>
      <vt:lpstr>Презентация PowerPoint</vt:lpstr>
      <vt:lpstr>Презентация PowerPoint</vt:lpstr>
      <vt:lpstr>Презентация PowerPoint</vt:lpstr>
      <vt:lpstr>Презентация PowerPoint</vt:lpstr>
      <vt:lpstr>Приоритеты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Блок «Семейные традиции»  </vt:lpstr>
      <vt:lpstr>Презентация PowerPoint</vt:lpstr>
      <vt:lpstr>Блок «Родной край» </vt:lpstr>
      <vt:lpstr>Презентация PowerPoint</vt:lpstr>
      <vt:lpstr>Блок «Художественная литература»  </vt:lpstr>
      <vt:lpstr>Блок «Художественная литература»  </vt:lpstr>
      <vt:lpstr>Блок «Государство» </vt:lpstr>
      <vt:lpstr>Стен в приемной «Мой родной край»</vt:lpstr>
      <vt:lpstr>Книги для стенда </vt:lpstr>
      <vt:lpstr>Патриотический уголок в группе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Катенок</dc:creator>
  <cp:lastModifiedBy>user</cp:lastModifiedBy>
  <cp:revision>51</cp:revision>
  <dcterms:created xsi:type="dcterms:W3CDTF">2013-10-28T09:12:00Z</dcterms:created>
  <dcterms:modified xsi:type="dcterms:W3CDTF">2022-12-14T08:55:55Z</dcterms:modified>
</cp:coreProperties>
</file>