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2" r:id="rId6"/>
    <p:sldId id="284" r:id="rId7"/>
    <p:sldId id="285" r:id="rId8"/>
    <p:sldId id="287" r:id="rId9"/>
    <p:sldId id="281" r:id="rId10"/>
    <p:sldId id="257" r:id="rId11"/>
    <p:sldId id="263" r:id="rId12"/>
    <p:sldId id="262" r:id="rId13"/>
    <p:sldId id="261" r:id="rId14"/>
    <p:sldId id="260" r:id="rId15"/>
    <p:sldId id="259" r:id="rId16"/>
    <p:sldId id="275" r:id="rId17"/>
    <p:sldId id="274" r:id="rId18"/>
    <p:sldId id="286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6350-F658-4471-B68E-A058C3FE835D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0923-3AAC-44E7-8280-486DB7A26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AB17B09D-A314-4C07-8CDD-E9146C147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732" y="2060848"/>
            <a:ext cx="8097484" cy="25711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«Игры направленные на формирование и активизацию положительных эмоций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дошкольников»</a:t>
            </a:r>
            <a:endParaRPr lang="ru-RU" sz="6000" dirty="0"/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21CAC72C-1FD7-45E4-A435-0D146BB51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88913"/>
            <a:ext cx="6400800" cy="12238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Иркутска детский сад № 40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15">
            <a:extLst>
              <a:ext uri="{FF2B5EF4-FFF2-40B4-BE49-F238E27FC236}">
                <a16:creationId xmlns:a16="http://schemas.microsoft.com/office/drawing/2014/main" id="{F641A1D7-E135-48A5-8C70-BA72A858D370}"/>
              </a:ext>
            </a:extLst>
          </p:cNvPr>
          <p:cNvSpPr txBox="1">
            <a:spLocks/>
          </p:cNvSpPr>
          <p:nvPr/>
        </p:nvSpPr>
        <p:spPr>
          <a:xfrm>
            <a:off x="2627784" y="5517232"/>
            <a:ext cx="6400800" cy="8264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– Бартенева Елена Юрьевна;</a:t>
            </a:r>
          </a:p>
          <a:p>
            <a:pPr algn="l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– Бутакова Светлана Витальевна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928670"/>
            <a:ext cx="4250297" cy="5682094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28670"/>
            <a:ext cx="4221504" cy="5643602"/>
          </a:xfrm>
          <a:prstGeom prst="rect">
            <a:avLst/>
          </a:prstGeom>
        </p:spPr>
      </p:pic>
      <p:pic>
        <p:nvPicPr>
          <p:cNvPr id="15" name="Рисунок 14" descr="857030_d44ad5a66618436eac433ee160a4191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92869">
            <a:off x="1675633" y="5558323"/>
            <a:ext cx="1219183" cy="736921"/>
          </a:xfrm>
          <a:prstGeom prst="rect">
            <a:avLst/>
          </a:prstGeom>
        </p:spPr>
      </p:pic>
      <p:pic>
        <p:nvPicPr>
          <p:cNvPr id="16" name="Рисунок 15" descr="857030_d44ad5a66618436eac433ee160a4191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92869">
            <a:off x="6033351" y="5344009"/>
            <a:ext cx="1219183" cy="7369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1604" y="4929198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192880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00760" y="3571876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43834" y="2357430"/>
            <a:ext cx="1217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4279459" cy="572108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5794"/>
            <a:ext cx="4279459" cy="5721080"/>
          </a:xfrm>
          <a:prstGeom prst="rect">
            <a:avLst/>
          </a:prstGeom>
        </p:spPr>
      </p:pic>
      <p:pic>
        <p:nvPicPr>
          <p:cNvPr id="6" name="Рисунок 5" descr="857030_d44ad5a66618436eac433ee160a4191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10307">
            <a:off x="1516392" y="5435946"/>
            <a:ext cx="1290621" cy="780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643174" y="52863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1285860"/>
            <a:ext cx="3360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645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6644" y="4929198"/>
            <a:ext cx="85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00108"/>
            <a:ext cx="4221504" cy="5643602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0878" y="1000108"/>
            <a:ext cx="4221487" cy="5643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535782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98" y="2428868"/>
            <a:ext cx="288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4321716" cy="5777572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28670"/>
            <a:ext cx="4279459" cy="572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2285992"/>
            <a:ext cx="1614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13487"/>
            <a:ext cx="4286280" cy="5730199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5140" y="928671"/>
            <a:ext cx="4277758" cy="5718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3286124"/>
            <a:ext cx="1106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0826" y="2928934"/>
            <a:ext cx="1178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1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89422"/>
            <a:ext cx="4357718" cy="5825702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573" y="857232"/>
            <a:ext cx="4381796" cy="5857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1428736"/>
            <a:ext cx="178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7823">
            <a:off x="326539" y="525023"/>
            <a:ext cx="3071834" cy="2147723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178">
            <a:off x="5993851" y="688371"/>
            <a:ext cx="3066357" cy="2255089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31903" y="768569"/>
            <a:ext cx="2849003" cy="2169073"/>
          </a:xfrm>
          <a:prstGeom prst="rect">
            <a:avLst/>
          </a:prstGeom>
        </p:spPr>
      </p:pic>
      <p:pic>
        <p:nvPicPr>
          <p:cNvPr id="12" name="Рисунок 11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204888" y="3348104"/>
            <a:ext cx="3767465" cy="2929125"/>
          </a:xfrm>
          <a:prstGeom prst="rect">
            <a:avLst/>
          </a:prstGeom>
        </p:spPr>
      </p:pic>
      <p:pic>
        <p:nvPicPr>
          <p:cNvPr id="14" name="Рисунок 13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87238">
            <a:off x="5822899" y="3478224"/>
            <a:ext cx="3004910" cy="2711152"/>
          </a:xfrm>
          <a:prstGeom prst="rect">
            <a:avLst/>
          </a:prstGeom>
        </p:spPr>
      </p:pic>
      <p:pic>
        <p:nvPicPr>
          <p:cNvPr id="15" name="Рисунок 14" descr="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023040" y="3834952"/>
            <a:ext cx="3026482" cy="22145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44" y="142852"/>
            <a:ext cx="124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328360" cy="5786454"/>
          </a:xfrm>
          <a:prstGeom prst="rect">
            <a:avLst/>
          </a:prstGeom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784278"/>
            <a:ext cx="4329493" cy="57879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AFA210-B42B-426D-8911-E67806C0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92692"/>
            <a:ext cx="3246961" cy="31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653DDA-6780-4B5D-A294-2592C3A92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240801" cy="31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830DD0-A67A-408D-8E6B-D5BF7A825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7" y="116632"/>
            <a:ext cx="3235540" cy="31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65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60796012_48-kartinkin-net-p-fon-smailiki-dlya-fotoshopa-krasivo-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08" y="-13356"/>
            <a:ext cx="9161808" cy="6871356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029E37E-8AF7-4CD0-826A-024776CA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00" y="188640"/>
            <a:ext cx="77152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 «Светофор»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36847D-CBCD-4017-A1AD-ADC46398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" y="1720642"/>
            <a:ext cx="4374209" cy="437420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528E9A4-D85A-47D0-A6B6-2F7D7B2EBA39}"/>
              </a:ext>
            </a:extLst>
          </p:cNvPr>
          <p:cNvSpPr txBox="1">
            <a:spLocks/>
          </p:cNvSpPr>
          <p:nvPr/>
        </p:nvSpPr>
        <p:spPr>
          <a:xfrm>
            <a:off x="4730621" y="2694930"/>
            <a:ext cx="4248472" cy="3888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Красный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дело не понравилось, скучно.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Жёлтый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понравилось, но не всё, интересно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Зелёный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побольше таких дел, поучительно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76AF1D-0439-43B2-AB1F-B145A28949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99C2DE-D7EC-42BE-926A-EB72385BD89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i="1" dirty="0"/>
              <a:t>Цель: </a:t>
            </a:r>
            <a:r>
              <a:rPr lang="ru-RU" sz="2200" dirty="0"/>
              <a:t>знакомство педагогов/родителей с различными пособиями, направленных на формирование и активизацию положительных эмоций дошкольников.</a:t>
            </a:r>
          </a:p>
          <a:p>
            <a:pPr marL="0" indent="0">
              <a:buNone/>
            </a:pPr>
            <a:r>
              <a:rPr lang="ru-RU" sz="2200" i="1" dirty="0"/>
              <a:t>     </a:t>
            </a:r>
            <a:r>
              <a:rPr lang="ru-RU" sz="2200" b="1" i="1" dirty="0"/>
              <a:t>Задачи: </a:t>
            </a:r>
          </a:p>
          <a:p>
            <a:r>
              <a:rPr lang="ru-RU" sz="2200" b="0" i="0" u="none" strike="noStrike" baseline="0" dirty="0">
                <a:latin typeface="Times New Roman" panose="02020603050405020304" pitchFamily="18" charset="0"/>
              </a:rPr>
              <a:t>1</a:t>
            </a:r>
            <a:r>
              <a:rPr lang="ru-RU" sz="2200" b="0" i="0" u="none" strike="noStrike" baseline="0" dirty="0"/>
              <a:t>. Установить эмоциональный контакт между всеми участниками;</a:t>
            </a:r>
          </a:p>
          <a:p>
            <a:r>
              <a:rPr lang="ru-RU" sz="2200" b="0" i="0" u="none" strike="noStrike" baseline="0" dirty="0"/>
              <a:t>2. Научить понимать эмоциональное состояние детей;</a:t>
            </a:r>
          </a:p>
          <a:p>
            <a:r>
              <a:rPr lang="ru-RU" sz="2200" b="0" i="0" u="none" strike="noStrike" baseline="0" dirty="0"/>
              <a:t>3. Познакомить участников мастер-класса с опытом работы по применению игровых технологий;</a:t>
            </a:r>
          </a:p>
          <a:p>
            <a:r>
              <a:rPr lang="ru-RU" sz="2200" dirty="0"/>
              <a:t>4. 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Познакомить участников мастер-класса с изготовлением пособия и его применением  в работе с детьми.</a:t>
            </a: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374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6EEE772-4617-4133-92ED-376BEB95638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МАСТЕР-КЛАССА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88C8F5-6CCB-4BC2-B17A-99E21B6E6AC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100" b="1" dirty="0"/>
              <a:t>I блок. Теоретический</a:t>
            </a:r>
          </a:p>
          <a:p>
            <a:r>
              <a:rPr lang="ru-RU" sz="3100" dirty="0"/>
              <a:t>Что такое эмоции?</a:t>
            </a:r>
          </a:p>
          <a:p>
            <a:r>
              <a:rPr lang="ru-RU" sz="3100" dirty="0"/>
              <a:t>Эмоциональное развитие дошкольников;</a:t>
            </a:r>
          </a:p>
          <a:p>
            <a:r>
              <a:rPr lang="ru-RU" sz="3100" dirty="0"/>
              <a:t>Игры, применяемые в образовательной организации для дошкольников.</a:t>
            </a:r>
          </a:p>
          <a:p>
            <a:r>
              <a:rPr lang="ru-RU" sz="3100" b="1" dirty="0"/>
              <a:t>II блок. Практический </a:t>
            </a:r>
          </a:p>
          <a:p>
            <a:r>
              <a:rPr lang="ru-RU" sz="3100" dirty="0"/>
              <a:t>Изготовление пособия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677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225BF8-DEF6-4824-800D-CC86BCB7502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Эмоции. Эмоциональное развитие дошкольников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1A9655-EA4A-45A5-A72C-93C6BE876DD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ea typeface="Calibri" panose="020F0502020204030204" pitchFamily="34" charset="0"/>
              </a:rPr>
              <a:t>      Самым лучшим способом развития эмоционального мира являются игры. В процессе игрового взаимодействия расширяется детский эмоциональный словарь, который потом даст возможность обозначить словом те эмоции, которые переполняют и захлестывают ребенка, в доступной форме объяснить ему, как лучше понять то или иное состояние – свое или других детей – тем самым облегчая его проживание Работа эта основывается на положительных эмоциях, которые стимулируют деятельность, увеличивают энергию и напряжение сил человека, побуждают его к поступкам, высказываниям.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54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F20929-C3D8-4468-A611-2930AD2B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7419A25-4368-4F5F-9A5D-F2CE3A0CE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3" y="387655"/>
            <a:ext cx="4090674" cy="305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8C5E34-63EB-49E2-B002-71AAE9EE9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90674" cy="3059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FE2693-8093-47A8-9EF9-6EAC7A154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1084"/>
            <a:ext cx="4090673" cy="305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7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F20929-C3D8-4468-A611-2930AD2B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66247FA8-1ED5-4312-99F2-2EBFB6710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1" y="819437"/>
            <a:ext cx="3798575" cy="284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524176-CAA9-46A6-9B7E-4BA56CA81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24" y="846138"/>
            <a:ext cx="3798576" cy="284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9B307A-228B-42E1-ACBC-F44C485BC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7" y="3428374"/>
            <a:ext cx="3960440" cy="296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31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" y="0"/>
            <a:ext cx="9143999" cy="6858000"/>
          </a:xfrm>
          <a:prstGeom prst="rect">
            <a:avLst/>
          </a:prstGeo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247D3907-60B1-48C3-8B83-CFBBD975C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3" y="404664"/>
            <a:ext cx="2809428" cy="375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F0A68F-4F34-481E-A033-7DD2AC3CE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7698" y="889086"/>
            <a:ext cx="3875377" cy="290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BD41D5-CA4D-4C62-B228-BE548ECF1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26" y="3284984"/>
            <a:ext cx="4549732" cy="340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056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2" y="0"/>
            <a:ext cx="914399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F20929-C3D8-4468-A611-2930AD2B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F14FC53C-A6C9-41BC-8E10-777A2FC62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6875"/>
            <a:ext cx="3491969" cy="2618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B18822-E289-4DDF-B7E4-3685D023F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53" y="1268760"/>
            <a:ext cx="4335923" cy="325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D1B0B8-8457-431A-89D1-6F8801369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97456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156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60796012_48-kartinkin-net-p-fon-smailiki-dlya-fotoshopa-krasivo-55.jpg">
            <a:extLst>
              <a:ext uri="{FF2B5EF4-FFF2-40B4-BE49-F238E27FC236}">
                <a16:creationId xmlns:a16="http://schemas.microsoft.com/office/drawing/2014/main" id="{F27CDB0E-C04B-4418-A93F-A81778EC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D8812-172C-4EB8-BDE5-21EFCA5A3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774632" cy="1971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Практическая часть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Выполнение пособия…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07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273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МАСТЕР-КЛАСС «Игры направленные на формирование и активизацию положительных эмоций  дошкольников»</vt:lpstr>
      <vt:lpstr>Цель и задачи</vt:lpstr>
      <vt:lpstr>СОДЕРЖАНИЕ МАСТЕР-КЛАССА</vt:lpstr>
      <vt:lpstr>Эмоции. Эмоциональное развитие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 Выполнение пособия…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«Светофор»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</cp:lastModifiedBy>
  <cp:revision>19</cp:revision>
  <dcterms:created xsi:type="dcterms:W3CDTF">2023-03-19T09:48:28Z</dcterms:created>
  <dcterms:modified xsi:type="dcterms:W3CDTF">2023-03-28T03:53:55Z</dcterms:modified>
</cp:coreProperties>
</file>