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5" r:id="rId2"/>
    <p:sldId id="257" r:id="rId3"/>
    <p:sldId id="268" r:id="rId4"/>
    <p:sldId id="269" r:id="rId5"/>
    <p:sldId id="270" r:id="rId6"/>
    <p:sldId id="271" r:id="rId7"/>
    <p:sldId id="273" r:id="rId8"/>
    <p:sldId id="276" r:id="rId9"/>
    <p:sldId id="280" r:id="rId10"/>
    <p:sldId id="278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37DC-45B4-4017-A40F-B0501CDC8106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4928-9C12-42B0-95BF-0898ABB3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2A61-271D-4CC1-B57E-628BE4C21753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D82C-7AD1-4177-8341-590DD32B7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1264-C4BD-4131-8BCE-401E079A1C65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24E1-4FCB-448A-B39C-0AAF389AD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5651" y="1368000"/>
            <a:ext cx="2039813" cy="5499000"/>
          </a:xfrm>
          <a:solidFill>
            <a:schemeClr val="accent3"/>
          </a:solidFill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66482" y="1368000"/>
            <a:ext cx="1872001" cy="5499000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6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7313" y="1368000"/>
            <a:ext cx="1872001" cy="549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6" y="369788"/>
            <a:ext cx="253309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287" y="2219225"/>
            <a:ext cx="2533604" cy="4268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B71A-49F1-4A5C-A069-6476F0D902F0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9694-20CF-479E-BFFE-DAD424123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E256-53E4-42DB-A266-CB4A3406FB42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B12E-967F-4C6C-82DA-028519D45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84D0-F3D6-41F3-815F-08CC288FEAC3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5D8A-EA31-41E9-A86E-F7ADB5412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08CB-AB3D-40D4-8661-9121EA69AA10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D59E-E825-4143-A986-651F98207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F613-1F39-4D2C-A5B7-0F1F6A0D4B74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FE4D-4D37-4AD9-8C45-94970E292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0DB3-73C0-4E21-92D0-147C9554156C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0266-593B-4F5F-859B-671A648C3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0A5-BA72-4C63-86F6-9A6BCE9DB1F1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BAB0-39DB-4B54-958A-3ABAC655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970F-F2A9-42A0-8355-6776D87804B4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1EC9-A070-4506-9387-C4F9190A5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2FFFD6A-415F-40A0-9C1B-EDF34534A425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87B5C7E-D329-4994-8FAC-B64C99837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5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706" r:id="rId9"/>
    <p:sldLayoutId id="2147483697" r:id="rId10"/>
    <p:sldLayoutId id="214748369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>
            <a:extLst>
              <a:ext uri="{FF2B5EF4-FFF2-40B4-BE49-F238E27FC236}"/>
            </a:extLst>
          </p:cNvPr>
          <p:cNvSpPr/>
          <p:nvPr/>
        </p:nvSpPr>
        <p:spPr>
          <a:xfrm>
            <a:off x="6330950" y="433388"/>
            <a:ext cx="1330325" cy="153035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>
            <a:extLst>
              <a:ext uri="{FF2B5EF4-FFF2-40B4-BE49-F238E27FC236}"/>
            </a:extLst>
          </p:cNvPr>
          <p:cNvSpPr/>
          <p:nvPr/>
        </p:nvSpPr>
        <p:spPr>
          <a:xfrm>
            <a:off x="7407275" y="1225550"/>
            <a:ext cx="1330325" cy="153035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>
            <a:extLst>
              <a:ext uri="{FF2B5EF4-FFF2-40B4-BE49-F238E27FC236}"/>
            </a:extLst>
          </p:cNvPr>
          <p:cNvSpPr/>
          <p:nvPr/>
        </p:nvSpPr>
        <p:spPr>
          <a:xfrm>
            <a:off x="5254625" y="1220788"/>
            <a:ext cx="1330325" cy="153035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>
            <a:extLst>
              <a:ext uri="{FF2B5EF4-FFF2-40B4-BE49-F238E27FC236}"/>
            </a:extLst>
          </p:cNvPr>
          <p:cNvSpPr/>
          <p:nvPr/>
        </p:nvSpPr>
        <p:spPr>
          <a:xfrm>
            <a:off x="7418388" y="2805113"/>
            <a:ext cx="1330325" cy="153035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>
            <a:extLst>
              <a:ext uri="{FF2B5EF4-FFF2-40B4-BE49-F238E27FC236}"/>
            </a:extLst>
          </p:cNvPr>
          <p:cNvSpPr/>
          <p:nvPr/>
        </p:nvSpPr>
        <p:spPr>
          <a:xfrm>
            <a:off x="5254625" y="2794000"/>
            <a:ext cx="1330325" cy="153035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>
            <a:extLst>
              <a:ext uri="{FF2B5EF4-FFF2-40B4-BE49-F238E27FC236}"/>
            </a:extLst>
          </p:cNvPr>
          <p:cNvSpPr/>
          <p:nvPr/>
        </p:nvSpPr>
        <p:spPr>
          <a:xfrm>
            <a:off x="6330950" y="3590925"/>
            <a:ext cx="1330325" cy="153035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>
            <a:extLst>
              <a:ext uri="{FF2B5EF4-FFF2-40B4-BE49-F238E27FC236}"/>
            </a:extLst>
          </p:cNvPr>
          <p:cNvSpPr/>
          <p:nvPr/>
        </p:nvSpPr>
        <p:spPr>
          <a:xfrm>
            <a:off x="6330950" y="2019300"/>
            <a:ext cx="1330325" cy="1528763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4" name="TextBox 46"/>
          <p:cNvSpPr txBox="1">
            <a:spLocks noChangeArrowheads="1"/>
          </p:cNvSpPr>
          <p:nvPr/>
        </p:nvSpPr>
        <p:spPr bwMode="auto">
          <a:xfrm>
            <a:off x="323617" y="1174473"/>
            <a:ext cx="528528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ранней профориентации детей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«Играя в профессию -я выбираю свое будущее» </a:t>
            </a: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г. Иркутска Детский сад №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Воспитатели: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Гришук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И.В. </a:t>
            </a:r>
          </a:p>
          <a:p>
            <a:pPr algn="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Кокорина Н.А. </a:t>
            </a:r>
          </a:p>
          <a:p>
            <a:pPr algn="r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5" name="Рисунок 17" descr="C:\Users\User\Desktop\проф\1634669422_6-papik-pro-p-plakat-professii-6.jpg"/>
          <p:cNvPicPr>
            <a:picLocks noChangeAspect="1" noChangeArrowheads="1"/>
          </p:cNvPicPr>
          <p:nvPr/>
        </p:nvPicPr>
        <p:blipFill>
          <a:blip r:embed="rId2"/>
          <a:srcRect l="66319" b="50000"/>
          <a:stretch>
            <a:fillRect/>
          </a:stretch>
        </p:blipFill>
        <p:spPr bwMode="auto">
          <a:xfrm>
            <a:off x="5676899" y="1349992"/>
            <a:ext cx="485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8" descr="C:\Users\User\Desktop\проф\1634669422_6-papik-pro-p-plakat-professii-6.jpg"/>
          <p:cNvPicPr>
            <a:picLocks noChangeAspect="1" noChangeArrowheads="1"/>
          </p:cNvPicPr>
          <p:nvPr/>
        </p:nvPicPr>
        <p:blipFill>
          <a:blip r:embed="rId3"/>
          <a:srcRect l="33681" r="38193" b="50000"/>
          <a:stretch>
            <a:fillRect/>
          </a:stretch>
        </p:blipFill>
        <p:spPr bwMode="auto">
          <a:xfrm>
            <a:off x="6764338" y="454025"/>
            <a:ext cx="463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9" descr="C:\Users\User\Desktop\проф\1634669422_6-papik-pro-p-plakat-professii-6.jpg"/>
          <p:cNvPicPr>
            <a:picLocks noChangeAspect="1" noChangeArrowheads="1"/>
          </p:cNvPicPr>
          <p:nvPr/>
        </p:nvPicPr>
        <p:blipFill>
          <a:blip r:embed="rId4"/>
          <a:srcRect t="52083" r="68056" b="-2083"/>
          <a:stretch>
            <a:fillRect/>
          </a:stretch>
        </p:blipFill>
        <p:spPr bwMode="auto">
          <a:xfrm>
            <a:off x="7770813" y="1225550"/>
            <a:ext cx="6032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20" descr="C:\Users\User\Desktop\проф\1634669422_6-papik-pro-p-plakat-professii-6.jpg"/>
          <p:cNvPicPr>
            <a:picLocks noChangeAspect="1" noChangeArrowheads="1"/>
          </p:cNvPicPr>
          <p:nvPr/>
        </p:nvPicPr>
        <p:blipFill>
          <a:blip r:embed="rId5"/>
          <a:srcRect r="66144" b="49034"/>
          <a:stretch>
            <a:fillRect/>
          </a:stretch>
        </p:blipFill>
        <p:spPr bwMode="auto">
          <a:xfrm>
            <a:off x="7827963" y="2876550"/>
            <a:ext cx="5222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21" descr="https://i.pinimg.com/736x/c8/51/f9/c851f98804a9d5fa0dbacf1ba0bc7d12.jpg"/>
          <p:cNvPicPr>
            <a:picLocks noChangeAspect="1" noChangeArrowheads="1"/>
          </p:cNvPicPr>
          <p:nvPr/>
        </p:nvPicPr>
        <p:blipFill>
          <a:blip r:embed="rId6"/>
          <a:srcRect l="32085" t="50566" r="29713" b="250"/>
          <a:stretch>
            <a:fillRect/>
          </a:stretch>
        </p:blipFill>
        <p:spPr bwMode="auto">
          <a:xfrm>
            <a:off x="5616575" y="2917825"/>
            <a:ext cx="5746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22" descr="https://i.pinimg.com/736x/c8/51/f9/c851f98804a9d5fa0dbacf1ba0bc7d12.jpg"/>
          <p:cNvPicPr>
            <a:picLocks noChangeAspect="1" noChangeArrowheads="1"/>
          </p:cNvPicPr>
          <p:nvPr/>
        </p:nvPicPr>
        <p:blipFill>
          <a:blip r:embed="rId7"/>
          <a:srcRect l="70126" t="51419" r="1624" b="55"/>
          <a:stretch>
            <a:fillRect/>
          </a:stretch>
        </p:blipFill>
        <p:spPr bwMode="auto">
          <a:xfrm>
            <a:off x="6708775" y="3714750"/>
            <a:ext cx="5746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21123_1424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708737" cy="3398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ownloads\20221123_1436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90" y="3717032"/>
            <a:ext cx="2749987" cy="256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C:\Users\User\Downloads\20221123_162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600400" cy="27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User\Documents\My Bluetooth\20221124_0948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1252" r="3032"/>
          <a:stretch/>
        </p:blipFill>
        <p:spPr bwMode="auto">
          <a:xfrm rot="5400000">
            <a:off x="5840940" y="3343430"/>
            <a:ext cx="3510789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79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478216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70C0"/>
                </a:solidFill>
              </a:rPr>
              <a:t>Спасибо за внимание 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900113" y="333375"/>
            <a:ext cx="70627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rgbClr val="0070C0"/>
                </a:solidFill>
                <a:latin typeface="Corbel" pitchFamily="34" charset="0"/>
              </a:rPr>
              <a:t>«Жизнь человека  –череда многочисленных выборов, 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  <a:p>
            <a:pPr algn="r"/>
            <a:r>
              <a:rPr lang="ru-RU" b="1" i="1" dirty="0">
                <a:solidFill>
                  <a:srgbClr val="0070C0"/>
                </a:solidFill>
                <a:latin typeface="Corbel" pitchFamily="34" charset="0"/>
              </a:rPr>
              <a:t>и выбор профессии можно отнести к самым сложным»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  <a:p>
            <a:pPr algn="r"/>
            <a:r>
              <a:rPr lang="ru-RU" b="1" i="1" dirty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Corbel" pitchFamily="34" charset="0"/>
              </a:rPr>
              <a:t>Резапкина</a:t>
            </a:r>
            <a:r>
              <a:rPr lang="ru-RU" b="1" i="1" dirty="0">
                <a:solidFill>
                  <a:srgbClr val="0070C0"/>
                </a:solidFill>
                <a:latin typeface="Corbel" pitchFamily="34" charset="0"/>
              </a:rPr>
              <a:t> Г.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503238" y="1484313"/>
            <a:ext cx="8172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  В жизни каждого человека профессиональная деятельность занимает важное место.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С первых шагов ребенка родители задумываются о его будущем, внимательно следят за интересами и склонностями своего ребенка, стараясь предопределить его профессиональную судьбу.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Проблема формирования представлений дошкольников о мире труда и профессий недостаточно разработана в педагогике, хотя, казалось бы, всем ясна огромная роль представлений детей о профессиях и труде. В детских садах формирование представлений о мире труда и профессий подчас осуществляется недостаточно целенаправленно и систематически, так как перед дошкольниками не стоит проблема выбора профессии. Но поскольку профессиональное самоопределение взаимосвязано с развитием личности на всех возрастных этапах, то дошкольный возраст можно рассматривать как подготовительный, закладывающий основы для профессионального самоопределения в будущем.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2"/>
          <p:cNvSpPr>
            <a:spLocks noChangeArrowheads="1"/>
          </p:cNvSpPr>
          <p:nvPr/>
        </p:nvSpPr>
        <p:spPr bwMode="auto">
          <a:xfrm>
            <a:off x="323528" y="404813"/>
            <a:ext cx="84253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состоит в построении системы работы, направленной на раннюю профориентацию дошкольников, формированию у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первичного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представления о мире профессий и основ безопасности жизнедеятельности.</a:t>
            </a:r>
          </a:p>
        </p:txBody>
      </p:sp>
      <p:pic>
        <p:nvPicPr>
          <p:cNvPr id="4" name="Рисунок 3" descr="https://cf3.ppt-online.org/files3/slide/r/rO0I6W8A4M2TLncjxeyob1YEFwlz7NRdCKiXkJ/slide-16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845746" y="2852936"/>
            <a:ext cx="4528104" cy="298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35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Создание психолого-педагогических условий развития ранних представлений дошкольников о профессиях, формирование познавательного интереса, расширение  кругозора  в  области ознакомления с профессионально-трудовой деятельности  взрослых.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важности трудовой деятельности в жизни людей; воспитание бережного отношения к труду взрослых и результатам их труда.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Формировать познавательный интерес через знакомство с профессиями настоящего и прошлого времени.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коммуникативные навыки; связную речь, мелкую моторику рук, воображение, восприятие, память.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образное и пространственное мышление, побуждать детей к творчеству и самостоятельности.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эмоционально-положительного отношения к человеку труда.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желания научиться выполнять трудовые действия представителей разных профессий через игровую деятельность.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Установить партнерские отношения с семьей каждого воспитанника, создать атмосферу общности интересов, эмоциональной взаимной поддержки 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взаимопроникновения.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02734"/>
              </p:ext>
            </p:extLst>
          </p:nvPr>
        </p:nvGraphicFramePr>
        <p:xfrm>
          <a:off x="611560" y="1340768"/>
          <a:ext cx="7416824" cy="44535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9728"/>
                <a:gridCol w="3843265"/>
                <a:gridCol w="2433831"/>
              </a:tblGrid>
              <a:tr h="3822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Работа с детьми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Работа с родителями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2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1.Беседа  «Что такое профессия?» Т.А. Шорыгина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2.Ознакомление с окружающим «Мир профессий» (ознакомительная презентация)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Конспект ООД по ознакомлению с социальным окружением «Мир профессий»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Экскурсия с детьми по детскому саду, знакомство с профессиями работников ДОУ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С/р игра «Семья», «Дом», «Детский сад».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 Д/и  «Кто чем занимается»; «Кто больше знает профессий»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Чтение худ. Лит. </a:t>
                      </a:r>
                      <a:r>
                        <a:rPr lang="ru-RU" sz="1400" dirty="0" err="1">
                          <a:effectLst/>
                        </a:rPr>
                        <a:t>Д.Родари</a:t>
                      </a:r>
                      <a:r>
                        <a:rPr lang="ru-RU" sz="1400" dirty="0">
                          <a:effectLst/>
                        </a:rPr>
                        <a:t>.   «Чем пахнут ремесла»; </a:t>
                      </a:r>
                      <a:r>
                        <a:rPr lang="ru-RU" sz="1400" dirty="0" err="1">
                          <a:effectLst/>
                        </a:rPr>
                        <a:t>В.Маяковский</a:t>
                      </a:r>
                      <a:r>
                        <a:rPr lang="ru-RU" sz="1400" dirty="0">
                          <a:effectLst/>
                        </a:rPr>
                        <a:t>.   «Кем быть?»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Родительское собрание на тему: «Ранняя профориентация дошкольников»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Привлечь родителей к помощи в подготовке костюмов и атрибутов к сюжетно-ролевым играм.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447" name="Rectangle 1"/>
          <p:cNvSpPr>
            <a:spLocks noChangeArrowheads="1"/>
          </p:cNvSpPr>
          <p:nvPr/>
        </p:nvSpPr>
        <p:spPr bwMode="auto">
          <a:xfrm>
            <a:off x="827584" y="436563"/>
            <a:ext cx="7391400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Перспективный план работы с детьми и родителями </a:t>
            </a:r>
          </a:p>
          <a:p>
            <a:pPr indent="450850" eaLnBrk="0" hangingPunct="0"/>
            <a:endParaRPr lang="ru-RU" sz="2000" b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288" y="0"/>
            <a:ext cx="7705725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и различные виды игр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проблемных задач и ситуаций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Наблюдения 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Театрализация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и беседы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2400" b="1" dirty="0"/>
          </a:p>
        </p:txBody>
      </p:sp>
      <p:pic>
        <p:nvPicPr>
          <p:cNvPr id="19458" name="Picture 3" descr="C:\Users\User\Desktop\фото помещенте\фото бабочки\DSC_0357.JPG"/>
          <p:cNvPicPr>
            <a:picLocks noChangeAspect="1" noChangeArrowheads="1"/>
          </p:cNvPicPr>
          <p:nvPr/>
        </p:nvPicPr>
        <p:blipFill>
          <a:blip r:embed="rId2"/>
          <a:srcRect l="-9938" t="26720" r="2"/>
          <a:stretch>
            <a:fillRect/>
          </a:stretch>
        </p:blipFill>
        <p:spPr bwMode="auto">
          <a:xfrm>
            <a:off x="-7938" y="4237038"/>
            <a:ext cx="1978026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C:\Users\User\Documents\My Bluetooth\20220725_100431.jpg"/>
          <p:cNvPicPr>
            <a:picLocks/>
          </p:cNvPicPr>
          <p:nvPr/>
        </p:nvPicPr>
        <p:blipFill>
          <a:blip r:embed="rId3"/>
          <a:srcRect l="23351" r="23351" b="21152"/>
          <a:stretch>
            <a:fillRect/>
          </a:stretch>
        </p:blipFill>
        <p:spPr bwMode="auto">
          <a:xfrm>
            <a:off x="5508625" y="4522788"/>
            <a:ext cx="27447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User\Downloads\IMG_43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070350"/>
            <a:ext cx="28352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3675" y="214313"/>
            <a:ext cx="25796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Users\User\Desktop\фото сем\прогу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2386013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95263"/>
            <a:ext cx="4572000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Картотеки: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 ролевых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Дидактических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Загадок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Стихотворений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Пословиц и поговорок 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Подобрали список художественной литературы. </a:t>
            </a:r>
          </a:p>
        </p:txBody>
      </p:sp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8825" y="1556044"/>
            <a:ext cx="188753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220" y="4194768"/>
            <a:ext cx="19446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4260780"/>
            <a:ext cx="19097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548680"/>
            <a:ext cx="19526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072" y="4055992"/>
            <a:ext cx="1960562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фото сем\20221118_17365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11760" y="1484784"/>
            <a:ext cx="3348038" cy="251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7" name="Picture 4" descr="C:\Users\User\Documents\My Bluetooth\20221121_180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13450" y="-6796088"/>
            <a:ext cx="54006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User\Documents\My Bluetooth\20221121_1808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157450" y="-14500225"/>
            <a:ext cx="76787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User\Documents\My Bluetooth\20221121_18081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/>
          </a:blip>
          <a:srcRect l="8965" t="14217"/>
          <a:stretch/>
        </p:blipFill>
        <p:spPr>
          <a:xfrm rot="4891314">
            <a:off x="359577" y="4386076"/>
            <a:ext cx="2343981" cy="1656555"/>
          </a:xfr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9868" r="13283"/>
          <a:stretch/>
        </p:blipFill>
        <p:spPr bwMode="auto">
          <a:xfrm rot="5888502">
            <a:off x="6126013" y="3963219"/>
            <a:ext cx="2571750" cy="251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347018" y="92442"/>
            <a:ext cx="7992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«Использование дидактических игр в реализации проекта по ранней профориентации старших дошкольников»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20221123_162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1558"/>
            <a:ext cx="3600400" cy="27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User\Documents\My Bluetooth\20221121_180625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-326" t="2616"/>
          <a:stretch/>
        </p:blipFill>
        <p:spPr bwMode="auto">
          <a:xfrm rot="5400000">
            <a:off x="6152513" y="3658228"/>
            <a:ext cx="3203787" cy="2332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C:\Users\User\Documents\My Bluetooth\20221121_180715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0103" t="1484" r="15377" b="6436"/>
          <a:stretch/>
        </p:blipFill>
        <p:spPr>
          <a:xfrm rot="5400000">
            <a:off x="3231566" y="3419533"/>
            <a:ext cx="2834960" cy="303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User\Documents\My Bluetooth\IMG-8507ec0c7c24704c244550674d63adcd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4075" r="9338"/>
          <a:stretch/>
        </p:blipFill>
        <p:spPr bwMode="auto">
          <a:xfrm>
            <a:off x="395536" y="3078489"/>
            <a:ext cx="2238234" cy="333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65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</TotalTime>
  <Words>402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24</cp:revision>
  <dcterms:created xsi:type="dcterms:W3CDTF">2022-11-15T12:53:40Z</dcterms:created>
  <dcterms:modified xsi:type="dcterms:W3CDTF">2022-11-24T03:06:57Z</dcterms:modified>
</cp:coreProperties>
</file>