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50021"/>
    <a:srgbClr val="CC3300"/>
    <a:srgbClr val="99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99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B500-360E-45BD-A76A-BC9380A3C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5A845-0120-4AFC-BCBA-E86C013BA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96B07-268E-44AC-AD5E-22CBC03D9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6B75A-009A-49B1-9F70-A96A01DEB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312F2-3D8D-4C50-8BB6-A56E3B0A2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D3A7-7348-4D71-888C-AB1BD62FB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8FEE-3DE6-49ED-880A-36C3C21CD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B80E-54AE-4B2B-8C12-3AE8CD133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F2FC5-8AD1-4A63-9FA1-7EABE6BF5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81E88-2531-4442-AD64-4FF2EFE32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4F0B8-F913-4E39-89E4-48B74E526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7BA476-51C7-4C20-9B49-70739BB64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1166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836613"/>
          </a:xfrm>
        </p:spPr>
        <p:txBody>
          <a:bodyPr/>
          <a:lstStyle/>
          <a:p>
            <a:pPr eaLnBrk="1" hangingPunct="1"/>
            <a:r>
              <a:rPr lang="ru-RU" altLang="ru-RU" sz="1600" b="1" dirty="0" smtClean="0">
                <a:solidFill>
                  <a:srgbClr val="000099"/>
                </a:solidFill>
              </a:rPr>
              <a:t>МАДОУ </a:t>
            </a:r>
            <a:r>
              <a:rPr lang="ru-RU" altLang="ru-RU" sz="1600" b="1" dirty="0" smtClean="0">
                <a:solidFill>
                  <a:srgbClr val="000099"/>
                </a:solidFill>
              </a:rPr>
              <a:t>Детский сад №40, г. </a:t>
            </a:r>
            <a:r>
              <a:rPr lang="ru-RU" altLang="ru-RU" sz="1600" b="1" smtClean="0">
                <a:solidFill>
                  <a:srgbClr val="000099"/>
                </a:solidFill>
              </a:rPr>
              <a:t>Иркутск</a:t>
            </a:r>
            <a:endParaRPr lang="ru-RU" altLang="ru-RU" sz="1600" b="1" smtClean="0">
              <a:solidFill>
                <a:srgbClr val="000099"/>
              </a:solidFill>
            </a:endParaRP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1684550"/>
            <a:ext cx="6400800" cy="175260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9900CC"/>
                </a:solidFill>
              </a:rPr>
              <a:t>Тема: «Краска и цвет»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9900CC"/>
                </a:solidFill>
              </a:rPr>
              <a:t>Мастер класс «Нетрадиционные техники рисования с детьми младшего дошкольного возраста»</a:t>
            </a:r>
            <a:endParaRPr lang="ru-RU" altLang="ru-RU" sz="1800" b="1" dirty="0" smtClean="0"/>
          </a:p>
          <a:p>
            <a:pPr eaLnBrk="1" hangingPunct="1"/>
            <a:r>
              <a:rPr lang="ru-RU" altLang="ru-RU" sz="1800" dirty="0" smtClean="0">
                <a:solidFill>
                  <a:srgbClr val="000099"/>
                </a:solidFill>
              </a:rPr>
              <a:t>Подготовили воспитатели: </a:t>
            </a:r>
          </a:p>
          <a:p>
            <a:pPr eaLnBrk="1" hangingPunct="1"/>
            <a:r>
              <a:rPr lang="ru-RU" altLang="ru-RU" sz="2400" dirty="0" smtClean="0">
                <a:solidFill>
                  <a:srgbClr val="000099"/>
                </a:solidFill>
              </a:rPr>
              <a:t>Якимова М.А</a:t>
            </a:r>
          </a:p>
          <a:p>
            <a:pPr eaLnBrk="1" hangingPunct="1"/>
            <a:r>
              <a:rPr lang="ru-RU" altLang="ru-RU" sz="2400" dirty="0" err="1" smtClean="0">
                <a:solidFill>
                  <a:srgbClr val="000099"/>
                </a:solidFill>
              </a:rPr>
              <a:t>Коломенчук</a:t>
            </a:r>
            <a:r>
              <a:rPr lang="ru-RU" altLang="ru-RU" sz="2400" dirty="0" smtClean="0">
                <a:solidFill>
                  <a:srgbClr val="000099"/>
                </a:solidFill>
              </a:rPr>
              <a:t> Л.С.</a:t>
            </a:r>
            <a:endParaRPr lang="ru-RU" altLang="ru-RU" sz="2400" dirty="0" smtClean="0">
              <a:solidFill>
                <a:srgbClr val="000099"/>
              </a:solidFill>
            </a:endParaRPr>
          </a:p>
          <a:p>
            <a:pPr eaLnBrk="1" hangingPunct="1"/>
            <a:endParaRPr lang="ru-RU" altLang="ru-RU" sz="2400" dirty="0" smtClean="0"/>
          </a:p>
          <a:p>
            <a:pPr eaLnBrk="1" hangingPunct="1"/>
            <a:endParaRPr lang="ru-RU" altLang="ru-RU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Содержимое 6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		Способ получения изображения: ребёнок опускает в гуашь ладошку и делает отпечаток на бумаге. Рисуют  и правой и левой рукой, окрашенными разными цветами.</a:t>
            </a:r>
          </a:p>
          <a:p>
            <a:pPr lvl="1" algn="ctr" eaLnBrk="1" hangingPunct="1">
              <a:buFontTx/>
              <a:buNone/>
            </a:pPr>
            <a:endParaRPr lang="ru-RU" altLang="ru-RU" sz="2000" smtClean="0">
              <a:solidFill>
                <a:srgbClr val="000099"/>
              </a:solidFill>
            </a:endParaRPr>
          </a:p>
          <a:p>
            <a:pPr lvl="1" algn="ctr" eaLnBrk="1" hangingPunct="1">
              <a:buFontTx/>
              <a:buNone/>
            </a:pPr>
            <a:endParaRPr lang="ru-RU" altLang="ru-RU" sz="2000" smtClean="0">
              <a:solidFill>
                <a:srgbClr val="000099"/>
              </a:solidFill>
            </a:endParaRP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05038"/>
            <a:ext cx="41052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205038"/>
            <a:ext cx="424973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Содержимое 6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		Какие красивые цветочки у нас получились! А теперь дорисуем ватной палочкой стебельки и листочки.</a:t>
            </a:r>
          </a:p>
          <a:p>
            <a:pPr lvl="1" algn="ctr" eaLnBrk="1" hangingPunct="1">
              <a:buFontTx/>
              <a:buNone/>
            </a:pPr>
            <a:endParaRPr lang="ru-RU" altLang="ru-RU" sz="2000" smtClean="0">
              <a:solidFill>
                <a:srgbClr val="000099"/>
              </a:solidFill>
            </a:endParaRPr>
          </a:p>
          <a:p>
            <a:pPr lvl="1" algn="ctr" eaLnBrk="1" hangingPunct="1">
              <a:buFontTx/>
              <a:buNone/>
            </a:pPr>
            <a:endParaRPr lang="ru-RU" altLang="ru-RU" sz="2000" smtClean="0">
              <a:solidFill>
                <a:srgbClr val="000099"/>
              </a:solidFill>
            </a:endParaRPr>
          </a:p>
        </p:txBody>
      </p:sp>
      <p:pic>
        <p:nvPicPr>
          <p:cNvPr id="1229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989138"/>
            <a:ext cx="61928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Содержимое 6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		Добавим с помощью поролона облака</a:t>
            </a:r>
          </a:p>
          <a:p>
            <a:pPr lvl="1" algn="ctr" eaLnBrk="1" hangingPunct="1">
              <a:buFontTx/>
              <a:buNone/>
            </a:pPr>
            <a:endParaRPr lang="ru-RU" altLang="ru-RU" sz="2000" smtClean="0">
              <a:solidFill>
                <a:srgbClr val="000099"/>
              </a:solidFill>
            </a:endParaRPr>
          </a:p>
          <a:p>
            <a:pPr lvl="1" algn="ctr" eaLnBrk="1" hangingPunct="1">
              <a:buFontTx/>
              <a:buNone/>
            </a:pPr>
            <a:endParaRPr lang="ru-RU" altLang="ru-RU" sz="2000" smtClean="0">
              <a:solidFill>
                <a:srgbClr val="000099"/>
              </a:solidFill>
            </a:endParaRPr>
          </a:p>
        </p:txBody>
      </p:sp>
      <p:pic>
        <p:nvPicPr>
          <p:cNvPr id="1331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700213"/>
            <a:ext cx="669766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Содержимое 6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		Какая красота! Какая у нас получилась сказочная, волшебная «Солнечная поляна»!</a:t>
            </a:r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989138"/>
            <a:ext cx="62642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,		Таким образом, использование нетрадиционных техник рисования в работе с детьми – это огромная возможность для детей думать, пробовать, искать, экспериментировать и самое главное развивать.</a:t>
            </a:r>
          </a:p>
          <a:p>
            <a:pPr algn="ctr">
              <a:buFontTx/>
              <a:buNone/>
            </a:pPr>
            <a:endParaRPr lang="ru-RU" altLang="ru-RU" sz="2000" smtClean="0">
              <a:solidFill>
                <a:srgbClr val="000099"/>
              </a:solidFill>
            </a:endParaRPr>
          </a:p>
          <a:p>
            <a:pPr algn="ctr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Уважаемые родители! На заключительном этапе  мастер класса мы хотим Вам предложить эти строки великого педагога  В.А.  Сухомлинского.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000099"/>
                </a:solidFill>
              </a:rPr>
              <a:t>«Истоки способностей и дарования детей на кончиках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8"/>
          <p:cNvSpPr>
            <a:spLocks noChangeArrowheads="1" noChangeShapeType="1" noTextEdit="1"/>
          </p:cNvSpPr>
          <p:nvPr/>
        </p:nvSpPr>
        <p:spPr bwMode="auto">
          <a:xfrm>
            <a:off x="1763713" y="2636838"/>
            <a:ext cx="6303962" cy="115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Содержимое 6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smtClean="0">
                <a:solidFill>
                  <a:srgbClr val="000099"/>
                </a:solidFill>
              </a:rPr>
              <a:t>		</a:t>
            </a:r>
            <a:r>
              <a:rPr lang="ru-RU" altLang="ru-RU" sz="2400" b="1" smtClean="0">
                <a:solidFill>
                  <a:srgbClr val="000099"/>
                </a:solidFill>
              </a:rPr>
              <a:t>Ц</a:t>
            </a:r>
            <a:r>
              <a:rPr lang="ru-RU" altLang="ru-RU" sz="2000" b="1" smtClean="0">
                <a:solidFill>
                  <a:srgbClr val="000099"/>
                </a:solidFill>
              </a:rPr>
              <a:t>ель:</a:t>
            </a:r>
            <a:r>
              <a:rPr lang="ru-RU" altLang="ru-RU" sz="2000" smtClean="0">
                <a:solidFill>
                  <a:srgbClr val="000099"/>
                </a:solidFill>
              </a:rPr>
              <a:t> Привлечь внимание родителей к ценности изобразительного творчества детей.</a:t>
            </a:r>
          </a:p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000099"/>
                </a:solidFill>
              </a:rPr>
              <a:t>		Задачи: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 smtClean="0">
                <a:solidFill>
                  <a:srgbClr val="000099"/>
                </a:solidFill>
              </a:rPr>
              <a:t>Познакомить родителей с нетрадиционными техниками рисования для детей младшего возраста, научить использовать знания и умения в работе с детьми в домашних условиях, рассказать о необходимости совместной  деятельности в продуктивной и другой творческой работе.</a:t>
            </a:r>
          </a:p>
          <a:p>
            <a:pPr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2. Формировать у родителей умение организовывать совместную творческую деятельность детьми младшего дошкольного возраста через использование нетрадиционных техник рисования.</a:t>
            </a:r>
          </a:p>
          <a:p>
            <a:pPr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3. Предложить варианты создания материальной базы для творческой деятельности детей в домашних условиях.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5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9304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000099"/>
                </a:solidFill>
              </a:rPr>
              <a:t>	</a:t>
            </a:r>
            <a:br>
              <a:rPr lang="ru-RU" altLang="ru-RU" sz="2000" smtClean="0">
                <a:solidFill>
                  <a:srgbClr val="000099"/>
                </a:solidFill>
              </a:rPr>
            </a:br>
            <a:r>
              <a:rPr lang="ru-RU" altLang="ru-RU" sz="2000" smtClean="0">
                <a:solidFill>
                  <a:srgbClr val="000099"/>
                </a:solidFill>
              </a:rPr>
              <a:t>Учитывая возрастные особенности детей , для нетрадиционного рисования рекомендуется использовать особенные техники и приёмы:</a:t>
            </a:r>
          </a:p>
        </p:txBody>
      </p:sp>
      <p:sp>
        <p:nvSpPr>
          <p:cNvPr id="4100" name="Содержимое 6"/>
          <p:cNvSpPr>
            <a:spLocks noGrp="1"/>
          </p:cNvSpPr>
          <p:nvPr>
            <p:ph idx="1"/>
          </p:nvPr>
        </p:nvSpPr>
        <p:spPr>
          <a:xfrm>
            <a:off x="539750" y="2349500"/>
            <a:ext cx="8229600" cy="2913063"/>
          </a:xfrm>
        </p:spPr>
        <p:txBody>
          <a:bodyPr/>
          <a:lstStyle/>
          <a:p>
            <a:pPr marL="457200" indent="-457200" algn="ctr" eaLnBrk="1" hangingPunct="1">
              <a:buFontTx/>
              <a:buNone/>
            </a:pPr>
            <a:endParaRPr lang="ru-RU" altLang="ru-RU" sz="2000" smtClean="0">
              <a:solidFill>
                <a:srgbClr val="000099"/>
              </a:solidFill>
            </a:endParaRPr>
          </a:p>
          <a:p>
            <a:pPr marL="457200" indent="-457200"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1. Рисование пальчиками.</a:t>
            </a:r>
          </a:p>
          <a:p>
            <a:pPr marL="457200" indent="-457200"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2. Рисование ватными палочками.</a:t>
            </a:r>
          </a:p>
          <a:p>
            <a:pPr marL="457200" indent="-457200"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3. Рисование с использованием поролона.</a:t>
            </a:r>
          </a:p>
          <a:p>
            <a:pPr marL="457200" indent="-457200"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4. Рисование ладошками.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6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	Материалы для рисования: бумага, гуашь, кисточка, поролон (губка), ватные палочки, стаканчик с водой, салфетка.</a:t>
            </a:r>
          </a:p>
          <a:p>
            <a:pPr algn="ctr" eaLnBrk="1" hangingPunct="1">
              <a:buFontTx/>
              <a:buNone/>
            </a:pPr>
            <a:endParaRPr lang="ru-RU" altLang="ru-RU" sz="2000" smtClean="0">
              <a:solidFill>
                <a:srgbClr val="000099"/>
              </a:solidFill>
            </a:endParaRPr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989138"/>
            <a:ext cx="6048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000099"/>
                </a:solidFill>
              </a:rPr>
              <a:t/>
            </a:r>
            <a:br>
              <a:rPr lang="ru-RU" altLang="ru-RU" sz="2000" smtClean="0">
                <a:solidFill>
                  <a:srgbClr val="000099"/>
                </a:solidFill>
              </a:rPr>
            </a:br>
            <a:r>
              <a:rPr lang="ru-RU" altLang="ru-RU" sz="2000" smtClean="0">
                <a:solidFill>
                  <a:srgbClr val="000099"/>
                </a:solidFill>
              </a:rPr>
              <a:t/>
            </a:r>
            <a:br>
              <a:rPr lang="ru-RU" altLang="ru-RU" sz="2000" smtClean="0">
                <a:solidFill>
                  <a:srgbClr val="000099"/>
                </a:solidFill>
              </a:rPr>
            </a:br>
            <a:r>
              <a:rPr lang="ru-RU" altLang="ru-RU" sz="2000" smtClean="0">
                <a:solidFill>
                  <a:srgbClr val="000099"/>
                </a:solidFill>
              </a:rPr>
              <a:t/>
            </a:r>
            <a:br>
              <a:rPr lang="ru-RU" altLang="ru-RU" sz="2000" smtClean="0">
                <a:solidFill>
                  <a:srgbClr val="000099"/>
                </a:solidFill>
              </a:rPr>
            </a:br>
            <a:r>
              <a:rPr lang="ru-RU" altLang="ru-RU" sz="2000" smtClean="0">
                <a:solidFill>
                  <a:srgbClr val="000099"/>
                </a:solidFill>
              </a:rPr>
              <a:t>Давайте с вами представим, что мы - волшебники, и попробуем окунуться с ребёнком в удивительный мир детства. </a:t>
            </a:r>
            <a:br>
              <a:rPr lang="ru-RU" altLang="ru-RU" sz="2000" smtClean="0">
                <a:solidFill>
                  <a:srgbClr val="000099"/>
                </a:solidFill>
              </a:rPr>
            </a:br>
            <a:r>
              <a:rPr lang="ru-RU" altLang="ru-RU" sz="2000" smtClean="0">
                <a:solidFill>
                  <a:srgbClr val="000099"/>
                </a:solidFill>
              </a:rPr>
              <a:t>Будем рисовать «Солнечную поляну».</a:t>
            </a:r>
            <a:br>
              <a:rPr lang="ru-RU" altLang="ru-RU" sz="2000" smtClean="0">
                <a:solidFill>
                  <a:srgbClr val="000099"/>
                </a:solidFill>
              </a:rPr>
            </a:br>
            <a:endParaRPr lang="ru-RU" altLang="ru-RU" sz="2000" smtClean="0">
              <a:solidFill>
                <a:srgbClr val="000099"/>
              </a:solidFill>
            </a:endParaRPr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205038"/>
            <a:ext cx="611981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000099"/>
                </a:solidFill>
              </a:rPr>
              <a:t/>
            </a:r>
            <a:br>
              <a:rPr lang="ru-RU" altLang="ru-RU" sz="2000" smtClean="0">
                <a:solidFill>
                  <a:srgbClr val="000099"/>
                </a:solidFill>
              </a:rPr>
            </a:br>
            <a:r>
              <a:rPr lang="ru-RU" altLang="ru-RU" sz="2000" smtClean="0">
                <a:solidFill>
                  <a:srgbClr val="000099"/>
                </a:solidFill>
              </a:rPr>
              <a:t/>
            </a:r>
            <a:br>
              <a:rPr lang="ru-RU" altLang="ru-RU" sz="2000" smtClean="0">
                <a:solidFill>
                  <a:srgbClr val="000099"/>
                </a:solidFill>
              </a:rPr>
            </a:br>
            <a:r>
              <a:rPr lang="ru-RU" altLang="ru-RU" sz="2000" smtClean="0">
                <a:solidFill>
                  <a:srgbClr val="000099"/>
                </a:solidFill>
              </a:rPr>
              <a:t>1 этап: Смешиваем краски для солнышка, красный и жёлтый, чтоб получить оранжевый цвет.</a:t>
            </a:r>
            <a:br>
              <a:rPr lang="ru-RU" altLang="ru-RU" sz="2000" smtClean="0">
                <a:solidFill>
                  <a:srgbClr val="000099"/>
                </a:solidFill>
              </a:rPr>
            </a:br>
            <a:r>
              <a:rPr lang="ru-RU" altLang="ru-RU" sz="2000" smtClean="0">
                <a:solidFill>
                  <a:srgbClr val="000099"/>
                </a:solidFill>
              </a:rPr>
              <a:t>Способ получения изображения: ребёнок опускает в гуашь пальчик и рисует круг, и раскрашивает. </a:t>
            </a:r>
            <a:endParaRPr lang="ru-RU" altLang="ru-RU" sz="2000" smtClean="0">
              <a:solidFill>
                <a:srgbClr val="CC3300"/>
              </a:solidFill>
            </a:endParaRP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701925"/>
            <a:ext cx="395922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701925"/>
            <a:ext cx="3960813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Содержимое 6"/>
          <p:cNvSpPr>
            <a:spLocks noGrp="1"/>
          </p:cNvSpPr>
          <p:nvPr>
            <p:ph type="body" idx="1"/>
          </p:nvPr>
        </p:nvSpPr>
        <p:spPr>
          <a:xfrm>
            <a:off x="468313" y="981075"/>
            <a:ext cx="7772400" cy="1500188"/>
          </a:xfrm>
        </p:spPr>
        <p:txBody>
          <a:bodyPr/>
          <a:lstStyle/>
          <a:p>
            <a:pPr eaLnBrk="1" hangingPunct="1"/>
            <a:r>
              <a:rPr lang="ru-RU" altLang="ru-RU" smtClean="0"/>
              <a:t>	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	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>
                <a:solidFill>
                  <a:srgbClr val="000099"/>
                </a:solidFill>
              </a:rPr>
              <a:t>    Лучики рисуем ватными палочками. Для этого метода достаточно взять ватную палочку, опускаем ватную палочку в краску и точным движением наносим лучики, они могут быть длинными и короткими.</a:t>
            </a:r>
          </a:p>
          <a:p>
            <a:pPr eaLnBrk="1" hangingPunct="1"/>
            <a:r>
              <a:rPr lang="ru-RU" altLang="ru-RU" smtClean="0">
                <a:solidFill>
                  <a:srgbClr val="000099"/>
                </a:solidFill>
              </a:rPr>
              <a:t>   Солнышку нужно много лучиков, чтобы всех-всех обогревать, ярким светом осветить! </a:t>
            </a:r>
            <a:endParaRPr lang="ru-RU" altLang="ru-RU" smtClean="0">
              <a:solidFill>
                <a:srgbClr val="CC3300"/>
              </a:solidFill>
            </a:endParaRPr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36838"/>
            <a:ext cx="41036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36838"/>
            <a:ext cx="42481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Содержимое 6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             Теперь нарисуем облака и зелёную травку, с использованием поролона, что позволит нам передать шероховатость изображаемого, пушистость и объёмность.</a:t>
            </a:r>
          </a:p>
          <a:p>
            <a:pPr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		Способ получения изображения: ребёнок прижимает поролон к штемпельной подушке с краской и наносит оттиск на  бумагу.</a:t>
            </a:r>
          </a:p>
          <a:p>
            <a:pPr eaLnBrk="1" hangingPunct="1">
              <a:buFontTx/>
              <a:buNone/>
            </a:pPr>
            <a:endParaRPr lang="ru-RU" altLang="ru-RU" sz="2000" smtClean="0">
              <a:solidFill>
                <a:srgbClr val="000099"/>
              </a:solidFill>
            </a:endParaRPr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708275"/>
            <a:ext cx="53276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000099"/>
                </a:solidFill>
              </a:rPr>
              <a:t>	</a:t>
            </a:r>
            <a:br>
              <a:rPr lang="ru-RU" altLang="ru-RU" sz="2000" smtClean="0">
                <a:solidFill>
                  <a:srgbClr val="000099"/>
                </a:solidFill>
              </a:rPr>
            </a:br>
            <a:r>
              <a:rPr lang="ru-RU" altLang="ru-RU" sz="2000" smtClean="0">
                <a:solidFill>
                  <a:srgbClr val="000099"/>
                </a:solidFill>
              </a:rPr>
              <a:t/>
            </a:r>
            <a:br>
              <a:rPr lang="ru-RU" altLang="ru-RU" sz="2000" smtClean="0">
                <a:solidFill>
                  <a:srgbClr val="000099"/>
                </a:solidFill>
              </a:rPr>
            </a:br>
            <a:r>
              <a:rPr lang="ru-RU" altLang="ru-RU" sz="2000" smtClean="0">
                <a:solidFill>
                  <a:srgbClr val="000099"/>
                </a:solidFill>
              </a:rPr>
              <a:t>Давайте немножко отдохнём, сделаем пальчиковую гимнастику:</a:t>
            </a:r>
          </a:p>
        </p:txBody>
      </p:sp>
      <p:sp>
        <p:nvSpPr>
          <p:cNvPr id="10244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Наши руки как цветочки,</a:t>
            </a:r>
          </a:p>
          <a:p>
            <a:pPr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Пальчики, как лепесточки.</a:t>
            </a:r>
          </a:p>
          <a:p>
            <a:pPr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Солнце просыпается,</a:t>
            </a:r>
          </a:p>
          <a:p>
            <a:pPr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Цветочки  раскрываются,</a:t>
            </a:r>
          </a:p>
          <a:p>
            <a:pPr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В темноте они опять</a:t>
            </a:r>
          </a:p>
          <a:p>
            <a:pPr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Будут очень крепко спать!</a:t>
            </a:r>
          </a:p>
          <a:p>
            <a:pPr algn="ctr" eaLnBrk="1" hangingPunct="1">
              <a:buFontTx/>
              <a:buNone/>
            </a:pPr>
            <a:endParaRPr lang="ru-RU" altLang="ru-RU" sz="200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sz="2000" smtClean="0">
                <a:solidFill>
                  <a:srgbClr val="000099"/>
                </a:solidFill>
              </a:rPr>
              <a:t>		Отдохнули, а теперь мы нарисуем с вами цветок ладошкой, это будет тюльпан, а если оставить отпечаток ладошкой вниз, то получится красивый колокольчик.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112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Оформление по умолчанию</vt:lpstr>
      <vt:lpstr>МАДОУ Детский сад №40, г. Иркутск</vt:lpstr>
      <vt:lpstr>Презентация PowerPoint</vt:lpstr>
      <vt:lpstr>  Учитывая возрастные особенности детей , для нетрадиционного рисования рекомендуется использовать особенные техники и приёмы:</vt:lpstr>
      <vt:lpstr>Презентация PowerPoint</vt:lpstr>
      <vt:lpstr>   Давайте с вами представим, что мы - волшебники, и попробуем окунуться с ребёнком в удивительный мир детства.  Будем рисовать «Солнечную поляну». </vt:lpstr>
      <vt:lpstr>  1 этап: Смешиваем краски для солнышка, красный и жёлтый, чтоб получить оранжевый цвет. Способ получения изображения: ребёнок опускает в гуашь пальчик и рисует круг, и раскрашивает. </vt:lpstr>
      <vt:lpstr>Презентация PowerPoint</vt:lpstr>
      <vt:lpstr>Презентация PowerPoint</vt:lpstr>
      <vt:lpstr>   Давайте немножко отдохнём, сделаем пальчиковую гимнастику: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Maria</cp:lastModifiedBy>
  <cp:revision>22</cp:revision>
  <dcterms:created xsi:type="dcterms:W3CDTF">2020-05-28T13:33:04Z</dcterms:created>
  <dcterms:modified xsi:type="dcterms:W3CDTF">2024-01-09T15:16:26Z</dcterms:modified>
</cp:coreProperties>
</file>