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88" r:id="rId2"/>
    <p:sldId id="257" r:id="rId3"/>
    <p:sldId id="259" r:id="rId4"/>
    <p:sldId id="258" r:id="rId5"/>
    <p:sldId id="260" r:id="rId6"/>
    <p:sldId id="261" r:id="rId7"/>
    <p:sldId id="262" r:id="rId8"/>
    <p:sldId id="297" r:id="rId9"/>
    <p:sldId id="264" r:id="rId10"/>
    <p:sldId id="266" r:id="rId11"/>
    <p:sldId id="265" r:id="rId12"/>
    <p:sldId id="298" r:id="rId13"/>
    <p:sldId id="300" r:id="rId14"/>
    <p:sldId id="299" r:id="rId15"/>
    <p:sldId id="303" r:id="rId16"/>
    <p:sldId id="302" r:id="rId17"/>
    <p:sldId id="304" r:id="rId18"/>
    <p:sldId id="305" r:id="rId19"/>
    <p:sldId id="273" r:id="rId20"/>
    <p:sldId id="274" r:id="rId21"/>
    <p:sldId id="275" r:id="rId22"/>
    <p:sldId id="307" r:id="rId23"/>
    <p:sldId id="282" r:id="rId24"/>
    <p:sldId id="283" r:id="rId25"/>
    <p:sldId id="284" r:id="rId26"/>
    <p:sldId id="285" r:id="rId27"/>
    <p:sldId id="286" r:id="rId28"/>
    <p:sldId id="276" r:id="rId29"/>
    <p:sldId id="278" r:id="rId30"/>
    <p:sldId id="277" r:id="rId31"/>
    <p:sldId id="279" r:id="rId32"/>
    <p:sldId id="280" r:id="rId33"/>
    <p:sldId id="301" r:id="rId34"/>
    <p:sldId id="308" r:id="rId35"/>
    <p:sldId id="287" r:id="rId36"/>
    <p:sldId id="289" r:id="rId37"/>
    <p:sldId id="290" r:id="rId38"/>
    <p:sldId id="291" r:id="rId39"/>
    <p:sldId id="309" r:id="rId40"/>
    <p:sldId id="294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777" initials="7" lastIdx="1" clrIdx="0">
    <p:extLst>
      <p:ext uri="{19B8F6BF-5375-455C-9EA6-DF929625EA0E}">
        <p15:presenceInfo xmlns:p15="http://schemas.microsoft.com/office/powerpoint/2012/main" userId="77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72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96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2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733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7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60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179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523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2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08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96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67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74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46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6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43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3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4D599E-F053-4AF3-A44E-E329A8E97942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D544E5-EAEB-41B4-BCD8-760D39BC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87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1089" y="1493949"/>
            <a:ext cx="8364888" cy="3721515"/>
          </a:xfrm>
        </p:spPr>
        <p:txBody>
          <a:bodyPr/>
          <a:lstStyle/>
          <a:p>
            <a:r>
              <a:rPr lang="ru-RU" sz="4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Развитие творческих способностей </a:t>
            </a:r>
            <a:r>
              <a:rPr lang="ru-RU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детей младшего дошкольного возраста в продуктивной виды деятельности.</a:t>
            </a:r>
            <a:endParaRPr lang="ru-RU" sz="4400" dirty="0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06061" y="0"/>
            <a:ext cx="12492506" cy="1320802"/>
          </a:xfrm>
        </p:spPr>
        <p:txBody>
          <a:bodyPr/>
          <a:lstStyle/>
          <a:p>
            <a:r>
              <a:rPr lang="ru-RU" dirty="0" smtClean="0"/>
              <a:t>МБДОУ Детский сад № 40 г. Иркутск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43234" y="5859887"/>
            <a:ext cx="434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Выполнили: Коломенчук Л.С</a:t>
            </a:r>
          </a:p>
          <a:p>
            <a:r>
              <a:rPr lang="ru-RU" sz="2000" dirty="0"/>
              <a:t>	 </a:t>
            </a:r>
            <a:r>
              <a:rPr lang="ru-RU" sz="2000" dirty="0" smtClean="0"/>
              <a:t>      Якимова М.А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679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277" y="669700"/>
            <a:ext cx="11256135" cy="5885645"/>
          </a:xfrm>
        </p:spPr>
        <p:txBody>
          <a:bodyPr>
            <a:normAutofit/>
          </a:bodyPr>
          <a:lstStyle/>
          <a:p>
            <a:r>
              <a:rPr lang="ru-RU" sz="3600" b="1" i="1" dirty="0"/>
              <a:t>Свою работу по развитию творческих способностей детей младшего дошкольного возраста </a:t>
            </a:r>
            <a:r>
              <a:rPr lang="ru-RU" sz="3600" b="1" i="1" dirty="0" smtClean="0"/>
              <a:t>мы построили </a:t>
            </a:r>
            <a:r>
              <a:rPr lang="ru-RU" sz="3600" b="1" i="1" dirty="0"/>
              <a:t>на следующих принципах</a:t>
            </a:r>
            <a:r>
              <a:rPr lang="ru-RU" sz="3600" b="1" i="1" dirty="0" smtClean="0"/>
              <a:t>:</a:t>
            </a:r>
            <a:br>
              <a:rPr lang="ru-RU" sz="3600" b="1" i="1" dirty="0" smtClean="0"/>
            </a:br>
            <a:r>
              <a:rPr lang="ru-RU" sz="3600" b="1" i="1" dirty="0"/>
              <a:t/>
            </a:r>
            <a:br>
              <a:rPr lang="ru-RU" sz="3600" b="1" i="1" dirty="0"/>
            </a:br>
            <a:r>
              <a:rPr lang="ru-RU" sz="3600" dirty="0"/>
              <a:t>•	</a:t>
            </a:r>
            <a:r>
              <a:rPr lang="ru-RU" sz="2400" dirty="0"/>
              <a:t>От простого к сложному, где предусмотрен переход от простых занятий к сложным.</a:t>
            </a:r>
            <a:br>
              <a:rPr lang="ru-RU" sz="2400" dirty="0"/>
            </a:br>
            <a:r>
              <a:rPr lang="ru-RU" sz="2400" dirty="0"/>
              <a:t>•	Принцип наглядности выражается в том, что у детей более развита наглядно-образная память, чем словесно-логическая, поэтому мышление опирается на восприятие или представление.</a:t>
            </a:r>
            <a:br>
              <a:rPr lang="ru-RU" sz="2400" dirty="0"/>
            </a:br>
            <a:r>
              <a:rPr lang="ru-RU" sz="2400" dirty="0"/>
              <a:t>•	Принцип индивидуализации обеспечивает вовлечение каждого ребенка в воспитательный процесс.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2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682580"/>
            <a:ext cx="9601196" cy="5193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Продуктивные </a:t>
            </a:r>
            <a:r>
              <a:rPr lang="ru-RU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виды 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деятельности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619487"/>
              </p:ext>
            </p:extLst>
          </p:nvPr>
        </p:nvGraphicFramePr>
        <p:xfrm>
          <a:off x="2031999" y="2807998"/>
          <a:ext cx="81280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59665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Рисование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Аппликация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Лепка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Конструирование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</a:tr>
              <a:tr h="1875203">
                <a:tc>
                  <a:txBody>
                    <a:bodyPr/>
                    <a:lstStyle/>
                    <a:p>
                      <a:r>
                        <a:rPr lang="ru-RU" dirty="0" smtClean="0"/>
                        <a:t>карандаши</a:t>
                      </a:r>
                    </a:p>
                    <a:p>
                      <a:r>
                        <a:rPr lang="ru-RU" dirty="0" smtClean="0"/>
                        <a:t>краски</a:t>
                      </a:r>
                    </a:p>
                    <a:p>
                      <a:r>
                        <a:rPr lang="ru-RU" dirty="0" smtClean="0"/>
                        <a:t>мелки</a:t>
                      </a:r>
                    </a:p>
                    <a:p>
                      <a:r>
                        <a:rPr lang="ru-RU" dirty="0" smtClean="0"/>
                        <a:t>гуашь</a:t>
                      </a:r>
                    </a:p>
                    <a:p>
                      <a:r>
                        <a:rPr lang="ru-RU" dirty="0" smtClean="0"/>
                        <a:t>нетрадиционные техники рисования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бумага</a:t>
                      </a:r>
                    </a:p>
                    <a:p>
                      <a:r>
                        <a:rPr lang="ru-RU" dirty="0" smtClean="0"/>
                        <a:t>салфетки</a:t>
                      </a:r>
                    </a:p>
                    <a:p>
                      <a:r>
                        <a:rPr lang="ru-RU" dirty="0" smtClean="0"/>
                        <a:t>нитки</a:t>
                      </a:r>
                    </a:p>
                    <a:p>
                      <a:r>
                        <a:rPr lang="ru-RU" dirty="0" smtClean="0"/>
                        <a:t>крупы</a:t>
                      </a:r>
                    </a:p>
                    <a:p>
                      <a:r>
                        <a:rPr lang="ru-RU" dirty="0" smtClean="0"/>
                        <a:t>природный,</a:t>
                      </a:r>
                    </a:p>
                    <a:p>
                      <a:r>
                        <a:rPr lang="ru-RU" dirty="0" smtClean="0"/>
                        <a:t>бросовый материал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глина</a:t>
                      </a:r>
                    </a:p>
                    <a:p>
                      <a:r>
                        <a:rPr lang="ru-RU" dirty="0" smtClean="0"/>
                        <a:t>пластилин</a:t>
                      </a:r>
                    </a:p>
                    <a:p>
                      <a:r>
                        <a:rPr lang="ru-RU" dirty="0" smtClean="0"/>
                        <a:t>соленое тесто</a:t>
                      </a:r>
                    </a:p>
                    <a:p>
                      <a:r>
                        <a:rPr lang="ru-RU" dirty="0" smtClean="0"/>
                        <a:t>снег, песок и др.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крупный и мелкий строительный материал (пластмассовый и деревянный)</a:t>
                      </a:r>
                    </a:p>
                    <a:p>
                      <a:r>
                        <a:rPr lang="ru-RU" dirty="0" err="1" smtClean="0"/>
                        <a:t>лего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различные мозаики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5920" y="732954"/>
            <a:ext cx="8950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92D050"/>
                </a:solidFill>
              </a:rPr>
              <a:t>Предметно-развивающая среда в группе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905" y="1440840"/>
            <a:ext cx="5956308" cy="4468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6017" y="5909595"/>
            <a:ext cx="208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Центр рисования.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4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415" y="813133"/>
            <a:ext cx="6680768" cy="50121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7380" y="5825277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Центр лепки.</a:t>
            </a:r>
          </a:p>
        </p:txBody>
      </p:sp>
    </p:spTree>
    <p:extLst>
      <p:ext uri="{BB962C8B-B14F-4D97-AF65-F5344CB8AC3E}">
        <p14:creationId xmlns:p14="http://schemas.microsoft.com/office/powerpoint/2010/main" val="23096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501" y="826392"/>
            <a:ext cx="6669602" cy="49991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0672" y="5825545"/>
            <a:ext cx="20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Центр аппликации.</a:t>
            </a:r>
          </a:p>
        </p:txBody>
      </p:sp>
    </p:spTree>
    <p:extLst>
      <p:ext uri="{BB962C8B-B14F-4D97-AF65-F5344CB8AC3E}">
        <p14:creationId xmlns:p14="http://schemas.microsoft.com/office/powerpoint/2010/main" val="2266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765">
            <a:off x="225287" y="142460"/>
            <a:ext cx="4465983" cy="4465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9688">
            <a:off x="4094921" y="1666460"/>
            <a:ext cx="4422913" cy="4422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597">
            <a:off x="7627661" y="1107843"/>
            <a:ext cx="4551928" cy="45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937">
            <a:off x="811695" y="887895"/>
            <a:ext cx="3955773" cy="3955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790">
            <a:off x="4765883" y="1790771"/>
            <a:ext cx="3993802" cy="3993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98" y="927030"/>
            <a:ext cx="4985160" cy="4985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2898">
            <a:off x="7934207" y="728607"/>
            <a:ext cx="3665089" cy="36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115956"/>
            <a:ext cx="3641034" cy="36410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78" y="2332382"/>
            <a:ext cx="3916017" cy="3916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95" y="273326"/>
            <a:ext cx="4118112" cy="41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2" y="290847"/>
            <a:ext cx="3450465" cy="34504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93" y="2724954"/>
            <a:ext cx="3514859" cy="3514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5" y="167424"/>
            <a:ext cx="3360849" cy="3360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77" y="2866620"/>
            <a:ext cx="3463345" cy="34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840464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92D050"/>
                </a:solidFill>
              </a:rPr>
              <a:t>Рисование — одно из любимых занятий детей, дающее большой простор для проявления их творческой активности.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94" y="2430530"/>
            <a:ext cx="3612234" cy="36122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60" y="2430530"/>
            <a:ext cx="3612234" cy="36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5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6371" y="940158"/>
            <a:ext cx="9698862" cy="4935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«Творчество не приходит к детям по какому-то наитию.</a:t>
            </a:r>
          </a:p>
          <a:p>
            <a:pPr marL="0" indent="0">
              <a:buNone/>
            </a:pPr>
            <a:r>
              <a:rPr lang="ru-RU" dirty="0"/>
              <a:t>Творчеству надо учить.»</a:t>
            </a:r>
          </a:p>
          <a:p>
            <a:pPr marL="0" indent="0">
              <a:buNone/>
            </a:pPr>
            <a:r>
              <a:rPr lang="ru-RU" dirty="0" smtClean="0"/>
              <a:t>			</a:t>
            </a:r>
            <a:r>
              <a:rPr lang="ru-RU" sz="2000" dirty="0" smtClean="0"/>
              <a:t>	(</a:t>
            </a:r>
            <a:r>
              <a:rPr lang="ru-RU" sz="2000" dirty="0" err="1"/>
              <a:t>В.А.Сухомлинский</a:t>
            </a:r>
            <a:r>
              <a:rPr lang="ru-RU" sz="2000" dirty="0" smtClean="0"/>
              <a:t>)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3657600" lvl="8" indent="0">
              <a:buNone/>
            </a:pPr>
            <a:r>
              <a:rPr lang="ru-RU" sz="2400" dirty="0"/>
              <a:t>«Надо развивать творческое начало у всех, чтобы мир не оставался таким, какой он есть, а </a:t>
            </a:r>
            <a:r>
              <a:rPr lang="ru-RU" sz="2400" dirty="0" smtClean="0"/>
              <a:t>преображался. Преображался </a:t>
            </a:r>
            <a:r>
              <a:rPr lang="ru-RU" sz="2400" dirty="0"/>
              <a:t>к лучшему.»</a:t>
            </a:r>
          </a:p>
          <a:p>
            <a:pPr marL="3657600" lvl="8" indent="0">
              <a:buNone/>
            </a:pPr>
            <a:r>
              <a:rPr lang="ru-RU" sz="2400" dirty="0" smtClean="0"/>
              <a:t>							(</a:t>
            </a:r>
            <a:r>
              <a:rPr lang="ru-RU" sz="2000" dirty="0" err="1"/>
              <a:t>Джанни</a:t>
            </a:r>
            <a:r>
              <a:rPr lang="ru-RU" sz="2000" dirty="0"/>
              <a:t> </a:t>
            </a:r>
            <a:r>
              <a:rPr lang="ru-RU" sz="2000" dirty="0" err="1"/>
              <a:t>Родари</a:t>
            </a:r>
            <a:r>
              <a:rPr lang="ru-RU" sz="2000" dirty="0"/>
              <a:t>)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0620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32" y="818730"/>
            <a:ext cx="4641703" cy="34812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5999"/>
            <a:ext cx="5018468" cy="37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Нетрадиционная техника рисования.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57" y="2508841"/>
            <a:ext cx="3317875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6" y="2505947"/>
            <a:ext cx="4427692" cy="33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01" y="372928"/>
            <a:ext cx="3631841" cy="27238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656">
            <a:off x="1247786" y="2877181"/>
            <a:ext cx="3829319" cy="287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3654">
            <a:off x="4535998" y="533090"/>
            <a:ext cx="3988157" cy="2991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59" y="3284113"/>
            <a:ext cx="3889419" cy="2917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44" y="1524899"/>
            <a:ext cx="3717701" cy="27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– </a:t>
            </a:r>
            <a:r>
              <a:rPr lang="ru-RU" sz="2800" dirty="0"/>
              <a:t>в этом виде продуктивной деятельности ребёнок имеет неограниченную возможность придумывать и создавать свои постройки, конструкции, проявляет любознательность, сообразительность, смекалку и творчество.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57896" y="1531443"/>
            <a:ext cx="43460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92D050"/>
                </a:solidFill>
              </a:rPr>
              <a:t>Конструирование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2289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27" y="743042"/>
            <a:ext cx="4565270" cy="45652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33" y="743042"/>
            <a:ext cx="4583804" cy="4583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659" y="4938980"/>
            <a:ext cx="19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Крупная мозаика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991878" y="4957514"/>
            <a:ext cx="145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Конструктор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4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51" y="1349388"/>
            <a:ext cx="4628293" cy="36480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33" y="1349388"/>
            <a:ext cx="4864110" cy="3648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6411" y="4997470"/>
            <a:ext cx="360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Крупный строительный материал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605583" y="4985058"/>
            <a:ext cx="198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Конструктор </a:t>
            </a:r>
            <a:r>
              <a:rPr lang="ru-RU" dirty="0" err="1" smtClean="0"/>
              <a:t>Лего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1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94" y="982132"/>
            <a:ext cx="4950851" cy="404062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2132"/>
            <a:ext cx="5250287" cy="4040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3437" y="5138670"/>
            <a:ext cx="41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Мелкий </a:t>
            </a:r>
            <a:r>
              <a:rPr lang="ru-RU" dirty="0"/>
              <a:t>строительный </a:t>
            </a:r>
            <a:r>
              <a:rPr lang="ru-RU" dirty="0" smtClean="0"/>
              <a:t>материал(дерево)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74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1930" y="2761445"/>
            <a:ext cx="3752046" cy="28140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5" y="1288447"/>
            <a:ext cx="3324281" cy="24932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71" y="664335"/>
            <a:ext cx="2703490" cy="27034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203" y="3172498"/>
            <a:ext cx="3188057" cy="31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92D050"/>
                </a:solidFill>
              </a:rPr>
              <a:t>Аппликация — один из самых простых и эффективных способов работы с бумагой.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37" y="2436824"/>
            <a:ext cx="3907663" cy="3932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228" y="2398688"/>
            <a:ext cx="3209588" cy="40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2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75" b="5118"/>
          <a:stretch/>
        </p:blipFill>
        <p:spPr>
          <a:xfrm>
            <a:off x="484369" y="982132"/>
            <a:ext cx="4437579" cy="3087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4"/>
          <a:stretch/>
        </p:blipFill>
        <p:spPr>
          <a:xfrm>
            <a:off x="4043568" y="2285998"/>
            <a:ext cx="3378826" cy="4120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"/>
          <a:stretch/>
        </p:blipFill>
        <p:spPr>
          <a:xfrm rot="16200000">
            <a:off x="7345278" y="182340"/>
            <a:ext cx="3895662" cy="501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1" y="982132"/>
            <a:ext cx="10380371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Если в детстве зажечь в детях огонёк творчества, он будет светить им в любом деле, котором они будут заниматься.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2511" y="3049609"/>
            <a:ext cx="3760631" cy="2820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1627" y="3049608"/>
            <a:ext cx="3760632" cy="28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</a:rPr>
              <a:t>С первых занятий </a:t>
            </a:r>
            <a:r>
              <a:rPr lang="ru-RU" dirty="0" smtClean="0">
                <a:solidFill>
                  <a:srgbClr val="92D050"/>
                </a:solidFill>
              </a:rPr>
              <a:t>приучали </a:t>
            </a:r>
            <a:r>
              <a:rPr lang="ru-RU" dirty="0">
                <a:solidFill>
                  <a:srgbClr val="92D050"/>
                </a:solidFill>
              </a:rPr>
              <a:t>детей соблюдать правила аккуратности: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797" y="2524260"/>
            <a:ext cx="94928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sz="2800" dirty="0"/>
              <a:t>не набирать на кисть слишком много клея</a:t>
            </a:r>
          </a:p>
          <a:p>
            <a:r>
              <a:rPr lang="ru-RU" sz="2800" dirty="0"/>
              <a:t>•	после намазывания ставить кисть на подставку</a:t>
            </a:r>
          </a:p>
          <a:p>
            <a:r>
              <a:rPr lang="ru-RU" sz="2800" dirty="0"/>
              <a:t>•	намазывать формы только на клеёнке</a:t>
            </a:r>
          </a:p>
          <a:p>
            <a:r>
              <a:rPr lang="ru-RU" sz="2800" dirty="0"/>
              <a:t>•	при наклеивании прижимать фигуру тряпочкой</a:t>
            </a:r>
          </a:p>
        </p:txBody>
      </p:sp>
    </p:spTree>
    <p:extLst>
      <p:ext uri="{BB962C8B-B14F-4D97-AF65-F5344CB8AC3E}">
        <p14:creationId xmlns:p14="http://schemas.microsoft.com/office/powerpoint/2010/main" val="32299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Чтобы </a:t>
            </a:r>
            <a:r>
              <a:rPr lang="ru-RU" dirty="0"/>
              <a:t>работа доставляла детям удовольствие и оказывала положительное воздействие на их воспитание и развитие, </a:t>
            </a:r>
            <a:r>
              <a:rPr lang="ru-RU" dirty="0" smtClean="0"/>
              <a:t>мы придумывали </a:t>
            </a:r>
            <a:r>
              <a:rPr lang="ru-RU" dirty="0"/>
              <a:t>занимательную форму выполнения задания, использовала игровые приёмы: игровые действия </a:t>
            </a:r>
            <a:r>
              <a:rPr lang="ru-RU" i="1" dirty="0"/>
              <a:t>(собрать в корзину яблоки, найти спрятанную игрушку, </a:t>
            </a:r>
            <a:r>
              <a:rPr lang="ru-RU" i="1" dirty="0" smtClean="0"/>
              <a:t>поймай рыбку, составь красивую кружку для мамы и др.).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02615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92D050"/>
                </a:solidFill>
              </a:rPr>
              <a:t>Лепка – самый осязаемый вид продуктивной деятельности.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66" y="2498792"/>
            <a:ext cx="3882690" cy="38826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49" y="2506015"/>
            <a:ext cx="3875467" cy="38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69" y="563252"/>
            <a:ext cx="2829293" cy="37757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522" y="1627209"/>
            <a:ext cx="2911832" cy="3877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14" y="2292439"/>
            <a:ext cx="2850926" cy="380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328413"/>
            <a:ext cx="3889417" cy="2917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65" y="1735426"/>
            <a:ext cx="3812148" cy="2859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13" y="3477296"/>
            <a:ext cx="3812148" cy="28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2D050"/>
                </a:solidFill>
              </a:rPr>
              <a:t>Работа с </a:t>
            </a:r>
            <a:r>
              <a:rPr lang="ru-RU" dirty="0" smtClean="0">
                <a:solidFill>
                  <a:srgbClr val="92D050"/>
                </a:solidFill>
              </a:rPr>
              <a:t>родителями.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3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консультаций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5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Вывод.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Подводя итоги работы, направленной на развитие художественно – творческих способностей детей младшего дошкольного возраста при организации вечернего отрезка времени, можно отметить, что у детей повысился не только уровень художественных способностей, но и стал очевиден личностный рост каждого воспитанника, что подтверждают позитивные результаты проделанной </a:t>
            </a:r>
            <a:r>
              <a:rPr lang="ru-RU" dirty="0" smtClean="0"/>
              <a:t>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0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27976" y="1571223"/>
            <a:ext cx="9601196" cy="4520484"/>
          </a:xfrm>
        </p:spPr>
        <p:txBody>
          <a:bodyPr/>
          <a:lstStyle/>
          <a:p>
            <a:r>
              <a:rPr lang="ru-RU" dirty="0"/>
              <a:t>- дети приобрели ценный опыт творческого воплощения замыслов, опыт партнерских отношений, активного взаимодействия на основе изобразительной деятельности, стали раскрепощенные, инициативные, научились более свободно выражать свои мысли.</a:t>
            </a:r>
          </a:p>
          <a:p>
            <a:r>
              <a:rPr lang="ru-RU" dirty="0"/>
              <a:t>- дети научились помогать друг другу, выстраивать партнерские отношения с педагогом, это придало уверенности даже самым «зажатым» детям.</a:t>
            </a:r>
          </a:p>
          <a:p>
            <a:r>
              <a:rPr lang="ru-RU" dirty="0"/>
              <a:t>- дошкольники привыкли к терминам и понятиям, научились понимать их смысл.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24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Актуальность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детского творчества является актуальной проблемой современной педагогики и ставит перед системой образования основную цель воспитания у подрастающего поколения творческого подхода к преобразованию окружающего мира, активности и самостоятельности мышления, способствующих достижению положительных изменений в жизни общества.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8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70717" y="903548"/>
            <a:ext cx="10921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 smtClean="0"/>
              <a:t>Мы сделали </a:t>
            </a:r>
            <a:r>
              <a:rPr lang="ru-RU" sz="3200" u="sng" dirty="0"/>
              <a:t>вывод, что залогом успешного развития художественно-творческих способностей детей являются: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70717" y="2760861"/>
            <a:ext cx="98566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1.	Систематическая комплексная работа с использованием новых методик обучения изо деятельности, общения и взаимодействия с ребенком.</a:t>
            </a:r>
          </a:p>
          <a:p>
            <a:r>
              <a:rPr lang="ru-RU" sz="2400" dirty="0"/>
              <a:t>2.	Создание условий для свободной самостоятельной деятельности, развития представлений о многообразии окружающего мира, возможности для самовыражения.</a:t>
            </a:r>
          </a:p>
          <a:p>
            <a:r>
              <a:rPr lang="ru-RU" sz="2400" dirty="0"/>
              <a:t>3.	Взаимодействие и сотрудничество педагогов, воспитателей и родителей, единая позиция в понимании перспектив развития ребенка.</a:t>
            </a:r>
          </a:p>
          <a:p>
            <a:r>
              <a:rPr lang="ru-RU" sz="2400" dirty="0"/>
              <a:t>4.	Творческий рост педагогов, воспитание собственной креативности.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18233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5581" y="3120381"/>
            <a:ext cx="6815669" cy="1515533"/>
          </a:xfrm>
        </p:spPr>
        <p:txBody>
          <a:bodyPr/>
          <a:lstStyle/>
          <a:p>
            <a:r>
              <a:rPr lang="ru-RU" sz="7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33937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097" y="161319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</a:rPr>
              <a:t>Цель: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119050"/>
            <a:ext cx="9601196" cy="3318936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развитие творческих способностей у детей дошкольного возраста через продуктивную деятельность;</a:t>
            </a:r>
          </a:p>
          <a:p>
            <a:endParaRPr lang="ru-RU" dirty="0"/>
          </a:p>
          <a:p>
            <a:r>
              <a:rPr lang="ru-RU" dirty="0"/>
              <a:t>создание каждому ребенку возможностей для развития творческих способностей и активной практики в продуктивных видах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1580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1342741"/>
            <a:ext cx="9601196" cy="1303867"/>
          </a:xfrm>
        </p:spPr>
        <p:txBody>
          <a:bodyPr/>
          <a:lstStyle/>
          <a:p>
            <a:r>
              <a:rPr lang="ru-RU" dirty="0">
                <a:solidFill>
                  <a:srgbClr val="92D050"/>
                </a:solidFill>
              </a:rPr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498501"/>
            <a:ext cx="9601196" cy="337736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Формировать творческое мышление детей;</a:t>
            </a:r>
          </a:p>
          <a:p>
            <a:r>
              <a:rPr lang="ru-RU" dirty="0"/>
              <a:t>Развивать устойчивый интерес к продуктивным видам деятельности;</a:t>
            </a:r>
          </a:p>
          <a:p>
            <a:r>
              <a:rPr lang="ru-RU" dirty="0"/>
              <a:t>Развивать мелкую мускулатуру рук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Знакомить детей в различными видами продуктивной деятельности, многообразием художественных материалов и приёмам работы с ними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Воспитывать внимание, аккуратность, целеустремленность, творческую самореализацию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Способствовать активному вовлечению родителей в совместную деятельность с ребенком.</a:t>
            </a:r>
          </a:p>
        </p:txBody>
      </p:sp>
    </p:spTree>
    <p:extLst>
      <p:ext uri="{BB962C8B-B14F-4D97-AF65-F5344CB8AC3E}">
        <p14:creationId xmlns:p14="http://schemas.microsoft.com/office/powerpoint/2010/main" val="33721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428" y="982132"/>
            <a:ext cx="10882648" cy="462017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Творчество основано на желании ребенка сделать что-то, что до тебя еще никем не было сделано и сделать по-новому, по-своему</a:t>
            </a:r>
            <a:b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Очень важно стимулировать развитие творческих способностей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18639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486" y="834545"/>
            <a:ext cx="4212701" cy="5060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11" y="834545"/>
            <a:ext cx="4322439" cy="50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974" y="995010"/>
            <a:ext cx="11029680" cy="130386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92D050"/>
                </a:solidFill>
              </a:rPr>
              <a:t>Необходимые способы стимулирования творческих способностей детей дошкольного возраста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086377"/>
            <a:ext cx="9601196" cy="4172755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обеспечение благоприятной атмосферы в детском коллективе;</a:t>
            </a:r>
          </a:p>
          <a:p>
            <a:r>
              <a:rPr lang="ru-RU" dirty="0"/>
              <a:t>обогащение окружающей среды самыми разными инструментами и средствами художественной выразительности;</a:t>
            </a:r>
          </a:p>
          <a:p>
            <a:r>
              <a:rPr lang="ru-RU" dirty="0"/>
              <a:t>поощрение высказывания детьми оригинальных идей;</a:t>
            </a:r>
          </a:p>
          <a:p>
            <a:r>
              <a:rPr lang="ru-RU" dirty="0"/>
              <a:t>обеспечение широких возможностей для практики;</a:t>
            </a:r>
          </a:p>
          <a:p>
            <a:r>
              <a:rPr lang="ru-RU" dirty="0"/>
              <a:t>использование личного примера творческого подхода к решению проблем;</a:t>
            </a:r>
          </a:p>
          <a:p>
            <a:r>
              <a:rPr lang="ru-RU" dirty="0"/>
              <a:t>предоставление детям возможности активно задавать вопросы;</a:t>
            </a:r>
          </a:p>
          <a:p>
            <a:r>
              <a:rPr lang="ru-RU" dirty="0"/>
              <a:t>формирование у родителей понимания важности развития творческих способностей детей.</a:t>
            </a:r>
          </a:p>
        </p:txBody>
      </p:sp>
    </p:spTree>
    <p:extLst>
      <p:ext uri="{BB962C8B-B14F-4D97-AF65-F5344CB8AC3E}">
        <p14:creationId xmlns:p14="http://schemas.microsoft.com/office/powerpoint/2010/main" val="3982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478</TotalTime>
  <Words>633</Words>
  <Application>Microsoft Office PowerPoint</Application>
  <PresentationFormat>Широкоэкранный</PresentationFormat>
  <Paragraphs>98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Garamond</vt:lpstr>
      <vt:lpstr>Times New Roman</vt:lpstr>
      <vt:lpstr>Натуральные материалы</vt:lpstr>
      <vt:lpstr>Развитие творческих способностей детей младшего дошкольного возраста в продуктивной виды деятельности.</vt:lpstr>
      <vt:lpstr>Презентация PowerPoint</vt:lpstr>
      <vt:lpstr>Если в детстве зажечь в детях огонёк творчества, он будет светить им в любом деле, котором они будут заниматься.</vt:lpstr>
      <vt:lpstr>Актуальность</vt:lpstr>
      <vt:lpstr>Цель: </vt:lpstr>
      <vt:lpstr>Задачи:</vt:lpstr>
      <vt:lpstr>Творчество основано на желании ребенка сделать что-то, что до тебя еще никем не было сделано и сделать по-новому, по-своему Очень важно стимулировать развитие творческих способностей дошкольников.</vt:lpstr>
      <vt:lpstr>Презентация PowerPoint</vt:lpstr>
      <vt:lpstr>Необходимые способы стимулирования творческих способностей детей дошкольного возраста </vt:lpstr>
      <vt:lpstr>Свою работу по развитию творческих способностей детей младшего дошкольного возраста мы построили на следующих принципах:  • От простого к сложному, где предусмотрен переход от простых занятий к сложным. • Принцип наглядности выражается в том, что у детей более развита наглядно-образная память, чем словесно-логическая, поэтому мышление опирается на восприятие или представление. • Принцип индивидуализации обеспечивает вовлечение каждого ребенка в воспитательный процесс.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Рисование — одно из любимых занятий детей, дающее большой простор для проявления их творческой активности.</vt:lpstr>
      <vt:lpstr>Презентация PowerPoint</vt:lpstr>
      <vt:lpstr>Нетрадиционная техника рисования.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Аппликация — один из самых простых и эффективных способов работы с бумагой. </vt:lpstr>
      <vt:lpstr> </vt:lpstr>
      <vt:lpstr>С первых занятий приучали детей соблюдать правила аккуратности:</vt:lpstr>
      <vt:lpstr>Презентация PowerPoint</vt:lpstr>
      <vt:lpstr>Лепка – самый осязаемый вид продуктивной деятельности. </vt:lpstr>
      <vt:lpstr>Презентация PowerPoint</vt:lpstr>
      <vt:lpstr>Презентация PowerPoint</vt:lpstr>
      <vt:lpstr>Работа с родителями.</vt:lpstr>
      <vt:lpstr>Фото консультаций</vt:lpstr>
      <vt:lpstr>Презентация PowerPoint</vt:lpstr>
      <vt:lpstr>Вывод.</vt:lpstr>
      <vt:lpstr>Презентация PowerPoint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40</cp:revision>
  <dcterms:created xsi:type="dcterms:W3CDTF">2023-11-19T03:40:26Z</dcterms:created>
  <dcterms:modified xsi:type="dcterms:W3CDTF">2024-01-15T16:17:24Z</dcterms:modified>
</cp:coreProperties>
</file>