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60" r:id="rId3"/>
    <p:sldId id="262" r:id="rId4"/>
    <p:sldId id="263" r:id="rId5"/>
    <p:sldId id="272" r:id="rId6"/>
    <p:sldId id="271" r:id="rId7"/>
    <p:sldId id="273" r:id="rId8"/>
    <p:sldId id="264" r:id="rId9"/>
    <p:sldId id="266" r:id="rId10"/>
    <p:sldId id="267" r:id="rId11"/>
    <p:sldId id="268" r:id="rId12"/>
    <p:sldId id="274" r:id="rId13"/>
    <p:sldId id="269" r:id="rId14"/>
    <p:sldId id="270" r:id="rId15"/>
  </p:sldIdLst>
  <p:sldSz cx="9144000" cy="6858000" type="screen4x3"/>
  <p:notesSz cx="6858000" cy="9144000"/>
  <p:embeddedFontLst>
    <p:embeddedFont>
      <p:font typeface="Arial Narrow" panose="020B0606020202030204" pitchFamily="34" charset="0"/>
      <p:regular r:id="rId16"/>
      <p:bold r:id="rId17"/>
      <p:italic r:id="rId18"/>
      <p:boldItalic r:id="rId19"/>
    </p:embeddedFont>
    <p:embeddedFont>
      <p:font typeface="Constantia" panose="02030602050306030303" pitchFamily="18" charset="0"/>
      <p:regular r:id="rId20"/>
      <p:bold r:id="rId21"/>
      <p:italic r:id="rId22"/>
      <p:boldItalic r:id="rId23"/>
    </p:embeddedFont>
  </p:embeddedFont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66"/>
    <a:srgbClr val="A42320"/>
    <a:srgbClr val="C42A26"/>
    <a:srgbClr val="8D1E1B"/>
    <a:srgbClr val="820041"/>
    <a:srgbClr val="B05408"/>
    <a:srgbClr val="993300"/>
    <a:srgbClr val="BE2824"/>
    <a:srgbClr val="F90B05"/>
    <a:srgbClr val="74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1399" y="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3.fntdata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font" Target="fonts/font6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2.fntdata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font" Target="fonts/font1.fntdata"/><Relationship Id="rId20" Type="http://schemas.openxmlformats.org/officeDocument/2006/relationships/font" Target="fonts/font5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8.fntdata"/><Relationship Id="rId10" Type="http://schemas.openxmlformats.org/officeDocument/2006/relationships/slide" Target="slides/slide9.xml"/><Relationship Id="rId19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7.fntdata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09.01.2024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51920" y="838200"/>
            <a:ext cx="4896544" cy="3810000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31750" contourW="12700">
              <a:bevelT w="63500" h="571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600" dirty="0" smtClean="0">
                <a:ln w="11430"/>
              </a:rPr>
              <a:t/>
            </a:r>
            <a:br>
              <a:rPr lang="ru-RU" sz="3600" dirty="0" smtClean="0">
                <a:ln w="11430"/>
              </a:rPr>
            </a:br>
            <a:r>
              <a:rPr lang="ru-RU" sz="3600" dirty="0" smtClean="0">
                <a:ln w="11430"/>
              </a:rPr>
              <a:t>  </a:t>
            </a:r>
            <a:endParaRPr lang="ru-RU" sz="3600" b="1" dirty="0">
              <a:ln w="1143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499992" y="4876800"/>
            <a:ext cx="4320480" cy="1144488"/>
          </a:xfrm>
        </p:spPr>
        <p:txBody>
          <a:bodyPr>
            <a:noAutofit/>
          </a:bodyPr>
          <a:lstStyle/>
          <a:p>
            <a:pPr algn="r">
              <a:spcBef>
                <a:spcPts val="0"/>
              </a:spcBef>
            </a:pPr>
            <a:r>
              <a:rPr lang="ru-RU" sz="1600" dirty="0" smtClean="0">
                <a:solidFill>
                  <a:schemeClr val="tx1"/>
                </a:solidFill>
                <a:latin typeface="+mj-lt"/>
              </a:rPr>
              <a:t>Подготовил: Якимова Мария Александровна</a:t>
            </a:r>
          </a:p>
          <a:p>
            <a:pPr algn="r">
              <a:spcBef>
                <a:spcPts val="0"/>
              </a:spcBef>
            </a:pPr>
            <a:r>
              <a:rPr lang="ru-RU" sz="1600" dirty="0" err="1" smtClean="0">
                <a:solidFill>
                  <a:schemeClr val="tx1"/>
                </a:solidFill>
                <a:latin typeface="+mj-lt"/>
              </a:rPr>
              <a:t>Коломенчук</a:t>
            </a:r>
            <a:r>
              <a:rPr lang="ru-RU" sz="1600" dirty="0" smtClean="0">
                <a:solidFill>
                  <a:schemeClr val="tx1"/>
                </a:solidFill>
                <a:latin typeface="+mj-lt"/>
              </a:rPr>
              <a:t> Любовь Сергеевна</a:t>
            </a:r>
            <a:endParaRPr lang="ru-RU" sz="16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0" y="914400"/>
            <a:ext cx="4876800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«Ознакомление детей раннего возраста с окружающим миром через детское экспериментирование»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355117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09600" y="1066801"/>
            <a:ext cx="75438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Опыт№3</a:t>
            </a:r>
          </a:p>
          <a:p>
            <a:r>
              <a:rPr lang="ru-RU" sz="2400" b="1" dirty="0" smtClean="0"/>
              <a:t>Оборудование:</a:t>
            </a:r>
            <a:r>
              <a:rPr lang="ru-RU" sz="2400" dirty="0" smtClean="0"/>
              <a:t> ванночка с водой, мелкие тяжелые и легкие предметы, камешки.</a:t>
            </a:r>
          </a:p>
          <a:p>
            <a:endParaRPr lang="ru-RU" sz="2400" dirty="0"/>
          </a:p>
          <a:p>
            <a:r>
              <a:rPr lang="ru-RU" sz="2400" dirty="0"/>
              <a:t>Возьмите несколько небольших лёгких предметов, которые могут держаться на воде (например, пёрышко, мячик, бумажный кораблик, тонкую щепочку) и несколько тяжёлых предметов, которые будут лежать на дне (например, камешек, ключик, монетку). Наполните ванну или тазик водой. Дайте ребёнку один из предметов и попросите опустить в воду. </a:t>
            </a:r>
            <a:endParaRPr lang="ru-RU" sz="2400" dirty="0" smtClean="0"/>
          </a:p>
          <a:p>
            <a:r>
              <a:rPr lang="ru-RU" sz="2400" dirty="0" smtClean="0"/>
              <a:t>.</a:t>
            </a:r>
            <a:endParaRPr lang="ru-RU" sz="2400" dirty="0"/>
          </a:p>
          <a:p>
            <a:r>
              <a:rPr lang="ru-RU" sz="2400" dirty="0" smtClean="0"/>
              <a:t> 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66800" y="990601"/>
            <a:ext cx="73152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Опыт№4</a:t>
            </a:r>
          </a:p>
          <a:p>
            <a:r>
              <a:rPr lang="ru-RU" sz="2400" b="1" dirty="0" smtClean="0"/>
              <a:t>Оборудование: </a:t>
            </a:r>
            <a:r>
              <a:rPr lang="ru-RU" sz="2400" dirty="0" smtClean="0"/>
              <a:t>воздушные шарики, лимон или  апельсин.</a:t>
            </a:r>
          </a:p>
          <a:p>
            <a:endParaRPr lang="ru-RU" sz="2400" dirty="0" smtClean="0"/>
          </a:p>
          <a:p>
            <a:r>
              <a:rPr lang="ru-RU" sz="2400" dirty="0" smtClean="0"/>
              <a:t>Возьмем  надуем воздушные шары. Затем возьмите  кусочек цедры  лимона или  апельсина  и выдавим  капельку сока прямо на шарик.  </a:t>
            </a:r>
            <a:endParaRPr lang="ru-RU" sz="2400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762000"/>
            <a:ext cx="777240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/>
              <a:t>Рефлексия:</a:t>
            </a:r>
          </a:p>
          <a:p>
            <a:r>
              <a:rPr lang="ru-RU" sz="4000" b="1" dirty="0">
                <a:solidFill>
                  <a:srgbClr val="00B050"/>
                </a:solidFill>
              </a:rPr>
              <a:t>Зеленая  </a:t>
            </a:r>
            <a:r>
              <a:rPr lang="ru-RU" sz="4000" b="1" dirty="0" smtClean="0">
                <a:solidFill>
                  <a:srgbClr val="00B050"/>
                </a:solidFill>
              </a:rPr>
              <a:t>монета </a:t>
            </a:r>
            <a:r>
              <a:rPr lang="ru-RU" sz="4000" dirty="0" smtClean="0"/>
              <a:t>- </a:t>
            </a:r>
            <a:r>
              <a:rPr lang="ru-RU" sz="4000" dirty="0"/>
              <a:t>полученная информация полезна для меня.</a:t>
            </a:r>
          </a:p>
          <a:p>
            <a:r>
              <a:rPr lang="ru-RU" sz="4000" b="1" dirty="0" smtClean="0">
                <a:solidFill>
                  <a:srgbClr val="FF0000"/>
                </a:solidFill>
              </a:rPr>
              <a:t>Красная монета </a:t>
            </a:r>
            <a:r>
              <a:rPr lang="ru-RU" sz="4000" dirty="0"/>
              <a:t>– полученная информация не полезна, ничего нового не узнала.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398363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 rot="10800000" flipV="1">
            <a:off x="457200" y="1205317"/>
            <a:ext cx="80010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tantia"/>
                <a:ea typeface="Constantia" pitchFamily="18" charset="0"/>
                <a:cs typeface="Times New Roman" pitchFamily="18" charset="0"/>
              </a:rPr>
              <a:t>«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onstantia" pitchFamily="18" charset="0"/>
                <a:cs typeface="Times New Roman" pitchFamily="18" charset="0"/>
              </a:rPr>
              <a:t>Люди, научившиеся наблюдениям и опытам, приобретают способность сами ставить вопросы и получать на них фактические ответы, оказываясь на более высоком умственном и нравственном уровне, в сравнение с теми, кто такой школы не прошел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tantia"/>
                <a:ea typeface="Constantia" pitchFamily="18" charset="0"/>
                <a:cs typeface="Times New Roman" pitchFamily="18" charset="0"/>
              </a:rPr>
              <a:t>»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onstantia" pitchFamily="18" charset="0"/>
                <a:cs typeface="Times New Roman" pitchFamily="18" charset="0"/>
              </a:rPr>
              <a:t>.</a:t>
            </a:r>
            <a:r>
              <a:rPr lang="ru-RU" sz="2800" dirty="0" smtClean="0">
                <a:latin typeface="Times New Roman" pitchFamily="18" charset="0"/>
                <a:ea typeface="Constantia" pitchFamily="18" charset="0"/>
                <a:cs typeface="Times New Roman" pitchFamily="18" charset="0"/>
              </a:rPr>
              <a:t>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dirty="0" smtClean="0">
              <a:latin typeface="Times New Roman" pitchFamily="18" charset="0"/>
              <a:ea typeface="Constantia" pitchFamily="18" charset="0"/>
              <a:cs typeface="Times New Roman" pitchFamily="18" charset="0"/>
            </a:endParaRPr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err="1" smtClean="0">
                <a:latin typeface="Times New Roman" pitchFamily="18" charset="0"/>
                <a:ea typeface="Constantia" pitchFamily="18" charset="0"/>
                <a:cs typeface="Times New Roman" pitchFamily="18" charset="0"/>
              </a:rPr>
              <a:t>К.А.Тимирязева</a:t>
            </a:r>
            <a:r>
              <a:rPr lang="ru-RU" sz="2400" dirty="0" smtClean="0">
                <a:latin typeface="Times New Roman" pitchFamily="18" charset="0"/>
                <a:ea typeface="Constantia" pitchFamily="18" charset="0"/>
                <a:cs typeface="Times New Roman" pitchFamily="18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57400" y="1600200"/>
            <a:ext cx="51054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7200" b="1" dirty="0" smtClean="0">
                <a:solidFill>
                  <a:srgbClr val="FF0000"/>
                </a:solidFill>
                <a:latin typeface="Times New Roman" pitchFamily="18" charset="0"/>
                <a:ea typeface="Constantia" pitchFamily="18" charset="0"/>
                <a:cs typeface="Times New Roman" pitchFamily="18" charset="0"/>
              </a:rPr>
              <a:t>Спасибо за внимание!</a:t>
            </a:r>
            <a:endParaRPr lang="ru-RU" sz="72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63762"/>
          </a:xfrm>
        </p:spPr>
        <p:txBody>
          <a:bodyPr>
            <a:normAutofit/>
          </a:bodyPr>
          <a:lstStyle/>
          <a:p>
            <a:r>
              <a:rPr lang="ru-RU" sz="2800" b="1" dirty="0">
                <a:latin typeface="+mn-lt"/>
              </a:rPr>
              <a:t>Впечатления раннего детства остаются с ребенком на всю жизнь. Усваивается все прочно и надолго, когда ребенок слышит, видит и делает сам. Китайская пословица гласит: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2400" y="2668044"/>
            <a:ext cx="855234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i="1" dirty="0">
                <a:solidFill>
                  <a:srgbClr val="C00000"/>
                </a:solidFill>
                <a:latin typeface="Arial Narrow" panose="020B0606020202030204" pitchFamily="34" charset="0"/>
              </a:rPr>
              <a:t>«Расскажи -  и я забуду, покажи – и я запомню</a:t>
            </a:r>
            <a:r>
              <a:rPr lang="ru-RU" sz="3600" i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,</a:t>
            </a:r>
          </a:p>
          <a:p>
            <a:pPr algn="ctr"/>
            <a:r>
              <a:rPr lang="ru-RU" sz="3600" i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 </a:t>
            </a:r>
            <a:r>
              <a:rPr lang="ru-RU" sz="3600" i="1" dirty="0">
                <a:solidFill>
                  <a:srgbClr val="C00000"/>
                </a:solidFill>
                <a:latin typeface="Arial Narrow" panose="020B0606020202030204" pitchFamily="34" charset="0"/>
              </a:rPr>
              <a:t>дай попробовать -  и я </a:t>
            </a:r>
            <a:r>
              <a:rPr lang="ru-RU" sz="3600" i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пойму». </a:t>
            </a:r>
            <a:endParaRPr lang="ru-RU" sz="3600" i="1" dirty="0">
              <a:solidFill>
                <a:srgbClr val="C00000"/>
              </a:solidFill>
              <a:latin typeface="Arial Narrow" panose="020B0606020202030204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38200" y="304800"/>
            <a:ext cx="7620000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800" dirty="0" smtClean="0"/>
          </a:p>
          <a:p>
            <a:pPr algn="ctr"/>
            <a:r>
              <a:rPr lang="ru-RU" sz="2800" dirty="0" smtClean="0"/>
              <a:t>1</a:t>
            </a:r>
            <a:r>
              <a:rPr lang="ru-RU" sz="2800" dirty="0"/>
              <a:t>. Ранний возраст – период активного познания окружающего мира </a:t>
            </a:r>
            <a:r>
              <a:rPr lang="ru-RU" sz="2800" dirty="0" smtClean="0"/>
              <a:t>и экспериментирования</a:t>
            </a:r>
            <a:r>
              <a:rPr lang="ru-RU" sz="2800" dirty="0"/>
              <a:t> ребёнка с предметами.</a:t>
            </a:r>
          </a:p>
          <a:p>
            <a:pPr algn="ctr"/>
            <a:endParaRPr lang="ru-RU" sz="2800" dirty="0" smtClean="0"/>
          </a:p>
          <a:p>
            <a:pPr algn="ctr"/>
            <a:r>
              <a:rPr lang="ru-RU" sz="2800" dirty="0" smtClean="0"/>
              <a:t>2</a:t>
            </a:r>
            <a:r>
              <a:rPr lang="ru-RU" sz="2800" dirty="0"/>
              <a:t>. Ребёнок, исследуя различные предметы и их свойства, проводит простые </a:t>
            </a:r>
            <a:r>
              <a:rPr lang="ru-RU" sz="2800" dirty="0" err="1"/>
              <a:t>причинно</a:t>
            </a:r>
            <a:r>
              <a:rPr lang="ru-RU" sz="2800" dirty="0"/>
              <a:t> – следственные связи, изучает характер движений и соотношение предметов. Тем самым он формирует свой интеллектуальный и творческий потенциал.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5800" y="685800"/>
            <a:ext cx="74676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u="sng" dirty="0" smtClean="0"/>
              <a:t>Один очень важный совет:  </a:t>
            </a:r>
            <a:r>
              <a:rPr lang="ru-RU" sz="3200" dirty="0" smtClean="0"/>
              <a:t>не торопись давать малышу готовые ответы, пусть он сам  подумает о причинах того или иного явления.  Конечно, не  каждый ребенок сможет ответить на вопрос, дайте ему время. Не спешите, задавайте наводящие вопросы, подводите его к тому чтобы </a:t>
            </a:r>
          </a:p>
          <a:p>
            <a:r>
              <a:rPr lang="ru-RU" sz="3200" dirty="0" smtClean="0"/>
              <a:t> «открытие» сделал сам.</a:t>
            </a:r>
            <a:endParaRPr lang="ru-RU" sz="3200" u="sng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609600"/>
            <a:ext cx="81534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/>
              <a:t>Методика организации экспериментирования: </a:t>
            </a:r>
            <a:endParaRPr lang="ru-RU" sz="3200" b="1" dirty="0" smtClean="0"/>
          </a:p>
          <a:p>
            <a:r>
              <a:rPr lang="ru-RU" sz="2400" dirty="0" smtClean="0"/>
              <a:t>в </a:t>
            </a:r>
            <a:r>
              <a:rPr lang="ru-RU" sz="2400" dirty="0"/>
              <a:t>группе раннего возраста нет как таковой самостоятельной экспериментальной детской деятельности. Почти вся работа проводится совместно с воспитателем: воспитатель знакомит детей с различными свойствами </a:t>
            </a:r>
            <a:r>
              <a:rPr lang="ru-RU" sz="2400" dirty="0" smtClean="0"/>
              <a:t>вещей, </a:t>
            </a:r>
            <a:r>
              <a:rPr lang="ru-RU" sz="2400" dirty="0"/>
              <a:t>Играет с детьми с песком, снегом, водой, бумагой, ветром. Наблюдают за липкостью, таянием снега, льда, замерзанием воды, появлением ростков и другое. Вместе с воспитателем пробуют делать элементарные выводы. </a:t>
            </a:r>
          </a:p>
        </p:txBody>
      </p:sp>
    </p:spTree>
    <p:extLst>
      <p:ext uri="{BB962C8B-B14F-4D97-AF65-F5344CB8AC3E}">
        <p14:creationId xmlns:p14="http://schemas.microsoft.com/office/powerpoint/2010/main" val="29008205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457200"/>
            <a:ext cx="8001000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Оборудование для экспериментирования являются: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000" dirty="0" smtClean="0"/>
              <a:t>Все необходимое для экспериментирования с песком, водой и воздухом: емкости разного размера, лейки, камешки, песок, вода, лодочки, кораблики, лопатки, совочки, ведерки;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000" dirty="0" smtClean="0"/>
              <a:t>Предметы из разных материалов (деревянные катушки, палочки, резиновые мячики, игрушки, пластмассовые пуговицы, металлические предметы и </a:t>
            </a:r>
            <a:r>
              <a:rPr lang="ru-RU" sz="2000" dirty="0" err="1" smtClean="0"/>
              <a:t>т.д</a:t>
            </a:r>
            <a:r>
              <a:rPr lang="ru-RU" sz="2000" dirty="0" smtClean="0"/>
              <a:t>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000" dirty="0" smtClean="0"/>
              <a:t>Пластмассовые стаканчики разной формы, величины, степени прозрачности, плавающие игрушки;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000" dirty="0" smtClean="0"/>
              <a:t>Для экспериментирования с ветром – воздушные шарики, вертушки, султанчики, </a:t>
            </a:r>
            <a:r>
              <a:rPr lang="ru-RU" sz="2000" dirty="0"/>
              <a:t>л</a:t>
            </a:r>
            <a:r>
              <a:rPr lang="ru-RU" sz="2000" dirty="0" smtClean="0"/>
              <a:t>енточки, флажки;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000" dirty="0" smtClean="0"/>
              <a:t> Мелкие предметы для группировки по разным           признакам, цветные геометрические фигуры, шнуровка, логико-математические игры, веревочки.</a:t>
            </a:r>
          </a:p>
        </p:txBody>
      </p:sp>
    </p:spTree>
    <p:extLst>
      <p:ext uri="{BB962C8B-B14F-4D97-AF65-F5344CB8AC3E}">
        <p14:creationId xmlns:p14="http://schemas.microsoft.com/office/powerpoint/2010/main" val="352344200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838200"/>
            <a:ext cx="76200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sz="3200" dirty="0"/>
              <a:t>Все предполагаемые мероприятия должны быть эмоционально окрашены и вызвать у детей положительные эмоции и желание действовать.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sz="3200" dirty="0"/>
              <a:t>Для малышей актуален принцип повтора, поэтому ко многим опытам и экспериментам постоянно возвращаются.</a:t>
            </a:r>
          </a:p>
        </p:txBody>
      </p:sp>
    </p:spTree>
    <p:extLst>
      <p:ext uri="{BB962C8B-B14F-4D97-AF65-F5344CB8AC3E}">
        <p14:creationId xmlns:p14="http://schemas.microsoft.com/office/powerpoint/2010/main" val="272488161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5800" y="609600"/>
            <a:ext cx="70104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Опыт№1</a:t>
            </a:r>
          </a:p>
          <a:p>
            <a:r>
              <a:rPr lang="ru-RU" sz="2400" b="1" dirty="0" smtClean="0"/>
              <a:t>Оборудование: </a:t>
            </a:r>
            <a:r>
              <a:rPr lang="ru-RU" sz="2400" dirty="0" smtClean="0"/>
              <a:t>тарелка, молоко, пищевой краситель, моющее средство, ватная палочка.</a:t>
            </a:r>
          </a:p>
          <a:p>
            <a:endParaRPr lang="ru-RU" sz="2400" dirty="0" smtClean="0"/>
          </a:p>
          <a:p>
            <a:r>
              <a:rPr lang="ru-RU" sz="2400" dirty="0" smtClean="0"/>
              <a:t>Налейте молоко в тарелку.  Добавьте  в   него по  не сколько капель пищевого красителя разных цветов. Старайтесь делать это аккуратно, чтобы не двигать саму тарелку. А теперь мы заставим молоко двигаться с помощью обычного средства. Возьмите ватную палочку, окуните её в средство и прикоснитесь ей в цветные капельки.</a:t>
            </a:r>
          </a:p>
          <a:p>
            <a:r>
              <a:rPr lang="ru-RU" sz="2400" dirty="0" smtClean="0"/>
              <a:t>.</a:t>
            </a:r>
          </a:p>
          <a:p>
            <a:endParaRPr lang="ru-RU" sz="2400" dirty="0" smtClean="0"/>
          </a:p>
          <a:p>
            <a:endParaRPr lang="ru-RU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3400" y="1066800"/>
            <a:ext cx="8305799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Опыт№2</a:t>
            </a:r>
          </a:p>
          <a:p>
            <a:r>
              <a:rPr lang="ru-RU" sz="2400" b="1" dirty="0" smtClean="0"/>
              <a:t>Оборудование: </a:t>
            </a:r>
            <a:r>
              <a:rPr lang="ru-RU" sz="2400" dirty="0" smtClean="0"/>
              <a:t>цветы из белой и желтой бумаги с длинными  лепестками, карандаш, тазик с водой.</a:t>
            </a:r>
          </a:p>
          <a:p>
            <a:endParaRPr lang="ru-RU" sz="2400" dirty="0" smtClean="0"/>
          </a:p>
          <a:p>
            <a:r>
              <a:rPr lang="ru-RU" sz="2400" dirty="0" smtClean="0"/>
              <a:t>Перед вами цветы бумажные с длинными лепестками. Возьмем  карандаш и закрутим лепестки к серединке. А теперь опустим их на воду. Через минутку мы увидим, как кувшинка  раскрывается. 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7A0000"/>
      </a:hlink>
      <a:folHlink>
        <a:srgbClr val="FAC08F"/>
      </a:folHlink>
    </a:clrScheme>
    <a:fontScheme name="Другая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9221</TotalTime>
  <Words>648</Words>
  <Application>Microsoft Office PowerPoint</Application>
  <PresentationFormat>Экран (4:3)</PresentationFormat>
  <Paragraphs>50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0" baseType="lpstr">
      <vt:lpstr>Arial</vt:lpstr>
      <vt:lpstr>Arial Narrow</vt:lpstr>
      <vt:lpstr>Wingdings</vt:lpstr>
      <vt:lpstr>Times New Roman</vt:lpstr>
      <vt:lpstr>Constantia</vt:lpstr>
      <vt:lpstr>Тема Office</vt:lpstr>
      <vt:lpstr>   </vt:lpstr>
      <vt:lpstr>Впечатления раннего детства остаются с ребенком на всю жизнь. Усваивается все прочно и надолго, когда ребенок слышит, видит и делает сам. Китайская пословица гласит: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МАОУ лицей №21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Сказочные</dc:title>
  <dc:creator>Ранько Елена</dc:creator>
  <cp:lastModifiedBy>Maria</cp:lastModifiedBy>
  <cp:revision>78</cp:revision>
  <dcterms:created xsi:type="dcterms:W3CDTF">2015-04-19T15:51:03Z</dcterms:created>
  <dcterms:modified xsi:type="dcterms:W3CDTF">2024-01-09T15:05:16Z</dcterms:modified>
</cp:coreProperties>
</file>