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7"/>
  </p:notesMasterIdLst>
  <p:sldIdLst>
    <p:sldId id="293" r:id="rId2"/>
    <p:sldId id="283" r:id="rId3"/>
    <p:sldId id="284" r:id="rId4"/>
    <p:sldId id="285" r:id="rId5"/>
    <p:sldId id="286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4" r:id="rId15"/>
    <p:sldId id="292" r:id="rId16"/>
  </p:sldIdLst>
  <p:sldSz cx="10691813" cy="7559675"/>
  <p:notesSz cx="6858000" cy="9144000"/>
  <p:defaultTextStyle>
    <a:defPPr>
      <a:defRPr lang="ru-RU"/>
    </a:defPPr>
    <a:lvl1pPr algn="l" defTabSz="10414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20700" indent="-63500" algn="l" defTabSz="10414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41400" indent="-127000" algn="l" defTabSz="10414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63688" indent="-192088" algn="l" defTabSz="10414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84388" indent="-255588" algn="l" defTabSz="10414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1F3D85"/>
    <a:srgbClr val="C3232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2571" autoAdjust="0"/>
    <p:restoredTop sz="94618"/>
  </p:normalViewPr>
  <p:slideViewPr>
    <p:cSldViewPr snapToGrid="0" snapToObjects="1">
      <p:cViewPr varScale="1">
        <p:scale>
          <a:sx n="110" d="100"/>
          <a:sy n="110" d="100"/>
        </p:scale>
        <p:origin x="-354" y="-96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4287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42873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2891147-11C9-4D46-AA4C-D43B66389877}" type="datetimeFigureOut">
              <a:rPr lang="ru-RU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4287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42873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970D5C8-59CC-42A2-862B-E9823F155A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041400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20700" algn="l" defTabSz="1041400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41400" algn="l" defTabSz="1041400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63688" algn="l" defTabSz="1041400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84388" algn="l" defTabSz="1041400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85E1E-0BAE-4ACC-8996-D9E43C9936F1}" type="datetimeFigureOut">
              <a:rPr lang="ru-RU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711C1-EAA7-4C88-9217-4DD2DC268B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36187-C895-4A37-A264-2C4AA0DC2138}" type="datetimeFigureOut">
              <a:rPr lang="ru-RU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A57E0-FA6C-465D-974D-63F695C9E8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D6019-75C6-4705-81F6-FE54108CDB65}" type="datetimeFigureOut">
              <a:rPr lang="ru-RU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83C99-DD35-45F0-9E93-6B665A0B27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0D90-0D64-4655-BD38-3A335B4BA108}" type="datetimeFigureOut">
              <a:rPr lang="ru-RU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5BF1D-7DA6-4A7F-91A2-92F7C237BE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C66CE-2C1E-4FA9-A494-F0CC241CB5BF}" type="datetimeFigureOut">
              <a:rPr lang="ru-RU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61948-9066-4FD2-9640-4B0241805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F2F34-F9EF-4C3A-B4CB-B91E90C3D7FF}" type="datetimeFigureOut">
              <a:rPr lang="ru-RU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5B04D-E169-4400-ACB5-DAD8690113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C6EE-23C6-48AC-AC31-981B869E6ADC}" type="datetimeFigureOut">
              <a:rPr lang="ru-RU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843CD-58C9-4E3F-87E2-CD71300CDF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2C615-ACCA-42A6-A7FF-6DB57EEC79E9}" type="datetimeFigureOut">
              <a:rPr lang="ru-RU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E1A1B-2DD3-4575-9E17-E47384DA6B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29D6E-87BE-4323-B1F9-000A408528F9}" type="datetimeFigureOut">
              <a:rPr lang="ru-RU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40A78-9C41-400B-B210-898CE29FC8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AFF32-2E8C-4D31-949E-607E0DA8ECFB}" type="datetimeFigureOut">
              <a:rPr lang="ru-RU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97D09-ED4B-4AA5-9624-85B76F17F1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pPr lvl="0"/>
            <a:r>
              <a:rPr lang="ru-RU" noProof="0" smtClean="0"/>
              <a:t>Чтобы добавить рисунок, перетащите его в заполнитель или щелкните значок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D42F0-3E49-4DD6-B62C-203A8BA13DCE}" type="datetimeFigureOut">
              <a:rPr lang="ru-RU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AF326-C94C-4706-8639-3C127B0BFF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042873" fontAlgn="auto">
              <a:spcBef>
                <a:spcPts val="0"/>
              </a:spcBef>
              <a:spcAft>
                <a:spcPts val="0"/>
              </a:spcAft>
              <a:defRPr sz="1323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616BCA-BAA7-493F-93F9-1F0294516A4B}" type="datetimeFigureOut">
              <a:rPr lang="ru-RU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042873" fontAlgn="auto">
              <a:spcBef>
                <a:spcPts val="0"/>
              </a:spcBef>
              <a:spcAft>
                <a:spcPts val="0"/>
              </a:spcAft>
              <a:defRPr sz="1323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1042873" fontAlgn="auto">
              <a:spcBef>
                <a:spcPts val="0"/>
              </a:spcBef>
              <a:spcAft>
                <a:spcPts val="0"/>
              </a:spcAft>
              <a:defRPr sz="1323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039C5B-D565-4EC6-9D49-0233486790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2pPr>
      <a:lvl3pPr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3pPr>
      <a:lvl4pPr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4pPr>
      <a:lvl5pPr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5pPr>
      <a:lvl6pPr marL="4572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6pPr>
      <a:lvl7pPr marL="9144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7pPr>
      <a:lvl8pPr marL="13716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8pPr>
      <a:lvl9pPr marL="18288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9pPr>
    </p:titleStyle>
    <p:bodyStyle>
      <a:lvl1pPr marL="250825" indent="-250825" algn="l" defTabSz="1006475" rtl="0" fontAlgn="base">
        <a:lnSpc>
          <a:spcPct val="90000"/>
        </a:lnSpc>
        <a:spcBef>
          <a:spcPts val="1100"/>
        </a:spcBef>
        <a:spcAft>
          <a:spcPct val="0"/>
        </a:spcAft>
        <a:buFont typeface="Arial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55650" indent="-250825" algn="l" defTabSz="1006475" rtl="0" fontAlgn="base">
        <a:lnSpc>
          <a:spcPct val="90000"/>
        </a:lnSpc>
        <a:spcBef>
          <a:spcPts val="55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250825" algn="l" defTabSz="1006475" rtl="0" fontAlgn="base">
        <a:lnSpc>
          <a:spcPct val="90000"/>
        </a:lnSpc>
        <a:spcBef>
          <a:spcPts val="55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13" indent="-250825" algn="l" defTabSz="1006475" rtl="0" fontAlgn="base">
        <a:lnSpc>
          <a:spcPct val="90000"/>
        </a:lnSpc>
        <a:spcBef>
          <a:spcPts val="55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266950" indent="-250825" algn="l" defTabSz="1006475" rtl="0" fontAlgn="base">
        <a:lnSpc>
          <a:spcPct val="90000"/>
        </a:lnSpc>
        <a:spcBef>
          <a:spcPts val="55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Изображение 2"/>
          <p:cNvPicPr>
            <a:picLocks noChangeAspect="1"/>
          </p:cNvPicPr>
          <p:nvPr/>
        </p:nvPicPr>
        <p:blipFill>
          <a:blip r:embed="rId2"/>
          <a:srcRect r="37189" b="10715"/>
          <a:stretch>
            <a:fillRect/>
          </a:stretch>
        </p:blipFill>
        <p:spPr bwMode="auto">
          <a:xfrm>
            <a:off x="0" y="2093913"/>
            <a:ext cx="5441950" cy="546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3036888" y="1839913"/>
            <a:ext cx="76549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 b="1">
                <a:solidFill>
                  <a:srgbClr val="1F3D85"/>
                </a:solidFill>
                <a:latin typeface="Akrobat ExtraBold"/>
                <a:ea typeface="Akrobat ExtraBold"/>
                <a:cs typeface="Akrobat ExtraBold"/>
              </a:rPr>
              <a:t>ДЕЛОВАЯ </a:t>
            </a:r>
          </a:p>
          <a:p>
            <a:pPr algn="ctr"/>
            <a:r>
              <a:rPr lang="ru-RU" sz="8800" b="1">
                <a:solidFill>
                  <a:srgbClr val="1F3D85"/>
                </a:solidFill>
                <a:latin typeface="Akrobat ExtraBold"/>
                <a:ea typeface="Akrobat ExtraBold"/>
                <a:cs typeface="Akrobat ExtraBold"/>
              </a:rPr>
              <a:t>ПРОГРАММА</a:t>
            </a:r>
          </a:p>
        </p:txBody>
      </p:sp>
      <p:pic>
        <p:nvPicPr>
          <p:cNvPr id="14339" name="Рисунок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5763" y="174625"/>
            <a:ext cx="1987550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Box 11"/>
          <p:cNvSpPr txBox="1">
            <a:spLocks noChangeArrowheads="1"/>
          </p:cNvSpPr>
          <p:nvPr/>
        </p:nvSpPr>
        <p:spPr bwMode="auto">
          <a:xfrm>
            <a:off x="696913" y="407988"/>
            <a:ext cx="79930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V </a:t>
            </a:r>
            <a:r>
              <a:rPr lang="ru-RU" sz="24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ОТКРЫТЫЙ РЕГИОНАЛЬНЫЙ ЧЕМПИОНАТ </a:t>
            </a:r>
            <a:r>
              <a:rPr lang="en-US" sz="24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/>
            </a:r>
            <a:br>
              <a:rPr lang="en-US" sz="24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</a:br>
            <a:r>
              <a:rPr lang="ru-RU" sz="24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«МОЛОДЫЕ ПРОФЕССИОНАЛЫ» </a:t>
            </a:r>
            <a:br>
              <a:rPr lang="ru-RU" sz="24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</a:br>
            <a:r>
              <a:rPr lang="ru-RU" sz="24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(</a:t>
            </a:r>
            <a:r>
              <a:rPr lang="en-US" sz="24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WORLDSKILLS RUSSIA</a:t>
            </a:r>
            <a:r>
              <a:rPr lang="ru-RU" sz="24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)</a:t>
            </a:r>
          </a:p>
        </p:txBody>
      </p:sp>
      <p:sp>
        <p:nvSpPr>
          <p:cNvPr id="14341" name="TextBox 12"/>
          <p:cNvSpPr txBox="1">
            <a:spLocks noChangeArrowheads="1"/>
          </p:cNvSpPr>
          <p:nvPr/>
        </p:nvSpPr>
        <p:spPr bwMode="auto">
          <a:xfrm>
            <a:off x="1781175" y="6877050"/>
            <a:ext cx="7993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Иркутск, 2020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Изображение 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763"/>
            <a:ext cx="10691813" cy="755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293688" y="530225"/>
            <a:ext cx="55594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1F3D85"/>
                </a:solidFill>
                <a:latin typeface="Akrobat ExtraBold"/>
                <a:ea typeface="Akrobat ExtraBold"/>
                <a:cs typeface="Akrobat ExtraBold"/>
              </a:rPr>
              <a:t>ФОРМЫ РАБОТЫ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50950" y="7000875"/>
            <a:ext cx="479425" cy="4079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104287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53" b="1" dirty="0">
                <a:solidFill>
                  <a:schemeClr val="bg1"/>
                </a:solidFill>
                <a:latin typeface="Akrobat ExtraBold" charset="0"/>
                <a:ea typeface="Akrobat ExtraBold" charset="0"/>
                <a:cs typeface="Akrobat ExtraBold" charset="0"/>
              </a:rPr>
              <a:t>NN</a:t>
            </a:r>
            <a:endParaRPr lang="ru-RU" sz="2053" b="1" dirty="0">
              <a:solidFill>
                <a:schemeClr val="bg1"/>
              </a:solidFill>
              <a:latin typeface="Akrobat ExtraBold" charset="0"/>
              <a:ea typeface="Akrobat ExtraBold" charset="0"/>
              <a:cs typeface="Akrobat ExtraBold" charset="0"/>
            </a:endParaRPr>
          </a:p>
        </p:txBody>
      </p:sp>
      <p:sp>
        <p:nvSpPr>
          <p:cNvPr id="23556" name="TextBox 12"/>
          <p:cNvSpPr txBox="1">
            <a:spLocks noChangeArrowheads="1"/>
          </p:cNvSpPr>
          <p:nvPr/>
        </p:nvSpPr>
        <p:spPr bwMode="auto">
          <a:xfrm>
            <a:off x="0" y="2149475"/>
            <a:ext cx="1069181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В организации работы родительских клубов мы используем разнообразные формы работы: </a:t>
            </a:r>
          </a:p>
          <a:p>
            <a:pPr>
              <a:buClr>
                <a:srgbClr val="C3232D"/>
              </a:buClr>
              <a:buFont typeface="Wingdings" pitchFamily="2" charset="2"/>
              <a:buChar char="q"/>
            </a:pPr>
            <a:r>
              <a:rPr lang="ru-RU" sz="24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беседа</a:t>
            </a:r>
          </a:p>
          <a:p>
            <a:pPr>
              <a:buClr>
                <a:srgbClr val="C3232D"/>
              </a:buClr>
              <a:buFont typeface="Wingdings" pitchFamily="2" charset="2"/>
              <a:buChar char="q"/>
            </a:pPr>
            <a:r>
              <a:rPr lang="ru-RU" sz="24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консультация</a:t>
            </a:r>
          </a:p>
          <a:p>
            <a:pPr>
              <a:buClr>
                <a:srgbClr val="C3232D"/>
              </a:buClr>
              <a:buFont typeface="Wingdings" pitchFamily="2" charset="2"/>
              <a:buChar char="q"/>
            </a:pPr>
            <a:r>
              <a:rPr lang="ru-RU" sz="24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цикл консультаций по определённым темам</a:t>
            </a:r>
          </a:p>
          <a:p>
            <a:pPr>
              <a:buClr>
                <a:srgbClr val="C3232D"/>
              </a:buClr>
              <a:buFont typeface="Wingdings" pitchFamily="2" charset="2"/>
              <a:buChar char="q"/>
            </a:pPr>
            <a:r>
              <a:rPr lang="ru-RU" sz="24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круглый стол</a:t>
            </a:r>
          </a:p>
          <a:p>
            <a:pPr>
              <a:buClr>
                <a:srgbClr val="C3232D"/>
              </a:buClr>
              <a:buFont typeface="Wingdings" pitchFamily="2" charset="2"/>
              <a:buChar char="q"/>
            </a:pPr>
            <a:r>
              <a:rPr lang="ru-RU" sz="24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совместные занятия родителей и детей</a:t>
            </a:r>
          </a:p>
          <a:p>
            <a:pPr>
              <a:buClr>
                <a:srgbClr val="C3232D"/>
              </a:buClr>
              <a:buFont typeface="Wingdings" pitchFamily="2" charset="2"/>
              <a:buChar char="q"/>
            </a:pPr>
            <a:r>
              <a:rPr lang="ru-RU" sz="24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обсуждение и распространение семейного опыта</a:t>
            </a:r>
          </a:p>
          <a:p>
            <a:pPr>
              <a:buClr>
                <a:srgbClr val="C3232D"/>
              </a:buClr>
              <a:buFont typeface="Wingdings" pitchFamily="2" charset="2"/>
              <a:buChar char="q"/>
            </a:pPr>
            <a:r>
              <a:rPr lang="ru-RU" sz="24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мастер-класс</a:t>
            </a:r>
          </a:p>
          <a:p>
            <a:pPr>
              <a:buClr>
                <a:srgbClr val="C3232D"/>
              </a:buClr>
              <a:buFont typeface="Wingdings" pitchFamily="2" charset="2"/>
              <a:buChar char="q"/>
            </a:pPr>
            <a:r>
              <a:rPr lang="ru-RU" sz="24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семинары-практикумы</a:t>
            </a:r>
          </a:p>
          <a:p>
            <a:pPr>
              <a:buClr>
                <a:srgbClr val="C3232D"/>
              </a:buClr>
              <a:buFont typeface="Wingdings" pitchFamily="2" charset="2"/>
              <a:buChar char="q"/>
            </a:pPr>
            <a:r>
              <a:rPr lang="ru-RU" sz="24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дискуссии</a:t>
            </a:r>
          </a:p>
          <a:p>
            <a:pPr>
              <a:buClr>
                <a:srgbClr val="C3232D"/>
              </a:buClr>
              <a:buFont typeface="Wingdings" pitchFamily="2" charset="2"/>
              <a:buChar char="q"/>
            </a:pPr>
            <a:r>
              <a:rPr lang="ru-RU" sz="24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презентации опыта работы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9182100" y="295275"/>
            <a:ext cx="1509713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87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53"/>
          </a:p>
        </p:txBody>
      </p:sp>
      <p:pic>
        <p:nvPicPr>
          <p:cNvPr id="23558" name="Рисунок 1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37638" y="184150"/>
            <a:ext cx="15716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рямоугольник 21"/>
          <p:cNvSpPr/>
          <p:nvPr/>
        </p:nvSpPr>
        <p:spPr>
          <a:xfrm>
            <a:off x="9037638" y="1654175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87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53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Изображение 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763"/>
            <a:ext cx="10691813" cy="755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TextBox 2"/>
          <p:cNvSpPr txBox="1">
            <a:spLocks noChangeArrowheads="1"/>
          </p:cNvSpPr>
          <p:nvPr/>
        </p:nvSpPr>
        <p:spPr bwMode="auto">
          <a:xfrm>
            <a:off x="0" y="411163"/>
            <a:ext cx="70866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1F3D85"/>
                </a:solidFill>
                <a:latin typeface="Akrobat ExtraBold"/>
                <a:ea typeface="Akrobat ExtraBold"/>
                <a:cs typeface="Akrobat ExtraBold"/>
              </a:rPr>
              <a:t>КРИТЕРИИ ЭФФЕКТИВНОСТИ РАБОТЫ РОДИТЕЛЬСКИХ КЛУБОВ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50950" y="7000875"/>
            <a:ext cx="479425" cy="4079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104287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53" b="1" dirty="0">
                <a:solidFill>
                  <a:schemeClr val="bg1"/>
                </a:solidFill>
                <a:latin typeface="Akrobat ExtraBold" charset="0"/>
                <a:ea typeface="Akrobat ExtraBold" charset="0"/>
                <a:cs typeface="Akrobat ExtraBold" charset="0"/>
              </a:rPr>
              <a:t>NN</a:t>
            </a:r>
            <a:endParaRPr lang="ru-RU" sz="2053" b="1" dirty="0">
              <a:solidFill>
                <a:schemeClr val="bg1"/>
              </a:solidFill>
              <a:latin typeface="Akrobat ExtraBold" charset="0"/>
              <a:ea typeface="Akrobat ExtraBold" charset="0"/>
              <a:cs typeface="Akrobat ExtraBold" charset="0"/>
            </a:endParaRPr>
          </a:p>
        </p:txBody>
      </p:sp>
      <p:sp>
        <p:nvSpPr>
          <p:cNvPr id="24580" name="TextBox 12"/>
          <p:cNvSpPr txBox="1">
            <a:spLocks noChangeArrowheads="1"/>
          </p:cNvSpPr>
          <p:nvPr/>
        </p:nvSpPr>
        <p:spPr bwMode="auto">
          <a:xfrm>
            <a:off x="0" y="3111500"/>
            <a:ext cx="10691813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C3232D"/>
              </a:buClr>
              <a:buFont typeface="Wingdings" pitchFamily="2" charset="2"/>
              <a:buChar char="q"/>
            </a:pPr>
            <a:r>
              <a:rPr lang="ru-RU" sz="24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проявление интереса родителей (благодарность, вопросы, потребность в дальнейшем сотрудничестве)</a:t>
            </a:r>
          </a:p>
          <a:p>
            <a:pPr>
              <a:buClr>
                <a:srgbClr val="C3232D"/>
              </a:buClr>
              <a:buFont typeface="Wingdings" pitchFamily="2" charset="2"/>
              <a:buChar char="q"/>
            </a:pPr>
            <a:r>
              <a:rPr lang="ru-RU" sz="24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возникновение дискуссий по инициативе родителей</a:t>
            </a:r>
          </a:p>
          <a:p>
            <a:pPr>
              <a:buClr>
                <a:srgbClr val="C3232D"/>
              </a:buClr>
              <a:buFont typeface="Wingdings" pitchFamily="2" charset="2"/>
              <a:buChar char="q"/>
            </a:pPr>
            <a:r>
              <a:rPr lang="ru-RU" sz="24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привлечение опыта самих родителей</a:t>
            </a:r>
          </a:p>
          <a:p>
            <a:pPr>
              <a:buClr>
                <a:srgbClr val="C3232D"/>
              </a:buClr>
              <a:buFont typeface="Wingdings" pitchFamily="2" charset="2"/>
              <a:buChar char="q"/>
            </a:pPr>
            <a:r>
              <a:rPr lang="ru-RU" sz="24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появление размышлений о признании своих ошибок, и о правильности методов</a:t>
            </a:r>
          </a:p>
          <a:p>
            <a:pPr>
              <a:buClr>
                <a:srgbClr val="C3232D"/>
              </a:buClr>
              <a:buFont typeface="Wingdings" pitchFamily="2" charset="2"/>
              <a:buChar char="q"/>
            </a:pPr>
            <a:r>
              <a:rPr lang="ru-RU" sz="24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повышение активности родителей при посещении открытых мероприятий, анализе педагогических ситуаций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9182100" y="295275"/>
            <a:ext cx="1509713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87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53"/>
          </a:p>
        </p:txBody>
      </p:sp>
      <p:pic>
        <p:nvPicPr>
          <p:cNvPr id="24582" name="Рисунок 1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37638" y="184150"/>
            <a:ext cx="15716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рямоугольник 21"/>
          <p:cNvSpPr/>
          <p:nvPr/>
        </p:nvSpPr>
        <p:spPr>
          <a:xfrm>
            <a:off x="9037638" y="1654175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87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53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Изображение 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763"/>
            <a:ext cx="10691813" cy="755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250950" y="7000875"/>
            <a:ext cx="479425" cy="4079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104287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53" b="1" dirty="0">
                <a:solidFill>
                  <a:schemeClr val="bg1"/>
                </a:solidFill>
                <a:latin typeface="Akrobat ExtraBold" charset="0"/>
                <a:ea typeface="Akrobat ExtraBold" charset="0"/>
                <a:cs typeface="Akrobat ExtraBold" charset="0"/>
              </a:rPr>
              <a:t>NN</a:t>
            </a:r>
            <a:endParaRPr lang="ru-RU" sz="2053" b="1" dirty="0">
              <a:solidFill>
                <a:schemeClr val="bg1"/>
              </a:solidFill>
              <a:latin typeface="Akrobat ExtraBold" charset="0"/>
              <a:ea typeface="Akrobat ExtraBold" charset="0"/>
              <a:cs typeface="Akrobat ExtraBold" charset="0"/>
            </a:endParaRPr>
          </a:p>
        </p:txBody>
      </p:sp>
      <p:sp>
        <p:nvSpPr>
          <p:cNvPr id="25603" name="TextBox 12"/>
          <p:cNvSpPr txBox="1">
            <a:spLocks noChangeArrowheads="1"/>
          </p:cNvSpPr>
          <p:nvPr/>
        </p:nvSpPr>
        <p:spPr bwMode="auto">
          <a:xfrm>
            <a:off x="0" y="2173288"/>
            <a:ext cx="10691813" cy="406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В настоящее время в МБДОУ г. Иркутска детском саду </a:t>
            </a:r>
          </a:p>
          <a:p>
            <a:r>
              <a:rPr lang="ru-RU" sz="30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№ 40 функционируют следующие Родительские клубы:</a:t>
            </a:r>
          </a:p>
          <a:p>
            <a:endParaRPr lang="ru-RU" sz="2800" b="1">
              <a:solidFill>
                <a:srgbClr val="1F3D85"/>
              </a:solidFill>
              <a:latin typeface="Akrobat"/>
              <a:ea typeface="Akrobat"/>
              <a:cs typeface="Akrobat"/>
            </a:endParaRPr>
          </a:p>
          <a:p>
            <a:pPr>
              <a:buClr>
                <a:srgbClr val="C3232D"/>
              </a:buClr>
              <a:buFont typeface="Wingdings" pitchFamily="2" charset="2"/>
              <a:buChar char="q"/>
            </a:pPr>
            <a:r>
              <a:rPr lang="ru-RU" sz="28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«Сударушка»</a:t>
            </a:r>
          </a:p>
          <a:p>
            <a:pPr>
              <a:buClr>
                <a:srgbClr val="C3232D"/>
              </a:buClr>
              <a:buFont typeface="Wingdings" pitchFamily="2" charset="2"/>
              <a:buChar char="q"/>
            </a:pPr>
            <a:endParaRPr lang="ru-RU" sz="2800" b="1">
              <a:solidFill>
                <a:srgbClr val="1F3D85"/>
              </a:solidFill>
              <a:latin typeface="Akrobat"/>
              <a:ea typeface="Akrobat"/>
              <a:cs typeface="Akrobat"/>
            </a:endParaRPr>
          </a:p>
          <a:p>
            <a:pPr>
              <a:buClr>
                <a:srgbClr val="C3232D"/>
              </a:buClr>
              <a:buFont typeface="Wingdings" pitchFamily="2" charset="2"/>
              <a:buChar char="q"/>
            </a:pPr>
            <a:r>
              <a:rPr lang="ru-RU" sz="28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«Дружная семейка»</a:t>
            </a:r>
          </a:p>
          <a:p>
            <a:pPr>
              <a:buClr>
                <a:srgbClr val="C3232D"/>
              </a:buClr>
              <a:buFont typeface="Wingdings" pitchFamily="2" charset="2"/>
              <a:buChar char="q"/>
            </a:pPr>
            <a:endParaRPr lang="ru-RU" sz="2800" b="1">
              <a:solidFill>
                <a:srgbClr val="1F3D85"/>
              </a:solidFill>
              <a:latin typeface="Akrobat"/>
              <a:ea typeface="Akrobat"/>
              <a:cs typeface="Akrobat"/>
            </a:endParaRPr>
          </a:p>
          <a:p>
            <a:pPr>
              <a:buClr>
                <a:srgbClr val="C3232D"/>
              </a:buClr>
              <a:buFont typeface="Wingdings" pitchFamily="2" charset="2"/>
              <a:buChar char="q"/>
            </a:pPr>
            <a:r>
              <a:rPr lang="ru-RU" sz="28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«Радость общения»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9182100" y="295275"/>
            <a:ext cx="1509713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87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53"/>
          </a:p>
        </p:txBody>
      </p:sp>
      <p:pic>
        <p:nvPicPr>
          <p:cNvPr id="25605" name="Рисунок 1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37638" y="184150"/>
            <a:ext cx="15716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рямоугольник 21"/>
          <p:cNvSpPr/>
          <p:nvPr/>
        </p:nvSpPr>
        <p:spPr>
          <a:xfrm>
            <a:off x="9037638" y="1654175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87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53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Изображение 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763"/>
            <a:ext cx="10691813" cy="755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250950" y="7000875"/>
            <a:ext cx="479425" cy="4079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104287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53" b="1" dirty="0">
                <a:solidFill>
                  <a:schemeClr val="bg1"/>
                </a:solidFill>
                <a:latin typeface="Akrobat ExtraBold" charset="0"/>
                <a:ea typeface="Akrobat ExtraBold" charset="0"/>
                <a:cs typeface="Akrobat ExtraBold" charset="0"/>
              </a:rPr>
              <a:t>NN</a:t>
            </a:r>
            <a:endParaRPr lang="ru-RU" sz="2053" b="1" dirty="0">
              <a:solidFill>
                <a:schemeClr val="bg1"/>
              </a:solidFill>
              <a:latin typeface="Akrobat ExtraBold" charset="0"/>
              <a:ea typeface="Akrobat ExtraBold" charset="0"/>
              <a:cs typeface="Akrobat ExtraBold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182100" y="295275"/>
            <a:ext cx="1509713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87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53"/>
          </a:p>
        </p:txBody>
      </p:sp>
      <p:pic>
        <p:nvPicPr>
          <p:cNvPr id="26628" name="Рисунок 1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37638" y="184150"/>
            <a:ext cx="15716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рямоугольник 21"/>
          <p:cNvSpPr/>
          <p:nvPr/>
        </p:nvSpPr>
        <p:spPr>
          <a:xfrm>
            <a:off x="9037638" y="1654175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87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53"/>
          </a:p>
        </p:txBody>
      </p:sp>
      <p:pic>
        <p:nvPicPr>
          <p:cNvPr id="26631" name="Picture 7" descr="IMG_20191223_1815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691989">
            <a:off x="420688" y="407988"/>
            <a:ext cx="3714750" cy="4232275"/>
          </a:xfrm>
          <a:prstGeom prst="rect">
            <a:avLst/>
          </a:prstGeom>
          <a:noFill/>
        </p:spPr>
      </p:pic>
      <p:pic>
        <p:nvPicPr>
          <p:cNvPr id="26634" name="Picture 10" descr="IMG_20191223_1824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019683">
            <a:off x="5238750" y="1973263"/>
            <a:ext cx="4953000" cy="3714750"/>
          </a:xfrm>
          <a:prstGeom prst="rect">
            <a:avLst/>
          </a:prstGeom>
          <a:noFill/>
        </p:spPr>
      </p:pic>
      <p:pic>
        <p:nvPicPr>
          <p:cNvPr id="26635" name="Picture 11" descr="IMG_20191223_18240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52675" y="4097338"/>
            <a:ext cx="4191000" cy="345281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Изображение 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763"/>
            <a:ext cx="10691813" cy="755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250950" y="7000875"/>
            <a:ext cx="479425" cy="4079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104287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53" b="1" dirty="0">
                <a:solidFill>
                  <a:schemeClr val="bg1"/>
                </a:solidFill>
                <a:latin typeface="Akrobat ExtraBold" charset="0"/>
                <a:ea typeface="Akrobat ExtraBold" charset="0"/>
                <a:cs typeface="Akrobat ExtraBold" charset="0"/>
              </a:rPr>
              <a:t>NN</a:t>
            </a:r>
            <a:endParaRPr lang="ru-RU" sz="2053" b="1" dirty="0">
              <a:solidFill>
                <a:schemeClr val="bg1"/>
              </a:solidFill>
              <a:latin typeface="Akrobat ExtraBold" charset="0"/>
              <a:ea typeface="Akrobat ExtraBold" charset="0"/>
              <a:cs typeface="Akrobat ExtraBold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182100" y="295275"/>
            <a:ext cx="1509713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87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53"/>
          </a:p>
        </p:txBody>
      </p:sp>
      <p:pic>
        <p:nvPicPr>
          <p:cNvPr id="32772" name="Рисунок 1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37638" y="184150"/>
            <a:ext cx="15716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рямоугольник 21"/>
          <p:cNvSpPr/>
          <p:nvPr/>
        </p:nvSpPr>
        <p:spPr>
          <a:xfrm>
            <a:off x="9037638" y="1654175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87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53"/>
          </a:p>
        </p:txBody>
      </p:sp>
      <p:sp>
        <p:nvSpPr>
          <p:cNvPr id="7" name="TextBox 6"/>
          <p:cNvSpPr txBox="1"/>
          <p:nvPr/>
        </p:nvSpPr>
        <p:spPr>
          <a:xfrm>
            <a:off x="1730375" y="3394075"/>
            <a:ext cx="6815138" cy="8318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104287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rgbClr val="1F3D8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СПАСИБО ЗА ВНИМАНИЕ</a:t>
            </a:r>
            <a:endParaRPr lang="ru-RU" sz="4800" b="1" dirty="0">
              <a:solidFill>
                <a:srgbClr val="1F3D8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pull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8" y="0"/>
            <a:ext cx="10706101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09550" y="4905375"/>
            <a:ext cx="1952625" cy="2371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87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53"/>
          </a:p>
        </p:txBody>
      </p:sp>
      <p:sp>
        <p:nvSpPr>
          <p:cNvPr id="5" name="Прямоугольник 4"/>
          <p:cNvSpPr/>
          <p:nvPr/>
        </p:nvSpPr>
        <p:spPr>
          <a:xfrm>
            <a:off x="7851775" y="133350"/>
            <a:ext cx="2759075" cy="2514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87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53"/>
          </a:p>
        </p:txBody>
      </p:sp>
      <p:pic>
        <p:nvPicPr>
          <p:cNvPr id="33796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7913" y="0"/>
            <a:ext cx="3363912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Изображение 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38" y="0"/>
            <a:ext cx="10658475" cy="755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33338" y="2228850"/>
            <a:ext cx="10594975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 i="1">
                <a:solidFill>
                  <a:srgbClr val="1F3D85"/>
                </a:solidFill>
                <a:latin typeface="Calibri" pitchFamily="34" charset="0"/>
              </a:rPr>
              <a:t>«Клубная работа как одна из форм взаимодействия с родителями»</a:t>
            </a:r>
            <a:endParaRPr lang="ru-RU" sz="5400" b="1">
              <a:solidFill>
                <a:srgbClr val="1F3D85"/>
              </a:solidFill>
              <a:latin typeface="Akrobat ExtraBold"/>
              <a:ea typeface="Akrobat ExtraBold"/>
              <a:cs typeface="Akrobat ExtraBol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50950" y="7000875"/>
            <a:ext cx="479425" cy="4079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104287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53" b="1" dirty="0">
                <a:solidFill>
                  <a:schemeClr val="bg1"/>
                </a:solidFill>
                <a:latin typeface="Akrobat ExtraBold" charset="0"/>
                <a:ea typeface="Akrobat ExtraBold" charset="0"/>
                <a:cs typeface="Akrobat ExtraBold" charset="0"/>
              </a:rPr>
              <a:t>NN</a:t>
            </a:r>
            <a:endParaRPr lang="ru-RU" sz="2053" b="1" dirty="0">
              <a:solidFill>
                <a:schemeClr val="bg1"/>
              </a:solidFill>
              <a:latin typeface="Akrobat ExtraBold" charset="0"/>
              <a:ea typeface="Akrobat ExtraBold" charset="0"/>
              <a:cs typeface="Akrobat ExtraBold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183688" y="42863"/>
            <a:ext cx="1508125" cy="14462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87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53"/>
          </a:p>
        </p:txBody>
      </p:sp>
      <p:sp>
        <p:nvSpPr>
          <p:cNvPr id="2" name="Прямоугольник 1"/>
          <p:cNvSpPr/>
          <p:nvPr/>
        </p:nvSpPr>
        <p:spPr>
          <a:xfrm>
            <a:off x="9056688" y="1617663"/>
            <a:ext cx="209550" cy="225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87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53"/>
          </a:p>
        </p:txBody>
      </p:sp>
      <p:sp>
        <p:nvSpPr>
          <p:cNvPr id="5" name="Прямоугольник 4"/>
          <p:cNvSpPr/>
          <p:nvPr/>
        </p:nvSpPr>
        <p:spPr>
          <a:xfrm>
            <a:off x="9183688" y="1617663"/>
            <a:ext cx="1508125" cy="225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87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53"/>
          </a:p>
        </p:txBody>
      </p:sp>
      <p:pic>
        <p:nvPicPr>
          <p:cNvPr id="15367" name="Рисунок 1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56688" y="107950"/>
            <a:ext cx="15716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Прямоугольник 16"/>
          <p:cNvSpPr>
            <a:spLocks noChangeArrowheads="1"/>
          </p:cNvSpPr>
          <p:nvPr/>
        </p:nvSpPr>
        <p:spPr bwMode="auto">
          <a:xfrm>
            <a:off x="4057650" y="5246688"/>
            <a:ext cx="6570663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1F3D85"/>
                </a:solidFill>
                <a:latin typeface="Calibri" pitchFamily="34" charset="0"/>
              </a:rPr>
              <a:t>Родионова Надежда Ивановна, </a:t>
            </a:r>
            <a:r>
              <a:rPr lang="ru-RU" sz="3600" i="1">
                <a:solidFill>
                  <a:srgbClr val="1F3D85"/>
                </a:solidFill>
                <a:latin typeface="Calibri" pitchFamily="34" charset="0"/>
              </a:rPr>
              <a:t>воспитатель МБДОУ г.Иркутска д/с № 40</a:t>
            </a:r>
            <a:endParaRPr lang="ru-RU" sz="3600">
              <a:solidFill>
                <a:srgbClr val="1F3D85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Изображение 1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1813" cy="755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25475" y="692150"/>
            <a:ext cx="5559425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04287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АКТУАЛЬНОСТЬ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latin typeface="Akrobat ExtraBold" charset="0"/>
              <a:ea typeface="Akrobat ExtraBold" charset="0"/>
              <a:cs typeface="Akrobat ExtraBold" charset="0"/>
            </a:endParaRPr>
          </a:p>
        </p:txBody>
      </p:sp>
      <p:sp>
        <p:nvSpPr>
          <p:cNvPr id="16387" name="TextBox 5"/>
          <p:cNvSpPr txBox="1">
            <a:spLocks noChangeArrowheads="1"/>
          </p:cNvSpPr>
          <p:nvPr/>
        </p:nvSpPr>
        <p:spPr bwMode="auto">
          <a:xfrm>
            <a:off x="0" y="1806575"/>
            <a:ext cx="10691813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   Современные тенденции в развитии дошкольного образования объединены одним важным и значимым критерием – его качеством, которое непосредственно зависит от уровня профессиональной компетентности педагогов и педагогической культуры родителей. Достичь высокого качества образования наших воспитанников, полностью удовлетворить запросы родителей и интересы детей, создать для ребенка единое образовательное пространство возможно только при условии разработки новой системы взаимодействий ДОУ и семьи.</a:t>
            </a:r>
          </a:p>
          <a:p>
            <a:r>
              <a:rPr lang="ru-RU" sz="24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   Актуальность данной работы в том, что семья и дошкольные учреждения – два важных института социализации детей. Их воспитательные функции различны, но для всестороннего развития ребенка необходимо их взаимодействие.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50950" y="7000875"/>
            <a:ext cx="479425" cy="4079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104287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53" b="1" dirty="0">
                <a:solidFill>
                  <a:schemeClr val="bg1"/>
                </a:solidFill>
                <a:latin typeface="Akrobat ExtraBold" charset="0"/>
                <a:ea typeface="Akrobat ExtraBold" charset="0"/>
                <a:cs typeface="Akrobat ExtraBold" charset="0"/>
              </a:rPr>
              <a:t>NN</a:t>
            </a:r>
            <a:endParaRPr lang="ru-RU" sz="2053" b="1" dirty="0">
              <a:solidFill>
                <a:schemeClr val="bg1"/>
              </a:solidFill>
              <a:latin typeface="Akrobat ExtraBold" charset="0"/>
              <a:ea typeface="Akrobat ExtraBold" charset="0"/>
              <a:cs typeface="Akrobat ExtraBold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163050" y="295275"/>
            <a:ext cx="1528763" cy="1479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87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53"/>
          </a:p>
        </p:txBody>
      </p:sp>
      <p:pic>
        <p:nvPicPr>
          <p:cNvPr id="16390" name="Рисунок 1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37638" y="184150"/>
            <a:ext cx="15716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9037638" y="1654175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87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53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Изображение 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1813" cy="755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488950" y="530225"/>
            <a:ext cx="55578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НОВИЗНА</a:t>
            </a:r>
            <a:endParaRPr lang="ru-RU" sz="4800" b="1">
              <a:solidFill>
                <a:srgbClr val="1F3D85"/>
              </a:solidFill>
              <a:latin typeface="Akrobat ExtraBold"/>
              <a:ea typeface="Akrobat ExtraBold"/>
              <a:cs typeface="Akrobat ExtraBold"/>
            </a:endParaRPr>
          </a:p>
        </p:txBody>
      </p:sp>
      <p:sp>
        <p:nvSpPr>
          <p:cNvPr id="17411" name="TextBox 9"/>
          <p:cNvSpPr txBox="1">
            <a:spLocks noChangeArrowheads="1"/>
          </p:cNvSpPr>
          <p:nvPr/>
        </p:nvSpPr>
        <p:spPr bwMode="auto">
          <a:xfrm>
            <a:off x="0" y="2297113"/>
            <a:ext cx="10691813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Новизна представленного опыта заключается в использовании инновационных форм работы с родителями и детьми. Такая форма работы как нельзя лучше соответствует основным задачам, выдвигаемым ФГОС ДО: индивидуализация, социализация, поддержка инициативы и детского творчества.</a:t>
            </a:r>
          </a:p>
          <a:p>
            <a:r>
              <a:rPr lang="ru-RU" sz="24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Данная форма работы позволяет реализовать требования образовательного стандарта сделать родителей участниками образовательного процесса в дошкольном учреждении. Организовать совместную партнерскую, в том числе и игровую, форму деятельности взрослых с детьми и реализовать «культурные практики» ребенка.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50950" y="7000875"/>
            <a:ext cx="479425" cy="4079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104287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53" b="1" dirty="0">
                <a:solidFill>
                  <a:schemeClr val="bg1"/>
                </a:solidFill>
                <a:latin typeface="Akrobat ExtraBold" charset="0"/>
                <a:ea typeface="Akrobat ExtraBold" charset="0"/>
                <a:cs typeface="Akrobat ExtraBold" charset="0"/>
              </a:rPr>
              <a:t>NN</a:t>
            </a:r>
            <a:endParaRPr lang="ru-RU" sz="2053" b="1" dirty="0">
              <a:solidFill>
                <a:schemeClr val="bg1"/>
              </a:solidFill>
              <a:latin typeface="Akrobat ExtraBold" charset="0"/>
              <a:ea typeface="Akrobat ExtraBold" charset="0"/>
              <a:cs typeface="Akrobat ExtraBold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163050" y="295275"/>
            <a:ext cx="1528763" cy="1465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87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53"/>
          </a:p>
        </p:txBody>
      </p:sp>
      <p:pic>
        <p:nvPicPr>
          <p:cNvPr id="17414" name="Рисунок 1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37638" y="184150"/>
            <a:ext cx="15716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9037638" y="1654175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87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53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2"/>
          <p:cNvSpPr txBox="1">
            <a:spLocks noChangeArrowheads="1"/>
          </p:cNvSpPr>
          <p:nvPr/>
        </p:nvSpPr>
        <p:spPr bwMode="auto">
          <a:xfrm>
            <a:off x="625475" y="280988"/>
            <a:ext cx="55594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1F3D85"/>
                </a:solidFill>
                <a:latin typeface="Akrobat ExtraBold"/>
                <a:ea typeface="Akrobat ExtraBold"/>
                <a:cs typeface="Akrobat ExtraBold"/>
              </a:rPr>
              <a:t>ЭТАПЫ РАБОТЫ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50950" y="7000875"/>
            <a:ext cx="374650" cy="4079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104287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53" b="1" dirty="0">
                <a:solidFill>
                  <a:schemeClr val="bg1"/>
                </a:solidFill>
                <a:latin typeface="Akrobat ExtraBold" charset="0"/>
                <a:ea typeface="Akrobat ExtraBold" charset="0"/>
                <a:cs typeface="Akrobat ExtraBold" charset="0"/>
              </a:rPr>
              <a:t>N</a:t>
            </a:r>
            <a:endParaRPr lang="ru-RU" sz="2053" b="1" dirty="0">
              <a:solidFill>
                <a:schemeClr val="bg1"/>
              </a:solidFill>
              <a:latin typeface="Akrobat ExtraBold" charset="0"/>
              <a:ea typeface="Akrobat ExtraBold" charset="0"/>
              <a:cs typeface="Akrobat ExtraBold" charset="0"/>
            </a:endParaRPr>
          </a:p>
        </p:txBody>
      </p:sp>
      <p:sp>
        <p:nvSpPr>
          <p:cNvPr id="18435" name="TextBox 12"/>
          <p:cNvSpPr txBox="1">
            <a:spLocks noChangeArrowheads="1"/>
          </p:cNvSpPr>
          <p:nvPr/>
        </p:nvSpPr>
        <p:spPr bwMode="auto">
          <a:xfrm>
            <a:off x="0" y="1189038"/>
            <a:ext cx="10691813" cy="652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       Целью </a:t>
            </a:r>
            <a:r>
              <a:rPr lang="ru-RU" sz="2200" b="1">
                <a:solidFill>
                  <a:srgbClr val="FF0000"/>
                </a:solidFill>
                <a:latin typeface="Akrobat"/>
                <a:ea typeface="Akrobat"/>
                <a:cs typeface="Akrobat"/>
              </a:rPr>
              <a:t>первого этапа</a:t>
            </a:r>
            <a:r>
              <a:rPr lang="ru-RU" sz="22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 стало выявление социально-психолого-педагогических проблем в семьях. Положительное взаимодействие с родителями достигается на основе личностно-ориентированного, индивидуального подхода с учетом конкретных запросов семьи и проблем развития и обучения ребенка.</a:t>
            </a:r>
          </a:p>
          <a:p>
            <a:r>
              <a:rPr lang="ru-RU" sz="22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    После подведения итогов сбора и анализа полученной информации начался </a:t>
            </a:r>
            <a:r>
              <a:rPr lang="ru-RU" sz="2200" b="1">
                <a:solidFill>
                  <a:srgbClr val="FF0000"/>
                </a:solidFill>
                <a:latin typeface="Akrobat"/>
                <a:ea typeface="Akrobat"/>
                <a:cs typeface="Akrobat"/>
              </a:rPr>
              <a:t>второй этап</a:t>
            </a:r>
            <a:r>
              <a:rPr lang="ru-RU" sz="22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, целью которого стало определение наиболее эффективной формы сотрудничества с семьей по выявленным вопросам. Возникла потребность в  такой форме взаимодействия ДОУ с семьей, которая позволила бы нашим родителям стать непосредственными участниками педагогического процесса, вызвать у них  интерес  к познанию самих себя и детей, поддержать их в развитии социально-культурной компетентности в области воспитания, осознанию родителями особенностей их взаимоотношений с детьми, формированию мотивации к их изменению, поиску и апробированию новых способов детско-родительских отношений.</a:t>
            </a:r>
          </a:p>
          <a:p>
            <a:r>
              <a:rPr lang="ru-RU" sz="22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    </a:t>
            </a:r>
            <a:r>
              <a:rPr lang="ru-RU" sz="2200" b="1">
                <a:solidFill>
                  <a:srgbClr val="FF0000"/>
                </a:solidFill>
                <a:latin typeface="Akrobat"/>
                <a:ea typeface="Akrobat"/>
                <a:cs typeface="Akrobat"/>
              </a:rPr>
              <a:t>Третьим этапом</a:t>
            </a:r>
            <a:r>
              <a:rPr lang="ru-RU" sz="22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  в реализации поставленных задач стало создание  Родительских клубов по выявленным проблемам.</a:t>
            </a:r>
          </a:p>
          <a:p>
            <a:endParaRPr lang="ru-RU" sz="2200" b="1">
              <a:solidFill>
                <a:srgbClr val="1F3D85"/>
              </a:solidFill>
              <a:latin typeface="Akrobat"/>
              <a:ea typeface="Akrobat"/>
              <a:cs typeface="Akrobat"/>
            </a:endParaRPr>
          </a:p>
        </p:txBody>
      </p:sp>
      <p:pic>
        <p:nvPicPr>
          <p:cNvPr id="18436" name="Рисунок 1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69375" y="12700"/>
            <a:ext cx="15716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Изображение 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763"/>
            <a:ext cx="10691813" cy="755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0" y="392113"/>
            <a:ext cx="6732588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800" b="1">
                <a:solidFill>
                  <a:srgbClr val="1F3D85"/>
                </a:solidFill>
                <a:latin typeface="Akrobat ExtraBold"/>
                <a:ea typeface="Akrobat ExtraBold"/>
                <a:cs typeface="Akrobat ExtraBold"/>
              </a:rPr>
              <a:t>ЦЕЛЬ РОДИТЕЛЬСКИХ КЛУБОВ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50950" y="7000875"/>
            <a:ext cx="479425" cy="4079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104287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53" b="1" dirty="0">
                <a:solidFill>
                  <a:schemeClr val="bg1"/>
                </a:solidFill>
                <a:latin typeface="Akrobat ExtraBold" charset="0"/>
                <a:ea typeface="Akrobat ExtraBold" charset="0"/>
                <a:cs typeface="Akrobat ExtraBold" charset="0"/>
              </a:rPr>
              <a:t>NN</a:t>
            </a:r>
            <a:endParaRPr lang="ru-RU" sz="2053" b="1" dirty="0">
              <a:solidFill>
                <a:schemeClr val="bg1"/>
              </a:solidFill>
              <a:latin typeface="Akrobat ExtraBold" charset="0"/>
              <a:ea typeface="Akrobat ExtraBold" charset="0"/>
              <a:cs typeface="Akrobat ExtraBold" charset="0"/>
            </a:endParaRPr>
          </a:p>
        </p:txBody>
      </p:sp>
      <p:sp>
        <p:nvSpPr>
          <p:cNvPr id="19460" name="TextBox 12"/>
          <p:cNvSpPr txBox="1">
            <a:spLocks noChangeArrowheads="1"/>
          </p:cNvSpPr>
          <p:nvPr/>
        </p:nvSpPr>
        <p:spPr bwMode="auto">
          <a:xfrm>
            <a:off x="0" y="3119438"/>
            <a:ext cx="10691813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Akrobat"/>
                <a:ea typeface="Akrobat"/>
                <a:cs typeface="Akrobat"/>
              </a:rPr>
              <a:t>     Цель Родительских клубов</a:t>
            </a:r>
            <a:r>
              <a:rPr lang="ru-RU" sz="24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 – повышение педагогической компетентности родителей в вопросах воспитания и развития, сохранения и укрепления здоровья дошкольников. Привлечение  их к  сотрудничеству с коллективом нашего учреждения в плане единых подходов воспитания ребенка.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9182100" y="295275"/>
            <a:ext cx="1509713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87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53"/>
          </a:p>
        </p:txBody>
      </p:sp>
      <p:pic>
        <p:nvPicPr>
          <p:cNvPr id="19462" name="Рисунок 1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37638" y="184150"/>
            <a:ext cx="15716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рямоугольник 21"/>
          <p:cNvSpPr/>
          <p:nvPr/>
        </p:nvSpPr>
        <p:spPr>
          <a:xfrm>
            <a:off x="9037638" y="1654175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87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53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Изображение 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763"/>
            <a:ext cx="10691813" cy="755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Box 2"/>
          <p:cNvSpPr txBox="1">
            <a:spLocks noChangeArrowheads="1"/>
          </p:cNvSpPr>
          <p:nvPr/>
        </p:nvSpPr>
        <p:spPr bwMode="auto">
          <a:xfrm>
            <a:off x="0" y="322263"/>
            <a:ext cx="65182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1F3D85"/>
                </a:solidFill>
                <a:latin typeface="Akrobat ExtraBold"/>
                <a:ea typeface="Akrobat ExtraBold"/>
                <a:cs typeface="Akrobat ExtraBold"/>
              </a:rPr>
              <a:t>ЗАДАЧИ РОДИТЕЛЬСКИХ КЛУБОВ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50950" y="7000875"/>
            <a:ext cx="479425" cy="4079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104287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53" b="1" dirty="0">
                <a:solidFill>
                  <a:schemeClr val="bg1"/>
                </a:solidFill>
                <a:latin typeface="Akrobat ExtraBold" charset="0"/>
                <a:ea typeface="Akrobat ExtraBold" charset="0"/>
                <a:cs typeface="Akrobat ExtraBold" charset="0"/>
              </a:rPr>
              <a:t>NN</a:t>
            </a:r>
            <a:endParaRPr lang="ru-RU" sz="2053" b="1" dirty="0">
              <a:solidFill>
                <a:schemeClr val="bg1"/>
              </a:solidFill>
              <a:latin typeface="Akrobat ExtraBold" charset="0"/>
              <a:ea typeface="Akrobat ExtraBold" charset="0"/>
              <a:cs typeface="Akrobat ExtraBold" charset="0"/>
            </a:endParaRPr>
          </a:p>
        </p:txBody>
      </p:sp>
      <p:sp>
        <p:nvSpPr>
          <p:cNvPr id="20484" name="TextBox 12"/>
          <p:cNvSpPr txBox="1">
            <a:spLocks noChangeArrowheads="1"/>
          </p:cNvSpPr>
          <p:nvPr/>
        </p:nvSpPr>
        <p:spPr bwMode="auto">
          <a:xfrm>
            <a:off x="0" y="2811463"/>
            <a:ext cx="10691813" cy="409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4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оказывать квалифицированную консультативную и практическую помощь родителям по проблемам воспитания и развития ребенка;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4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повышать педагогическую культуру родителей;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4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активизировать и обогатить воспитательные умения родителей, поддерживать их уверенность в собственных педагогических возможностях;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4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выявлять и транслировать положительный семейный опыт по воспитанию и развитию детей дошкольного возраста;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4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способствовать установлению доверительных отношений между родителями и коллективом детского сада.</a:t>
            </a:r>
          </a:p>
          <a:p>
            <a:endParaRPr lang="ru-RU" b="1">
              <a:solidFill>
                <a:srgbClr val="1F3D85"/>
              </a:solidFill>
              <a:latin typeface="Akrobat"/>
              <a:ea typeface="Akrobat"/>
              <a:cs typeface="Akroba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182100" y="295275"/>
            <a:ext cx="1509713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87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53"/>
          </a:p>
        </p:txBody>
      </p:sp>
      <p:pic>
        <p:nvPicPr>
          <p:cNvPr id="20486" name="Рисунок 1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37638" y="184150"/>
            <a:ext cx="15716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рямоугольник 21"/>
          <p:cNvSpPr/>
          <p:nvPr/>
        </p:nvSpPr>
        <p:spPr>
          <a:xfrm>
            <a:off x="9037638" y="1654175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87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53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Изображение 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763"/>
            <a:ext cx="10691813" cy="755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250950" y="7000875"/>
            <a:ext cx="479425" cy="4079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104287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53" b="1" dirty="0">
                <a:solidFill>
                  <a:schemeClr val="bg1"/>
                </a:solidFill>
                <a:latin typeface="Akrobat ExtraBold" charset="0"/>
                <a:ea typeface="Akrobat ExtraBold" charset="0"/>
                <a:cs typeface="Akrobat ExtraBold" charset="0"/>
              </a:rPr>
              <a:t>NN</a:t>
            </a:r>
            <a:endParaRPr lang="ru-RU" sz="2053" b="1" dirty="0">
              <a:solidFill>
                <a:schemeClr val="bg1"/>
              </a:solidFill>
              <a:latin typeface="Akrobat ExtraBold" charset="0"/>
              <a:ea typeface="Akrobat ExtraBold" charset="0"/>
              <a:cs typeface="Akrobat ExtraBold" charset="0"/>
            </a:endParaRPr>
          </a:p>
        </p:txBody>
      </p:sp>
      <p:sp>
        <p:nvSpPr>
          <p:cNvPr id="21507" name="TextBox 12"/>
          <p:cNvSpPr txBox="1">
            <a:spLocks noChangeArrowheads="1"/>
          </p:cNvSpPr>
          <p:nvPr/>
        </p:nvSpPr>
        <p:spPr bwMode="auto">
          <a:xfrm>
            <a:off x="0" y="2259013"/>
            <a:ext cx="10691813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целенаправленность - привлечение всех СОД к непосредственному и сознательному осуществлению целенаправленной деятельности по гармонизации детско-родительских отношений;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плановость, системность - последовательное усложнение содержания, связь нового с уже усвоенным;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дифференцированного подхода - взаимодействие с родителями с учетом многоаспектной специфики каждой семьи;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индивидуального подхода - учет возрастных и психологических особенностей детей при взаимодействии с родителями;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сознательности, активности и дозированности – сознательное отношение родителей и детей к предлагаемым занятиям, получаемой информации;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стимулирования внутренних ресурсов семьи – настрой семьи на самопомощь путем изменения образа жизни, перестройки отношений с детьми;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доброжелательность, открытость и партнерство - объединение усилий служб ДОУ и семьи для наиболее эффективного взаимодействия.</a:t>
            </a:r>
          </a:p>
          <a:p>
            <a:endParaRPr lang="ru-RU" b="1">
              <a:solidFill>
                <a:srgbClr val="1F3D85"/>
              </a:solidFill>
              <a:latin typeface="Akrobat"/>
              <a:ea typeface="Akrobat"/>
              <a:cs typeface="Akroba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182100" y="295275"/>
            <a:ext cx="1509713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87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53"/>
          </a:p>
        </p:txBody>
      </p:sp>
      <p:pic>
        <p:nvPicPr>
          <p:cNvPr id="21509" name="Рисунок 1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37638" y="184150"/>
            <a:ext cx="15716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рямоугольник 21"/>
          <p:cNvSpPr/>
          <p:nvPr/>
        </p:nvSpPr>
        <p:spPr>
          <a:xfrm>
            <a:off x="9037638" y="1654175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87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53"/>
          </a:p>
        </p:txBody>
      </p:sp>
      <p:sp>
        <p:nvSpPr>
          <p:cNvPr id="21511" name="TextBox 8"/>
          <p:cNvSpPr txBox="1">
            <a:spLocks noChangeArrowheads="1"/>
          </p:cNvSpPr>
          <p:nvPr/>
        </p:nvSpPr>
        <p:spPr bwMode="auto">
          <a:xfrm>
            <a:off x="125413" y="134938"/>
            <a:ext cx="65182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1F3D85"/>
                </a:solidFill>
                <a:latin typeface="Akrobat ExtraBold"/>
                <a:ea typeface="Akrobat ExtraBold"/>
                <a:cs typeface="Akrobat ExtraBold"/>
              </a:rPr>
              <a:t>Принципы взаимодействия с родителями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Изображение 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763"/>
            <a:ext cx="10691813" cy="755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Box 2"/>
          <p:cNvSpPr txBox="1">
            <a:spLocks noChangeArrowheads="1"/>
          </p:cNvSpPr>
          <p:nvPr/>
        </p:nvSpPr>
        <p:spPr bwMode="auto">
          <a:xfrm>
            <a:off x="0" y="84138"/>
            <a:ext cx="5121275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1F3D85"/>
                </a:solidFill>
                <a:latin typeface="Akrobat ExtraBold"/>
                <a:ea typeface="Akrobat ExtraBold"/>
                <a:cs typeface="Akrobat ExtraBold"/>
              </a:rPr>
              <a:t>ОЖИДАЕМЫЕ РЕЗУЛЬТАТЫ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50950" y="7000875"/>
            <a:ext cx="479425" cy="4079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104287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53" b="1" dirty="0">
                <a:solidFill>
                  <a:schemeClr val="bg1"/>
                </a:solidFill>
                <a:latin typeface="Akrobat ExtraBold" charset="0"/>
                <a:ea typeface="Akrobat ExtraBold" charset="0"/>
                <a:cs typeface="Akrobat ExtraBold" charset="0"/>
              </a:rPr>
              <a:t>NN</a:t>
            </a:r>
            <a:endParaRPr lang="ru-RU" sz="2053" b="1" dirty="0">
              <a:solidFill>
                <a:schemeClr val="bg1"/>
              </a:solidFill>
              <a:latin typeface="Akrobat ExtraBold" charset="0"/>
              <a:ea typeface="Akrobat ExtraBold" charset="0"/>
              <a:cs typeface="Akrobat ExtraBold" charset="0"/>
            </a:endParaRPr>
          </a:p>
        </p:txBody>
      </p:sp>
      <p:sp>
        <p:nvSpPr>
          <p:cNvPr id="22532" name="TextBox 12"/>
          <p:cNvSpPr txBox="1">
            <a:spLocks noChangeArrowheads="1"/>
          </p:cNvSpPr>
          <p:nvPr/>
        </p:nvSpPr>
        <p:spPr bwMode="auto">
          <a:xfrm>
            <a:off x="0" y="2468563"/>
            <a:ext cx="10691813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4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повышение психолого-педагогической компетентности родителей в вопросах воспитания и развития детей;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4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формирование социальных навыков по эффективному взаимодействию с ребенком на разных этапах его развития;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4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оптимизация детско-родительских отношений;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4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сохранение семейных ценностей и традиций;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4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возрастание интереса родителей к работе ДОУ, воспитанию детей, улучшению детско-родительских отношений;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400" b="1">
                <a:solidFill>
                  <a:srgbClr val="1F3D85"/>
                </a:solidFill>
                <a:latin typeface="Akrobat"/>
                <a:ea typeface="Akrobat"/>
                <a:cs typeface="Akrobat"/>
              </a:rPr>
              <a:t>рост удовлетворенности родителей педагогами, специалистами и ДОУ в целом.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9182100" y="295275"/>
            <a:ext cx="1509713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87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53"/>
          </a:p>
        </p:txBody>
      </p:sp>
      <p:pic>
        <p:nvPicPr>
          <p:cNvPr id="22534" name="Рисунок 1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37638" y="184150"/>
            <a:ext cx="15716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рямоугольник 21"/>
          <p:cNvSpPr/>
          <p:nvPr/>
        </p:nvSpPr>
        <p:spPr>
          <a:xfrm>
            <a:off x="9037638" y="1654175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87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53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3567</TotalTime>
  <Words>660</Words>
  <Application>Microsoft Office PowerPoint</Application>
  <PresentationFormat>Произвольный</PresentationFormat>
  <Paragraphs>79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Calibri</vt:lpstr>
      <vt:lpstr>Arial</vt:lpstr>
      <vt:lpstr>Calibri Light</vt:lpstr>
      <vt:lpstr>Akrobat ExtraBold</vt:lpstr>
      <vt:lpstr>Akrobat</vt:lpstr>
      <vt:lpstr>Wingdings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ДС-40</cp:lastModifiedBy>
  <cp:revision>32</cp:revision>
  <dcterms:created xsi:type="dcterms:W3CDTF">2017-06-06T12:31:48Z</dcterms:created>
  <dcterms:modified xsi:type="dcterms:W3CDTF">2020-02-18T02:03:01Z</dcterms:modified>
</cp:coreProperties>
</file>