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80" d="100"/>
          <a:sy n="80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1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7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9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9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4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0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2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6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69EF-13DD-4C2B-B566-01D02D95634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E3974-0E2F-4ED9-926D-688E6C2A2E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7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58098"/>
            <a:ext cx="9144000" cy="2387600"/>
          </a:xfrm>
        </p:spPr>
        <p:txBody>
          <a:bodyPr/>
          <a:lstStyle/>
          <a:p>
            <a:r>
              <a:rPr lang="ru-RU" dirty="0" smtClean="0"/>
              <a:t>Коренные народы Сибири и Иркутской области.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3" y="-74279"/>
            <a:ext cx="10515600" cy="1325563"/>
          </a:xfrm>
        </p:spPr>
        <p:txBody>
          <a:bodyPr/>
          <a:lstStyle/>
          <a:p>
            <a:r>
              <a:rPr lang="ru-RU" dirty="0" smtClean="0"/>
              <a:t>Буряты.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74" y="1251284"/>
            <a:ext cx="8161421" cy="5498431"/>
          </a:xfrm>
        </p:spPr>
        <p:txBody>
          <a:bodyPr>
            <a:noAutofit/>
          </a:bodyPr>
          <a:lstStyle/>
          <a:p>
            <a:r>
              <a:rPr lang="ru-RU" sz="2100" dirty="0" smtClean="0"/>
              <a:t>Среди коренных народностей Иркутской области буряты являются самой многочисленной – согласно Всероссийской переписи населения на территории области проживает около 80 тысяч бурят, что составляет 3,3% от общего количества населения области.</a:t>
            </a:r>
          </a:p>
          <a:p>
            <a:r>
              <a:rPr lang="ru-RU" sz="2100" dirty="0" smtClean="0"/>
              <a:t>Первый контакт иркутских бурят с русскими состоялся в начале XVII века – именно тогда русские казаки начали освоение территорий Восточной Сибири. В это время в Иркутской области проживали 5 крупных бурятских племен – </a:t>
            </a:r>
            <a:r>
              <a:rPr lang="ru-RU" sz="2100" dirty="0" err="1" smtClean="0"/>
              <a:t>булагаты</a:t>
            </a:r>
            <a:r>
              <a:rPr lang="ru-RU" sz="2100" dirty="0" smtClean="0"/>
              <a:t> на Ангаре, </a:t>
            </a:r>
            <a:r>
              <a:rPr lang="ru-RU" sz="2100" dirty="0" err="1" smtClean="0"/>
              <a:t>табунуты</a:t>
            </a:r>
            <a:r>
              <a:rPr lang="ru-RU" sz="2100" dirty="0" smtClean="0"/>
              <a:t> в районе Селенги, </a:t>
            </a:r>
            <a:r>
              <a:rPr lang="ru-RU" sz="2100" dirty="0" err="1" smtClean="0"/>
              <a:t>хонгодоры</a:t>
            </a:r>
            <a:r>
              <a:rPr lang="ru-RU" sz="2100" dirty="0" smtClean="0"/>
              <a:t> на Иркуте и левом берегу Ангары, </a:t>
            </a:r>
            <a:r>
              <a:rPr lang="ru-RU" sz="2100" dirty="0" err="1" smtClean="0"/>
              <a:t>хоринцы</a:t>
            </a:r>
            <a:r>
              <a:rPr lang="ru-RU" sz="2100" dirty="0" smtClean="0"/>
              <a:t> на реке Уд и Ольхоне и </a:t>
            </a:r>
            <a:r>
              <a:rPr lang="ru-RU" sz="2100" dirty="0" err="1" smtClean="0"/>
              <a:t>эхириты</a:t>
            </a:r>
            <a:r>
              <a:rPr lang="ru-RU" sz="2100" dirty="0" smtClean="0"/>
              <a:t> в верховье Лены и </a:t>
            </a:r>
            <a:r>
              <a:rPr lang="ru-RU" sz="2100" dirty="0" err="1" smtClean="0"/>
              <a:t>Куды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Сегодня в Иркутской области и Бурятии идет сильное движение за сохранение бурятских традиций и культуры. Шаманизм до сих пор исповедуется многими бурятами, а такие традиционные бурятские праздники, как </a:t>
            </a:r>
            <a:r>
              <a:rPr lang="ru-RU" sz="2100" dirty="0" err="1" smtClean="0"/>
              <a:t>Сагаалган</a:t>
            </a:r>
            <a:r>
              <a:rPr lang="ru-RU" sz="2100" dirty="0" smtClean="0"/>
              <a:t>, Восточный Новый год, и </a:t>
            </a:r>
            <a:r>
              <a:rPr lang="ru-RU" sz="2100" dirty="0" err="1" smtClean="0"/>
              <a:t>Сурхарбан</a:t>
            </a:r>
            <a:r>
              <a:rPr lang="ru-RU" sz="2100" dirty="0" smtClean="0"/>
              <a:t> отмечаются на областном уровне и не только бурятами – на гуляния в честь праздников приглашаются представители всех национальностей.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95" y="685800"/>
            <a:ext cx="3946655" cy="59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32" y="34005"/>
            <a:ext cx="10515600" cy="1325563"/>
          </a:xfrm>
        </p:spPr>
        <p:txBody>
          <a:bodyPr/>
          <a:lstStyle/>
          <a:p>
            <a:r>
              <a:rPr lang="ru-RU" dirty="0" smtClean="0"/>
              <a:t>Эвенки.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" y="1359568"/>
            <a:ext cx="8867275" cy="5498432"/>
          </a:xfrm>
        </p:spPr>
        <p:txBody>
          <a:bodyPr>
            <a:noAutofit/>
          </a:bodyPr>
          <a:lstStyle/>
          <a:p>
            <a:r>
              <a:rPr lang="ru-RU" sz="2100" dirty="0" smtClean="0"/>
              <a:t>Тунгусы, официально известные с 1931 года под самоназванием эвенки, сегодня занимают в Иркутской области около 0.05% от общего количества населения – в последней переписи населения в области было насчитано 1272 эвенка.</a:t>
            </a:r>
          </a:p>
          <a:p>
            <a:r>
              <a:rPr lang="ru-RU" sz="2100" dirty="0" smtClean="0"/>
              <a:t>Русские с иркутскими эвенками впервые встретись в конце XVI века – именно к этому периоду относится первое описание эвенков как народности Восточной Сибири. Активное исследование территорий Восточной Сибири привело к близкому контакту русских казаков с эвенкийскими племенами – русские учились у эвенков охоте и секретам выживания в суровых условиях севера, эвенки же позаимствовали у русских некоторые технологии производства предметов быта.</a:t>
            </a:r>
          </a:p>
          <a:p>
            <a:r>
              <a:rPr lang="ru-RU" sz="2100" dirty="0" smtClean="0"/>
              <a:t>Сегодня с деградацией традиционного хозяйства обострилась этно-социальная обстановка в эвенкийских селах – в большинстве поселении попросту нет работы. Численность эвенков позволяет не беспокоиться о сохранении этнической системы, но для ее дальнейшего благополучного существования придется найти новые способы самоидентификации и развитии традиционных отраслей в современных условиях.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05" y="914400"/>
            <a:ext cx="3801083" cy="57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69" y="0"/>
            <a:ext cx="10515600" cy="1325563"/>
          </a:xfrm>
        </p:spPr>
        <p:txBody>
          <a:bodyPr/>
          <a:lstStyle/>
          <a:p>
            <a:r>
              <a:rPr lang="ru-RU" dirty="0" smtClean="0"/>
              <a:t>Тофалары.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99410"/>
            <a:ext cx="8410075" cy="5450305"/>
          </a:xfrm>
        </p:spPr>
        <p:txBody>
          <a:bodyPr>
            <a:noAutofit/>
          </a:bodyPr>
          <a:lstStyle/>
          <a:p>
            <a:r>
              <a:rPr lang="ru-RU" sz="2100" dirty="0" smtClean="0"/>
              <a:t>Самой </a:t>
            </a:r>
            <a:r>
              <a:rPr lang="ru-RU" sz="2100" dirty="0" smtClean="0"/>
              <a:t>малочисленной коренной народностью Иркутской области считаются Тофалары – на территории </a:t>
            </a:r>
            <a:r>
              <a:rPr lang="ru-RU" sz="2100" dirty="0" err="1" smtClean="0"/>
              <a:t>Нижнеудинского</a:t>
            </a:r>
            <a:r>
              <a:rPr lang="ru-RU" sz="2100" dirty="0" smtClean="0"/>
              <a:t> района, где и проживают </a:t>
            </a:r>
            <a:r>
              <a:rPr lang="ru-RU" sz="2100" dirty="0" err="1" smtClean="0"/>
              <a:t>тофалары</a:t>
            </a:r>
            <a:r>
              <a:rPr lang="ru-RU" sz="2100" dirty="0" smtClean="0"/>
              <a:t>, насчитывается всего 678 представителей народности, что составляет 0,03% от общего количества населения области.</a:t>
            </a:r>
          </a:p>
          <a:p>
            <a:r>
              <a:rPr lang="ru-RU" sz="2100" dirty="0" smtClean="0"/>
              <a:t>Под контроль Российской империи </a:t>
            </a:r>
            <a:r>
              <a:rPr lang="ru-RU" sz="2100" dirty="0" err="1" smtClean="0"/>
              <a:t>тофалары</a:t>
            </a:r>
            <a:r>
              <a:rPr lang="ru-RU" sz="2100" dirty="0" smtClean="0"/>
              <a:t> попали в середине XVII века, когда русские казаки пришли на территорию Восточной Сибири. Ясак Российской империи </a:t>
            </a:r>
            <a:r>
              <a:rPr lang="ru-RU" sz="2100" dirty="0" err="1" smtClean="0"/>
              <a:t>тофаларские</a:t>
            </a:r>
            <a:r>
              <a:rPr lang="ru-RU" sz="2100" dirty="0" smtClean="0"/>
              <a:t> племена выплачивали пушниной – основным промыслом </a:t>
            </a:r>
            <a:r>
              <a:rPr lang="ru-RU" sz="2100" dirty="0" err="1" smtClean="0"/>
              <a:t>тофов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Сегодня от оленеводства и пушной охоты </a:t>
            </a:r>
            <a:r>
              <a:rPr lang="ru-RU" sz="2100" dirty="0" err="1" smtClean="0"/>
              <a:t>тофалары</a:t>
            </a:r>
            <a:r>
              <a:rPr lang="ru-RU" sz="2100" dirty="0" smtClean="0"/>
              <a:t> перешли к земледелию, разведению скота и собирательству – добыча кедрового ореха до сих пор считается основным доходом многих </a:t>
            </a:r>
            <a:r>
              <a:rPr lang="ru-RU" sz="2100" dirty="0" err="1" smtClean="0"/>
              <a:t>тофаларских</a:t>
            </a:r>
            <a:r>
              <a:rPr lang="ru-RU" sz="2100" dirty="0" smtClean="0"/>
              <a:t> семей. Но, несмотря на упадок традиционного хозяйства и кризис этнического развития, </a:t>
            </a:r>
            <a:r>
              <a:rPr lang="ru-RU" sz="2100" dirty="0" err="1" smtClean="0"/>
              <a:t>тофалары</a:t>
            </a:r>
            <a:r>
              <a:rPr lang="ru-RU" sz="2100" dirty="0" smtClean="0"/>
              <a:t> сохраняют высокий уровень этнического самосознания, передавая из поколения в поколения традиционные легенды, сказки и песни.</a:t>
            </a:r>
            <a:endParaRPr lang="ru-RU"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9" y="673768"/>
            <a:ext cx="3875831" cy="57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4377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2019 год по последним подсчётам в Иркутской области проживает </a:t>
            </a:r>
            <a:r>
              <a:rPr lang="ru-RU" b="1" dirty="0"/>
              <a:t>2 398 </a:t>
            </a:r>
            <a:r>
              <a:rPr lang="ru-RU" b="1" dirty="0" smtClean="0"/>
              <a:t>617 человек, </a:t>
            </a:r>
            <a:r>
              <a:rPr lang="ru-RU" dirty="0" smtClean="0"/>
              <a:t>из них в Иркутске проживает </a:t>
            </a:r>
            <a:r>
              <a:rPr lang="ru-RU" b="1" dirty="0"/>
              <a:t>623 </a:t>
            </a:r>
            <a:r>
              <a:rPr lang="ru-RU" b="1" dirty="0" smtClean="0"/>
              <a:t>869 человек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58" y="1501720"/>
            <a:ext cx="7992979" cy="5356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94" y="176157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047" y="49012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/>
              <a:t>Спасибо за внимание!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8544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Коренные народы Сибири.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3715"/>
            <a:ext cx="10515600" cy="5149013"/>
          </a:xfrm>
        </p:spPr>
        <p:txBody>
          <a:bodyPr/>
          <a:lstStyle/>
          <a:p>
            <a:r>
              <a:rPr lang="ru-RU" dirty="0" smtClean="0"/>
              <a:t>На данный момент</a:t>
            </a:r>
            <a:r>
              <a:rPr lang="en-US" dirty="0" smtClean="0"/>
              <a:t> </a:t>
            </a:r>
            <a:r>
              <a:rPr lang="ru-RU" dirty="0" smtClean="0"/>
              <a:t>на территории Сибири проживает 36 различных народов и этносов.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" y="2370221"/>
            <a:ext cx="3807570" cy="2855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05" y="5225898"/>
            <a:ext cx="26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Якуты(478 тыс. человек)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29" y="2544761"/>
            <a:ext cx="3689617" cy="3477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3487" y="6022225"/>
            <a:ext cx="26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Буряты(461 тыс. человек)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88" y="2213811"/>
            <a:ext cx="3229218" cy="3808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7658" y="6022225"/>
            <a:ext cx="284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Тувинцы(264 тыс.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9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27" y="3502933"/>
            <a:ext cx="4371883" cy="289399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294"/>
            <a:ext cx="3873324" cy="2943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420" y="3180291"/>
            <a:ext cx="26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Хакасы(73 тыс. человек)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5800" y="6350240"/>
            <a:ext cx="273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Алтайцы(71 тыс. человек)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623"/>
            <a:ext cx="4716379" cy="2712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0810" y="6212264"/>
            <a:ext cx="257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Ненцы(45 тыс. человек)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24" y="-157206"/>
            <a:ext cx="3722771" cy="40232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1848" y="3842680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Эвенки(38 тыс.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0"/>
            <a:ext cx="4459705" cy="3344779"/>
          </a:xfrm>
        </p:spPr>
      </p:pic>
      <p:sp>
        <p:nvSpPr>
          <p:cNvPr id="5" name="TextBox 4"/>
          <p:cNvSpPr txBox="1"/>
          <p:nvPr/>
        </p:nvSpPr>
        <p:spPr>
          <a:xfrm>
            <a:off x="1050757" y="3340572"/>
            <a:ext cx="24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Ханты(31 тыс. человек)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6" y="156571"/>
            <a:ext cx="3962400" cy="2718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2871180"/>
            <a:ext cx="25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Эвены(22 тыс. человек)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01" y="0"/>
            <a:ext cx="2667531" cy="3874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20196" y="3869801"/>
            <a:ext cx="24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Чукчи(16 тыс. человек)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31" y="3146324"/>
            <a:ext cx="2465069" cy="3280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6" y="6242262"/>
            <a:ext cx="262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Шорцы(13 тыс. человек)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407" y="3709904"/>
            <a:ext cx="4977836" cy="2382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195" y="6088530"/>
            <a:ext cx="25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Манси(12 тыс.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0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2273" cy="2715252"/>
          </a:xfrm>
        </p:spPr>
      </p:pic>
      <p:sp>
        <p:nvSpPr>
          <p:cNvPr id="5" name="TextBox 4"/>
          <p:cNvSpPr txBox="1"/>
          <p:nvPr/>
        </p:nvSpPr>
        <p:spPr>
          <a:xfrm>
            <a:off x="1368283" y="2673536"/>
            <a:ext cx="29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Нанайцы(12 тыс. человек)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90" y="0"/>
            <a:ext cx="3959726" cy="3060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0369" y="2995948"/>
            <a:ext cx="269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Коряки(8 тыс. человек)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303"/>
            <a:ext cx="4620126" cy="3371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547" y="6383487"/>
            <a:ext cx="267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Долганы(7 тыс. человек)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56" y="3365280"/>
            <a:ext cx="6280045" cy="3006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4251" y="6307110"/>
            <a:ext cx="352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Сибирские татары(6 тыс.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4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6" y="132398"/>
            <a:ext cx="4326148" cy="3043940"/>
          </a:xfrm>
        </p:spPr>
      </p:pic>
      <p:sp>
        <p:nvSpPr>
          <p:cNvPr id="5" name="TextBox 4"/>
          <p:cNvSpPr txBox="1"/>
          <p:nvPr/>
        </p:nvSpPr>
        <p:spPr>
          <a:xfrm>
            <a:off x="1078701" y="3176338"/>
            <a:ext cx="249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Сойоты(5 тыс. человек)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497" y="3522924"/>
            <a:ext cx="5343030" cy="3005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042" y="6463451"/>
            <a:ext cx="375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Нивхи(5 тыс. человек)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64" y="53190"/>
            <a:ext cx="4483141" cy="322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1362" y="3192563"/>
            <a:ext cx="275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Селькупы(4 тыс. человек)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6" y="3599619"/>
            <a:ext cx="4772527" cy="2284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4133" y="5884173"/>
            <a:ext cx="284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Ительмены(3 тыс. человек)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89" y="236952"/>
            <a:ext cx="5841184" cy="3867503"/>
          </a:xfrm>
        </p:spPr>
      </p:pic>
      <p:sp>
        <p:nvSpPr>
          <p:cNvPr id="5" name="TextBox 4"/>
          <p:cNvSpPr txBox="1"/>
          <p:nvPr/>
        </p:nvSpPr>
        <p:spPr>
          <a:xfrm>
            <a:off x="4796589" y="423262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Телеуты</a:t>
            </a:r>
            <a:r>
              <a:rPr lang="ru-RU" dirty="0" smtClean="0"/>
              <a:t>(2 тыс. человек)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787" y="5073952"/>
            <a:ext cx="118409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народом, численность которых менее1 тысячи человек относятся: Кеты, </a:t>
            </a:r>
            <a:r>
              <a:rPr lang="ru-RU" sz="2800" dirty="0" err="1" smtClean="0"/>
              <a:t>Чуванцы</a:t>
            </a:r>
            <a:r>
              <a:rPr lang="ru-RU" sz="2800" dirty="0" smtClean="0"/>
              <a:t>, Нганасаны, Тофалары, Орочи, </a:t>
            </a:r>
            <a:r>
              <a:rPr lang="ru-RU" sz="2800" dirty="0" err="1" smtClean="0"/>
              <a:t>Негидальцы</a:t>
            </a:r>
            <a:r>
              <a:rPr lang="ru-RU" sz="2800" dirty="0" smtClean="0"/>
              <a:t>, Алеуты, </a:t>
            </a:r>
            <a:r>
              <a:rPr lang="ru-RU" sz="2800" dirty="0" err="1" smtClean="0"/>
              <a:t>Чулымцы</a:t>
            </a:r>
            <a:r>
              <a:rPr lang="ru-RU" sz="2800" dirty="0" smtClean="0"/>
              <a:t>, </a:t>
            </a:r>
            <a:r>
              <a:rPr lang="ru-RU" sz="2800" dirty="0" err="1" smtClean="0"/>
              <a:t>Ороки</a:t>
            </a:r>
            <a:r>
              <a:rPr lang="ru-RU" sz="2800" dirty="0" smtClean="0"/>
              <a:t>, Тазы, </a:t>
            </a:r>
            <a:r>
              <a:rPr lang="ru-RU" sz="2800" dirty="0" err="1" smtClean="0"/>
              <a:t>Энцы</a:t>
            </a:r>
            <a:r>
              <a:rPr lang="ru-RU" sz="2800" dirty="0" smtClean="0"/>
              <a:t>, Алюторцы, </a:t>
            </a:r>
            <a:r>
              <a:rPr lang="ru-RU" sz="2800" dirty="0" err="1" smtClean="0"/>
              <a:t>Кереки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1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0"/>
            <a:ext cx="11189368" cy="6858000"/>
          </a:xfrm>
        </p:spPr>
      </p:pic>
    </p:spTree>
    <p:extLst>
      <p:ext uri="{BB962C8B-B14F-4D97-AF65-F5344CB8AC3E}">
        <p14:creationId xmlns:p14="http://schemas.microsoft.com/office/powerpoint/2010/main" val="175248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005"/>
            <a:ext cx="10515600" cy="1325563"/>
          </a:xfrm>
        </p:spPr>
        <p:txBody>
          <a:bodyPr/>
          <a:lstStyle/>
          <a:p>
            <a:r>
              <a:rPr lang="ru-RU" dirty="0" smtClean="0"/>
              <a:t>Коренные народы Иркутской области.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4817395"/>
          </a:xfrm>
        </p:spPr>
        <p:txBody>
          <a:bodyPr/>
          <a:lstStyle/>
          <a:p>
            <a:r>
              <a:rPr lang="ru-RU" dirty="0"/>
              <a:t>Коренные народы на территории Иркутской области представлены бурятами, эвенками, тофаларами.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90" y="3767130"/>
            <a:ext cx="4786563" cy="3191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59" y="2453189"/>
            <a:ext cx="4548939" cy="3260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79" y="2163947"/>
            <a:ext cx="5005391" cy="23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256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Коренные народы Сибири и Иркутской области.</vt:lpstr>
      <vt:lpstr>Коренные народы Сибири.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Коренные народы Иркутской области.</vt:lpstr>
      <vt:lpstr>Буряты.</vt:lpstr>
      <vt:lpstr>Эвенки.</vt:lpstr>
      <vt:lpstr>Тофалары.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Коренные народы Сибири и Иркутской области.</dc:title>
  <dc:creator>user</dc:creator>
  <cp:lastModifiedBy>user</cp:lastModifiedBy>
  <cp:revision>24</cp:revision>
  <dcterms:created xsi:type="dcterms:W3CDTF">2019-02-05T11:26:46Z</dcterms:created>
  <dcterms:modified xsi:type="dcterms:W3CDTF">2019-02-06T08:27:54Z</dcterms:modified>
</cp:coreProperties>
</file>