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318" r:id="rId2"/>
    <p:sldId id="319" r:id="rId3"/>
    <p:sldId id="320" r:id="rId4"/>
    <p:sldId id="322" r:id="rId5"/>
    <p:sldId id="321" r:id="rId6"/>
    <p:sldId id="323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2" r:id="rId15"/>
    <p:sldId id="331" r:id="rId16"/>
    <p:sldId id="333" r:id="rId17"/>
    <p:sldId id="334" r:id="rId18"/>
    <p:sldId id="339" r:id="rId19"/>
    <p:sldId id="338" r:id="rId20"/>
    <p:sldId id="337" r:id="rId21"/>
    <p:sldId id="335" r:id="rId22"/>
    <p:sldId id="336" r:id="rId23"/>
    <p:sldId id="310" r:id="rId24"/>
    <p:sldId id="312" r:id="rId25"/>
    <p:sldId id="311" r:id="rId26"/>
    <p:sldId id="313" r:id="rId27"/>
    <p:sldId id="314" r:id="rId28"/>
    <p:sldId id="315" r:id="rId29"/>
    <p:sldId id="316" r:id="rId30"/>
    <p:sldId id="317" r:id="rId31"/>
    <p:sldId id="256" r:id="rId32"/>
    <p:sldId id="274" r:id="rId33"/>
    <p:sldId id="257" r:id="rId34"/>
    <p:sldId id="258" r:id="rId35"/>
    <p:sldId id="259" r:id="rId36"/>
    <p:sldId id="260" r:id="rId37"/>
    <p:sldId id="264" r:id="rId38"/>
    <p:sldId id="271" r:id="rId39"/>
    <p:sldId id="272" r:id="rId40"/>
    <p:sldId id="263" r:id="rId41"/>
    <p:sldId id="261" r:id="rId42"/>
    <p:sldId id="269" r:id="rId43"/>
    <p:sldId id="262" r:id="rId44"/>
    <p:sldId id="270" r:id="rId45"/>
    <p:sldId id="268" r:id="rId46"/>
    <p:sldId id="265" r:id="rId47"/>
    <p:sldId id="273" r:id="rId48"/>
    <p:sldId id="291" r:id="rId49"/>
    <p:sldId id="292" r:id="rId50"/>
    <p:sldId id="275" r:id="rId51"/>
    <p:sldId id="289" r:id="rId52"/>
    <p:sldId id="290" r:id="rId53"/>
    <p:sldId id="276" r:id="rId54"/>
    <p:sldId id="277" r:id="rId55"/>
    <p:sldId id="278" r:id="rId56"/>
    <p:sldId id="293" r:id="rId57"/>
    <p:sldId id="281" r:id="rId58"/>
    <p:sldId id="279" r:id="rId59"/>
    <p:sldId id="280" r:id="rId60"/>
    <p:sldId id="282" r:id="rId61"/>
    <p:sldId id="283" r:id="rId62"/>
    <p:sldId id="284" r:id="rId63"/>
    <p:sldId id="285" r:id="rId64"/>
    <p:sldId id="287" r:id="rId65"/>
    <p:sldId id="286" r:id="rId66"/>
    <p:sldId id="305" r:id="rId67"/>
    <p:sldId id="307" r:id="rId68"/>
    <p:sldId id="306" r:id="rId69"/>
    <p:sldId id="288" r:id="rId70"/>
    <p:sldId id="301" r:id="rId71"/>
    <p:sldId id="302" r:id="rId72"/>
    <p:sldId id="299" r:id="rId73"/>
    <p:sldId id="300" r:id="rId74"/>
    <p:sldId id="308" r:id="rId75"/>
    <p:sldId id="309" r:id="rId76"/>
    <p:sldId id="304" r:id="rId77"/>
    <p:sldId id="303" r:id="rId78"/>
    <p:sldId id="340" r:id="rId79"/>
    <p:sldId id="342" r:id="rId80"/>
    <p:sldId id="341" r:id="rId81"/>
    <p:sldId id="343" r:id="rId82"/>
    <p:sldId id="344" r:id="rId83"/>
    <p:sldId id="345" r:id="rId8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55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7D7F707-A9F4-41E4-BE04-EECC44B20A35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894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7739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0692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268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52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455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109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0369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2011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312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9116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67D7F707-A9F4-41E4-BE04-EECC44B20A35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61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7" Type="http://schemas.openxmlformats.org/officeDocument/2006/relationships/image" Target="../media/image31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41.xml"/><Relationship Id="rId4" Type="http://schemas.openxmlformats.org/officeDocument/2006/relationships/slide" Target="slide6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76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76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76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63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67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68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76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30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70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3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7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8.jpeg"/><Relationship Id="rId2" Type="http://schemas.openxmlformats.org/officeDocument/2006/relationships/slide" Target="slide7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3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73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86.jpeg"/><Relationship Id="rId2" Type="http://schemas.openxmlformats.org/officeDocument/2006/relationships/slide" Target="slide7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microsoft.com/office/2007/relationships/hdphoto" Target="../media/hdphoto1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.wav"/><Relationship Id="rId5" Type="http://schemas.openxmlformats.org/officeDocument/2006/relationships/image" Target="../media/image30.png"/><Relationship Id="rId4" Type="http://schemas.openxmlformats.org/officeDocument/2006/relationships/slide" Target="slide3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veinternet.ru/users/rosinka7304/post302497866/" TargetMode="External"/><Relationship Id="rId13" Type="http://schemas.openxmlformats.org/officeDocument/2006/relationships/hyperlink" Target="https://ru.pinterest.com/berezhnayaanna/%D0%BA%D0%BE%D1%82-%D0%BF%D0%B5%D1%82%D1%83%D1%85-%D0%B8-%D0%BB%D0%B8%D1%81%D0%B0/" TargetMode="External"/><Relationship Id="rId3" Type="http://schemas.openxmlformats.org/officeDocument/2006/relationships/hyperlink" Target="http://www.liveinternet.ru/users/rosinka7304/post333722984/" TargetMode="External"/><Relationship Id="rId7" Type="http://schemas.openxmlformats.org/officeDocument/2006/relationships/hyperlink" Target="http://ollforkids.ru/skazkart/905-volk-i-kozlyata-volk-i-semero-kozlyat.html" TargetMode="External"/><Relationship Id="rId12" Type="http://schemas.openxmlformats.org/officeDocument/2006/relationships/hyperlink" Target="http://www.xrest.ru/original/%D0%9A%D0%BE%D0%BB%D0%BE%D0%B1%D0%BE%D0%BA-1438176/" TargetMode="External"/><Relationship Id="rId2" Type="http://schemas.openxmlformats.org/officeDocument/2006/relationships/hyperlink" Target="http://nachalo4ka.ru/geroi-russkih-skazok-detskie-kartinki-dlya-prezentatsi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amejulia.ru/skazka-volk-i-semero-kozlyat.html" TargetMode="External"/><Relationship Id="rId11" Type="http://schemas.openxmlformats.org/officeDocument/2006/relationships/hyperlink" Target="http://bestanimationgif.com/gallery/view?id=38238" TargetMode="External"/><Relationship Id="rId5" Type="http://schemas.openxmlformats.org/officeDocument/2006/relationships/hyperlink" Target="https://www.stihi.ru/2015/04/18/506" TargetMode="External"/><Relationship Id="rId15" Type="http://schemas.openxmlformats.org/officeDocument/2006/relationships/hyperlink" Target="http://www.liveinternet.ru/users/iainna/post278157313/" TargetMode="External"/><Relationship Id="rId10" Type="http://schemas.openxmlformats.org/officeDocument/2006/relationships/hyperlink" Target="http://dochkiisinochki.ru/skazka-teremok-v-kartinkax-multfilm.html" TargetMode="External"/><Relationship Id="rId4" Type="http://schemas.openxmlformats.org/officeDocument/2006/relationships/hyperlink" Target="http://www.liveinternet.ru/users/rosinka7304/rubric/5782463/page1.html" TargetMode="External"/><Relationship Id="rId9" Type="http://schemas.openxmlformats.org/officeDocument/2006/relationships/hyperlink" Target="http://forchel.ru/9009-posledovatelnye-kartinki-po-skazke-repka.html" TargetMode="External"/><Relationship Id="rId14" Type="http://schemas.openxmlformats.org/officeDocument/2006/relationships/hyperlink" Target="http://hameleons.com/tags/Clipart/page/2/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1FDF54-ABB4-4CD3-9679-B366BD4C2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485" y="1059542"/>
            <a:ext cx="7475220" cy="2569029"/>
          </a:xfrm>
        </p:spPr>
        <p:txBody>
          <a:bodyPr>
            <a:noAutofit/>
          </a:bodyPr>
          <a:lstStyle/>
          <a:p>
            <a:r>
              <a:rPr lang="ru-RU" sz="4800" dirty="0"/>
              <a:t>«Использование мнемосхем в работе с детьми дошкольного возраста».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7B46F8-8010-4269-BF0E-A6946422D4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2148" y="4238170"/>
            <a:ext cx="6575895" cy="206103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800" b="1" i="1" dirty="0"/>
              <a:t>Воспитатель</a:t>
            </a:r>
          </a:p>
          <a:p>
            <a:pPr>
              <a:spcBef>
                <a:spcPts val="0"/>
              </a:spcBef>
            </a:pPr>
            <a:r>
              <a:rPr lang="ru-RU" sz="2800" b="1" i="1" dirty="0"/>
              <a:t>группы для  детей среднего возраста</a:t>
            </a:r>
          </a:p>
          <a:p>
            <a:pPr>
              <a:spcBef>
                <a:spcPts val="0"/>
              </a:spcBef>
            </a:pPr>
            <a:r>
              <a:rPr lang="ru-RU" sz="2800" b="1" i="1" dirty="0" err="1"/>
              <a:t>Сугако</a:t>
            </a:r>
            <a:r>
              <a:rPr lang="ru-RU" sz="2800" b="1" i="1" dirty="0"/>
              <a:t> Елена Владиславовна</a:t>
            </a:r>
            <a:endParaRPr lang="ru-RU" sz="2800" dirty="0"/>
          </a:p>
          <a:p>
            <a:endParaRPr lang="ru-RU" sz="1800" b="1" i="1" dirty="0"/>
          </a:p>
        </p:txBody>
      </p:sp>
    </p:spTree>
    <p:extLst>
      <p:ext uri="{BB962C8B-B14F-4D97-AF65-F5344CB8AC3E}">
        <p14:creationId xmlns:p14="http://schemas.microsoft.com/office/powerpoint/2010/main" val="836707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E4258-2D3C-45A7-8115-31D0DDDE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1" y="333829"/>
            <a:ext cx="7406640" cy="135636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Отгадай загадку…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846E48C-AB8E-463D-9B83-5A9C6DB7D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736" y="1690189"/>
            <a:ext cx="6401355" cy="20057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0CB819-5E01-4BD5-A5D3-0A0AB6058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735" y="3695947"/>
            <a:ext cx="640135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01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54F12-8889-4AC0-9422-DF0CE951A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Угадай пословицы…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A04A8F2-1E5D-40BB-8861-3297B4D1D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690" y="2274027"/>
            <a:ext cx="5444200" cy="32860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2F7F46-181F-41F0-AF04-DD77FBDF4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26" y="2274027"/>
            <a:ext cx="1999661" cy="15577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4E23EE-FE43-4581-A64C-981C657FA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00" y="4054213"/>
            <a:ext cx="1560711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49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EE37A6-5EDB-42C8-BF05-30041A964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190171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 Запомни скороговорки…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1CBEB4-E1EE-4B0E-8171-DF961A645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9148" y="2057400"/>
            <a:ext cx="524030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6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9DC1C5-94DF-410C-B5EE-516A9E345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0014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 Проговори скороговорки…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7C3D6B1-4791-46BD-B2C3-7CC0349DB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9215" y="1765240"/>
            <a:ext cx="5602710" cy="13717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11470E-92FE-40BA-A67F-1FFCDE1FE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215" y="3383584"/>
            <a:ext cx="5602710" cy="13595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1EAD56-B047-4E72-8C59-D601F3F49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645" y="4989735"/>
            <a:ext cx="5602710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19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14A1F-3257-4F9E-803F-3E3046AD8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95794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Реши задачку…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D47AA9D-BEF2-4613-82AD-B2501F2C4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749" y="1567543"/>
            <a:ext cx="7127141" cy="508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13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3AB6E9-EDAD-4F0D-A5EF-F9691FC71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97245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Реши задачку…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85DF2C-50B6-4CE4-83A6-E0F948A83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052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9A923-371B-4CB0-BF39-A37600DD8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Составь рассказ о весне с опорой на мнемосхему…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E56F656-E93C-42A6-B2CE-133FAE123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579" y="1965960"/>
            <a:ext cx="6920311" cy="456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20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D17A8-4F22-417A-944C-BF5C30F7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0160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Споем песню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315E3FD-6BDB-4EA0-84E9-6CA9F783B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769"/>
          <a:stretch/>
        </p:blipFill>
        <p:spPr>
          <a:xfrm>
            <a:off x="493486" y="1684787"/>
            <a:ext cx="8273143" cy="484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89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F2A7D8-55FE-46B4-91E6-2B8297D0E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b="1" dirty="0">
                <a:solidFill>
                  <a:srgbClr val="0070C0"/>
                </a:solidFill>
              </a:rPr>
              <a:t>При составлении мнемосхем можно использовать..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0CC3A0-7BAE-4280-8F02-A135FE8B0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70C0"/>
                </a:solidFill>
              </a:rPr>
              <a:t>Разные графические символы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70C0"/>
                </a:solidFill>
              </a:rPr>
              <a:t>Опорные картинки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70C0"/>
                </a:solidFill>
              </a:rPr>
              <a:t> Отрицания  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70C0"/>
                </a:solidFill>
              </a:rPr>
              <a:t>Геометрические фигуры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70C0"/>
                </a:solidFill>
              </a:rPr>
              <a:t>Буквы, цифры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70C0"/>
                </a:solidFill>
              </a:rPr>
              <a:t>Цветовые акценты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70C0"/>
                </a:solidFill>
              </a:rPr>
              <a:t>Таблицы 6 – 9 – 12 и более клеток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v"/>
            </a:pPr>
            <a:endParaRPr lang="ru-RU" sz="2800" dirty="0">
              <a:solidFill>
                <a:srgbClr val="0070C0"/>
              </a:solidFill>
            </a:endParaRP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v"/>
            </a:pP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308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0D993-4A40-45EA-B856-832600119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Составить мнемосхему к стихотворению А. Барто.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A151E77-A7CE-4924-B8B6-A08CA98882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291" y="2057400"/>
            <a:ext cx="2385442" cy="4022725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57D4A563-B679-41D6-94A6-611F26DF2A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45250" y="2057400"/>
            <a:ext cx="3076201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31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4F91-C41C-416A-9445-7C8C994B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с которой сталкиваются</a:t>
            </a:r>
            <a:r>
              <a:rPr lang="ru-RU" alt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и родители…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D67017-7C2E-4764-86E2-4CEAF5AFE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43" y="2057400"/>
            <a:ext cx="8157028" cy="4038600"/>
          </a:xfrm>
        </p:spPr>
        <p:txBody>
          <a:bodyPr>
            <a:normAutofit/>
          </a:bodyPr>
          <a:lstStyle/>
          <a:p>
            <a:pPr algn="just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3200" dirty="0">
                <a:solidFill>
                  <a:srgbClr val="0070C0"/>
                </a:solidFill>
              </a:rPr>
              <a:t> «У нас стихи не запоминаются!!!» Не может быстро запомнить текст, путается в строчках, переставляет слова местами».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3200" dirty="0">
                <a:solidFill>
                  <a:srgbClr val="0070C0"/>
                </a:solidFill>
              </a:rPr>
              <a:t> Стесняется, замыкается…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3200" dirty="0">
                <a:solidFill>
                  <a:srgbClr val="0070C0"/>
                </a:solidFill>
              </a:rPr>
              <a:t> Нет желания учить стихотворение, пересказать сказку…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3200" dirty="0">
                <a:solidFill>
                  <a:srgbClr val="0070C0"/>
                </a:solidFill>
              </a:rPr>
              <a:t> Долго запоминает текст, психует…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v"/>
            </a:pPr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630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4F6FA94-08D4-4899-968E-EA03B58D9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0807" y="751114"/>
            <a:ext cx="7602386" cy="53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75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01727D7-6A98-4B81-9AFA-660F4116B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1" y="522514"/>
            <a:ext cx="7619092" cy="5573486"/>
          </a:xfrm>
        </p:spPr>
        <p:txBody>
          <a:bodyPr>
            <a:noAutofit/>
          </a:bodyPr>
          <a:lstStyle/>
          <a:p>
            <a:pPr marL="34290" indent="0" algn="just">
              <a:lnSpc>
                <a:spcPct val="100000"/>
              </a:lnSpc>
              <a:buNone/>
            </a:pPr>
            <a:r>
              <a:rPr lang="ru-RU" sz="2800" b="1" dirty="0">
                <a:solidFill>
                  <a:srgbClr val="0070C0"/>
                </a:solidFill>
              </a:rPr>
              <a:t>Вывод:</a:t>
            </a:r>
            <a:br>
              <a:rPr lang="ru-RU" sz="2800" dirty="0">
                <a:solidFill>
                  <a:srgbClr val="0070C0"/>
                </a:solidFill>
              </a:rPr>
            </a:b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dirty="0">
                <a:solidFill>
                  <a:srgbClr val="0070C0"/>
                </a:solidFill>
              </a:rPr>
              <a:t>Мнемотехника помогает сделать процесс запоминания более простым, интересным, творческим. У детей развиваются память, внимание, образное мышление. Сокращается время обучения связной речи. Дети преодолевают робость, застенчивость, учатся свободно держаться перед аудиторией</a:t>
            </a:r>
            <a:br>
              <a:rPr lang="ru-RU" sz="2800" dirty="0">
                <a:solidFill>
                  <a:srgbClr val="0070C0"/>
                </a:solidFill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104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3E2920D-6FA2-4288-92C5-BD3D9D8E2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609599"/>
            <a:ext cx="7406640" cy="4630057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0070C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20191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3D287C-34C2-4432-BF8E-DE28C1E28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2148" y="4447279"/>
            <a:ext cx="6575895" cy="16002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b="1" i="1" dirty="0"/>
              <a:t>воспитатель </a:t>
            </a:r>
          </a:p>
          <a:p>
            <a:pPr algn="ctr"/>
            <a:r>
              <a:rPr lang="ru-RU" sz="2800" b="1" i="1" dirty="0"/>
              <a:t>подготовительной группы детей с ТНР</a:t>
            </a:r>
            <a:br>
              <a:rPr lang="ru-RU" sz="2800" b="1" i="1" dirty="0"/>
            </a:br>
            <a:r>
              <a:rPr lang="ru-RU" sz="2800" b="1" i="1" dirty="0"/>
              <a:t>Родионова Надежда Ивановна</a:t>
            </a:r>
            <a:br>
              <a:rPr lang="ru-RU" sz="2800" dirty="0"/>
            </a:br>
            <a:endParaRPr lang="ru-RU" sz="2800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A11C60-EAC6-4775-AC58-EFA868B73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47079" cy="2847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49944ED-E2DD-45FF-80A1-191A96A23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2148" y="1600200"/>
            <a:ext cx="7861852" cy="2847079"/>
          </a:xfrm>
        </p:spPr>
        <p:txBody>
          <a:bodyPr>
            <a:normAutofit/>
          </a:bodyPr>
          <a:lstStyle/>
          <a:p>
            <a:pPr algn="ctr" latinLnBrk="1"/>
            <a:r>
              <a:rPr lang="ru-RU" sz="4800" b="1" dirty="0"/>
              <a:t>Коммуникативная</a:t>
            </a:r>
            <a:br>
              <a:rPr lang="ru-RU" sz="4800" b="1" dirty="0"/>
            </a:br>
            <a:r>
              <a:rPr lang="ru-RU" sz="4800" b="1" dirty="0"/>
              <a:t> студия </a:t>
            </a:r>
            <a:br>
              <a:rPr lang="ru-RU" sz="4800" b="1" dirty="0"/>
            </a:br>
            <a:r>
              <a:rPr lang="ru-RU" sz="4800" b="1" dirty="0"/>
              <a:t>«В гостях у сказки»</a:t>
            </a:r>
            <a:br>
              <a:rPr lang="ru-RU" dirty="0">
                <a:effectLst/>
              </a:rPr>
            </a:b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07375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E67F4-1B59-4C32-B79F-726C7A401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Цель и задачи студии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FD06FF-215C-4551-81DE-923D25FAA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1" y="2057400"/>
            <a:ext cx="6826249" cy="4038600"/>
          </a:xfrm>
        </p:spPr>
        <p:txBody>
          <a:bodyPr/>
          <a:lstStyle/>
          <a:p>
            <a:pPr algn="just"/>
            <a:r>
              <a:rPr lang="ru-RU" sz="2800" u="sng" dirty="0">
                <a:solidFill>
                  <a:srgbClr val="0070C0"/>
                </a:solidFill>
              </a:rPr>
              <a:t>Цель: </a:t>
            </a:r>
            <a:r>
              <a:rPr lang="ru-RU" sz="2800" i="1" dirty="0">
                <a:solidFill>
                  <a:srgbClr val="0070C0"/>
                </a:solidFill>
              </a:rPr>
              <a:t>активное вовлечение родителей в творческий процесс развития театрализованной деятельности.</a:t>
            </a:r>
          </a:p>
          <a:p>
            <a:pPr algn="just"/>
            <a:endParaRPr lang="ru-RU" sz="2800" dirty="0">
              <a:solidFill>
                <a:srgbClr val="0070C0"/>
              </a:solidFill>
            </a:endParaRPr>
          </a:p>
          <a:p>
            <a:pPr algn="just"/>
            <a:r>
              <a:rPr lang="ru-RU" sz="2800" u="sng" dirty="0">
                <a:solidFill>
                  <a:srgbClr val="0070C0"/>
                </a:solidFill>
              </a:rPr>
              <a:t>Задачи: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i="1" dirty="0">
                <a:solidFill>
                  <a:srgbClr val="0070C0"/>
                </a:solidFill>
              </a:rPr>
              <a:t>заинтересовать родителей перспективами развития театрализованной деятельности, вовлечение их в жизнь детского сада, сделать их союзниками.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14F28E-395B-4E6F-99BC-98E491192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27503">
            <a:off x="5641761" y="-30179"/>
            <a:ext cx="4439783" cy="25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A9B65EC-B4B9-4919-8C8A-827BF27CE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507" y="283754"/>
            <a:ext cx="7406640" cy="1356360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Этапы работы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9ACE023-CC67-42BC-90F7-5DD7F522C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322" y="1306286"/>
            <a:ext cx="8680449" cy="4978400"/>
          </a:xfrm>
        </p:spPr>
        <p:txBody>
          <a:bodyPr>
            <a:noAutofit/>
          </a:bodyPr>
          <a:lstStyle/>
          <a:p>
            <a:pPr algn="just"/>
            <a:r>
              <a:rPr lang="ru-RU" sz="2200" dirty="0">
                <a:solidFill>
                  <a:srgbClr val="0070C0"/>
                </a:solidFill>
              </a:rPr>
              <a:t>Изучение возможности семьи и детского сада в контексте театрализованной деятельности;</a:t>
            </a:r>
          </a:p>
          <a:p>
            <a:pPr algn="just"/>
            <a:r>
              <a:rPr lang="ru-RU" sz="2200" dirty="0">
                <a:solidFill>
                  <a:srgbClr val="0070C0"/>
                </a:solidFill>
              </a:rPr>
              <a:t>Ознакомление родителей с идеей сотрудничества, согласованность и обсуждение мест и время проведения, оформление предметной среды;</a:t>
            </a:r>
          </a:p>
          <a:p>
            <a:pPr algn="just"/>
            <a:r>
              <a:rPr lang="ru-RU" sz="2200" dirty="0">
                <a:solidFill>
                  <a:srgbClr val="0070C0"/>
                </a:solidFill>
              </a:rPr>
              <a:t>Развитие взаимодействия семьи и сада, путем создания условий для творческой активности детей в театрализованной деятельности и обеспечения взаимодействия с другими видами деятельности в едином педагогическом процессе;</a:t>
            </a:r>
          </a:p>
          <a:p>
            <a:pPr algn="just"/>
            <a:r>
              <a:rPr lang="ru-RU" sz="2200" dirty="0">
                <a:solidFill>
                  <a:srgbClr val="0070C0"/>
                </a:solidFill>
              </a:rPr>
              <a:t>Самостоятельная реализация творческих семейных проектов, основанная на принципах уважения, доверия, открытости всех участников процесса взаимодействия в театрализованной деятельности;</a:t>
            </a:r>
          </a:p>
          <a:p>
            <a:pPr algn="just"/>
            <a:r>
              <a:rPr lang="ru-RU" sz="2200" dirty="0">
                <a:solidFill>
                  <a:srgbClr val="0070C0"/>
                </a:solidFill>
              </a:rPr>
              <a:t>Педагогическое просвещение родителей по развитию речи через театрализованную деятельность</a:t>
            </a:r>
          </a:p>
          <a:p>
            <a:pPr algn="just"/>
            <a:endParaRPr lang="ru-RU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32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498A2-58B0-4366-8222-2618C1FD4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0"/>
            <a:ext cx="7406640" cy="1965960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Формы работы с родителями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7A456E-4C0F-48BB-8343-A9C20A94E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515" y="1596570"/>
            <a:ext cx="8606970" cy="4891315"/>
          </a:xfrm>
        </p:spPr>
        <p:txBody>
          <a:bodyPr>
            <a:noAutofit/>
          </a:bodyPr>
          <a:lstStyle/>
          <a:p>
            <a:pPr marL="491490" indent="-457200">
              <a:buFont typeface="+mj-lt"/>
              <a:buAutoNum type="arabicPeriod"/>
            </a:pPr>
            <a:r>
              <a:rPr lang="ru-RU" sz="2400" dirty="0">
                <a:solidFill>
                  <a:srgbClr val="0070C0"/>
                </a:solidFill>
              </a:rPr>
              <a:t>Консультации. Беседы; </a:t>
            </a:r>
          </a:p>
          <a:p>
            <a:pPr marL="491490" indent="-457200">
              <a:buFont typeface="+mj-lt"/>
              <a:buAutoNum type="arabicPeriod"/>
            </a:pPr>
            <a:r>
              <a:rPr lang="ru-RU" sz="2400" dirty="0">
                <a:solidFill>
                  <a:srgbClr val="0070C0"/>
                </a:solidFill>
              </a:rPr>
              <a:t>Совместная работа по подготовке театрализованного представления; </a:t>
            </a:r>
          </a:p>
          <a:p>
            <a:pPr marL="491490" indent="-457200">
              <a:buFont typeface="+mj-lt"/>
              <a:buAutoNum type="arabicPeriod"/>
            </a:pPr>
            <a:r>
              <a:rPr lang="ru-RU" sz="2400" dirty="0">
                <a:solidFill>
                  <a:srgbClr val="0070C0"/>
                </a:solidFill>
              </a:rPr>
              <a:t>Заучивание ролей; </a:t>
            </a:r>
          </a:p>
          <a:p>
            <a:pPr marL="491490" indent="-457200">
              <a:buFont typeface="+mj-lt"/>
              <a:buAutoNum type="arabicPeriod"/>
            </a:pPr>
            <a:r>
              <a:rPr lang="ru-RU" sz="2400" dirty="0">
                <a:solidFill>
                  <a:srgbClr val="0070C0"/>
                </a:solidFill>
              </a:rPr>
              <a:t>Постановка театра родителей совместно с детьми; </a:t>
            </a:r>
          </a:p>
          <a:p>
            <a:pPr marL="491490" indent="-457200">
              <a:buFont typeface="+mj-lt"/>
              <a:buAutoNum type="arabicPeriod"/>
            </a:pPr>
            <a:r>
              <a:rPr lang="ru-RU" sz="2400" dirty="0">
                <a:solidFill>
                  <a:srgbClr val="0070C0"/>
                </a:solidFill>
              </a:rPr>
              <a:t>Просветительская работа</a:t>
            </a:r>
          </a:p>
          <a:p>
            <a:pPr marL="491490" indent="-457200">
              <a:buFont typeface="+mj-lt"/>
              <a:buAutoNum type="arabicPeriod"/>
            </a:pPr>
            <a:r>
              <a:rPr lang="ru-RU" sz="2400" dirty="0">
                <a:solidFill>
                  <a:srgbClr val="0070C0"/>
                </a:solidFill>
              </a:rPr>
              <a:t>Изготовление различных видов атрибутов к театрализованной деятельности;</a:t>
            </a:r>
          </a:p>
          <a:p>
            <a:pPr marL="491490" indent="-457200">
              <a:buFont typeface="+mj-lt"/>
              <a:buAutoNum type="arabicPeriod"/>
            </a:pPr>
            <a:r>
              <a:rPr lang="ru-RU" sz="2400" dirty="0">
                <a:solidFill>
                  <a:srgbClr val="0070C0"/>
                </a:solidFill>
              </a:rPr>
              <a:t>Совместные походы в театр;</a:t>
            </a:r>
          </a:p>
          <a:p>
            <a:pPr marL="491490" indent="-457200">
              <a:buFont typeface="+mj-lt"/>
              <a:buAutoNum type="arabicPeriod"/>
            </a:pPr>
            <a:r>
              <a:rPr lang="ru-RU" sz="2400" dirty="0">
                <a:solidFill>
                  <a:srgbClr val="0070C0"/>
                </a:solidFill>
              </a:rPr>
              <a:t>Размещение информации на страничке официального сайта ДОУ;</a:t>
            </a:r>
          </a:p>
          <a:p>
            <a:pPr marL="491490" indent="-457200">
              <a:buFont typeface="+mj-lt"/>
              <a:buAutoNum type="arabicPeriod"/>
            </a:pP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34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ADD8C8-7D28-431C-BEBA-98D420EB2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52400"/>
            <a:ext cx="1988457" cy="1988457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81E2DC5-20C1-4646-B7C8-FBD29633E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571" y="431800"/>
            <a:ext cx="7213600" cy="6085114"/>
          </a:xfrm>
        </p:spPr>
        <p:txBody>
          <a:bodyPr>
            <a:noAutofit/>
          </a:bodyPr>
          <a:lstStyle/>
          <a:p>
            <a:pPr marL="82296" indent="0" algn="just">
              <a:spcBef>
                <a:spcPts val="1200"/>
              </a:spcBef>
              <a:buNone/>
            </a:pPr>
            <a:r>
              <a:rPr lang="ru-RU" sz="2800" dirty="0">
                <a:solidFill>
                  <a:srgbClr val="0070C0"/>
                </a:solidFill>
              </a:rPr>
              <a:t>В процессе работы над спектаклем формируются такие качества личности, как: </a:t>
            </a:r>
          </a:p>
          <a:p>
            <a:pPr algn="just">
              <a:spcBef>
                <a:spcPts val="1200"/>
              </a:spcBef>
            </a:pPr>
            <a:r>
              <a:rPr lang="ru-RU" sz="2800" dirty="0">
                <a:solidFill>
                  <a:srgbClr val="0070C0"/>
                </a:solidFill>
              </a:rPr>
              <a:t>автономность, которая выражается в стремлении проявлять свое личное мнение; </a:t>
            </a:r>
          </a:p>
          <a:p>
            <a:pPr algn="just">
              <a:spcBef>
                <a:spcPts val="1200"/>
              </a:spcBef>
            </a:pPr>
            <a:r>
              <a:rPr lang="ru-RU" sz="2800" dirty="0">
                <a:solidFill>
                  <a:srgbClr val="0070C0"/>
                </a:solidFill>
              </a:rPr>
              <a:t>активность, предполагающая способность владеть инициативой в общении;</a:t>
            </a:r>
          </a:p>
          <a:p>
            <a:pPr algn="just">
              <a:spcBef>
                <a:spcPts val="1200"/>
              </a:spcBef>
            </a:pPr>
            <a:r>
              <a:rPr lang="ru-RU" sz="2800" dirty="0">
                <a:solidFill>
                  <a:srgbClr val="0070C0"/>
                </a:solidFill>
              </a:rPr>
              <a:t>социальная компетентность, связанная с сопереживанием и содействием, познанием другого человека, выбором адекватных ситуации, способов общения и поведения.</a:t>
            </a:r>
          </a:p>
          <a:p>
            <a:pPr algn="just"/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D89D2C-CAB4-440E-993D-0BFCE38CE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098" y="4796005"/>
            <a:ext cx="2578832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16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C04B69-F2BE-40A9-BEE6-701A22413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71" y="246742"/>
            <a:ext cx="8270158" cy="639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37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661691-FC14-4BE5-B603-B9D5C65D4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3" y="116115"/>
            <a:ext cx="7636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46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6F7BD-AE15-4FA4-B49A-BC8A48552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49" y="275771"/>
            <a:ext cx="8054521" cy="2090057"/>
          </a:xfrm>
        </p:spPr>
        <p:txBody>
          <a:bodyPr>
            <a:noAutofit/>
          </a:bodyPr>
          <a:lstStyle/>
          <a:p>
            <a:pPr algn="r"/>
            <a:r>
              <a:rPr lang="ru-RU" sz="2800" b="1" i="1" dirty="0">
                <a:solidFill>
                  <a:srgbClr val="0070C0"/>
                </a:solidFill>
              </a:rPr>
              <a:t> 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«Учите ребёнка каким-нибудь неизвестным ему словам – он будет долго и напрасно мучиться, но свяжите двадцать таких слов с картинками, и он их усвоит на лету».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i="1" dirty="0">
                <a:solidFill>
                  <a:srgbClr val="0070C0"/>
                </a:solidFill>
              </a:rPr>
              <a:t> К.Д. Ушинский</a:t>
            </a:r>
            <a:br>
              <a:rPr lang="ru-RU" sz="2800" b="1" i="1" dirty="0">
                <a:solidFill>
                  <a:srgbClr val="0070C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40E70CF-9182-4D7B-868F-0D5F0464C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5362" y="2373321"/>
            <a:ext cx="3907875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84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EE342E-C7C6-4F50-9237-477C8766B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96" y="0"/>
            <a:ext cx="7759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43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800" spc="50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Игры для родителей </a:t>
            </a:r>
            <a:r>
              <a:rPr lang="ru-RU" sz="2800" spc="5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детей</a:t>
            </a:r>
            <a:br>
              <a:rPr lang="ru-RU" sz="3600" spc="50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400" spc="50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 гостях у сказки»</a:t>
            </a:r>
            <a:endParaRPr lang="ru-RU" sz="4400" dirty="0">
              <a:ln w="11430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0000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68400" y="6068893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entury Gothic" panose="020B0502020202020204"/>
              </a:rPr>
              <a:t>2021 год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31" y="4292901"/>
            <a:ext cx="3766837" cy="22719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7" y="636530"/>
            <a:ext cx="1532943" cy="19161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771" y="455158"/>
            <a:ext cx="1548378" cy="243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00490"/>
      </p:ext>
    </p:extLst>
  </p:cSld>
  <p:clrMapOvr>
    <a:masterClrMapping/>
  </p:clrMapOvr>
  <p:transition spd="slow"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>
            <a:off x="4752842" y="2059262"/>
            <a:ext cx="3965489" cy="908965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ОТГАДАЙ СКАЗОЧНОГО ГЕРОЯ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Прямоугольник 6">
            <a:hlinkClick r:id="rId3" action="ppaction://hlinksldjump"/>
          </p:cNvPr>
          <p:cNvSpPr/>
          <p:nvPr/>
        </p:nvSpPr>
        <p:spPr>
          <a:xfrm>
            <a:off x="324060" y="3038372"/>
            <a:ext cx="3965489" cy="908965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50" normalizeH="0" baseline="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</a:rPr>
              <a:t>ИСПРАВЬ ОШИБКУ В НАЗВАНИИ СКАЗКИ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4591137" y="4090483"/>
            <a:ext cx="4222798" cy="908965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50" normalizeH="0" baseline="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</a:rPr>
              <a:t>ВЫБЕРИ ИЛЛЮСТРАЦИИ ИЗ ОДНОЙ СКАЗКИ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393353" y="1089778"/>
            <a:ext cx="3965489" cy="908965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УГАДАЙ СКАЗКУ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Рисунок 1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927" y="187287"/>
            <a:ext cx="1303221" cy="2049746"/>
          </a:xfrm>
          <a:prstGeom prst="rect">
            <a:avLst/>
          </a:prstGeom>
        </p:spPr>
      </p:pic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600837" y="5219267"/>
            <a:ext cx="3965489" cy="908965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50" normalizeH="0" baseline="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</a:rPr>
              <a:t>КТО</a:t>
            </a:r>
            <a:r>
              <a:rPr kumimoji="0" lang="ru-RU" sz="2800" b="1" i="0" u="none" strike="noStrike" kern="0" cap="none" spc="50" normalizeH="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</a:rPr>
              <a:t> ИЗ ЧЕГО?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915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ОТГАДАЙ СКАЗОЧНОГО ГЕРОЯ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701880" y="1906714"/>
            <a:ext cx="3566160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СЕМЕРО КОЗЛЯТ</a:t>
            </a:r>
            <a:endParaRPr lang="ru-RU" dirty="0"/>
          </a:p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1"/>
                </a:solidFill>
              </a:rPr>
              <a:t>Ждали маму с молоком,</a:t>
            </a:r>
          </a:p>
          <a:p>
            <a:pPr marL="3429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schemeClr val="tx1"/>
              </a:solidFill>
            </a:endParaRPr>
          </a:p>
          <a:p>
            <a:pPr marL="3429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1"/>
                </a:solidFill>
              </a:rPr>
              <a:t>А пустили волка в дом…</a:t>
            </a:r>
          </a:p>
          <a:p>
            <a:pPr marL="3429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schemeClr val="tx1"/>
              </a:solidFill>
            </a:endParaRPr>
          </a:p>
          <a:p>
            <a:pPr marL="3429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1"/>
                </a:solidFill>
              </a:rPr>
              <a:t>Кем же были эти</a:t>
            </a:r>
          </a:p>
          <a:p>
            <a:pPr marL="3429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schemeClr val="tx1"/>
              </a:solidFill>
            </a:endParaRPr>
          </a:p>
          <a:p>
            <a:pPr marL="3429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1"/>
                </a:solidFill>
              </a:rPr>
              <a:t>Маленькие дети?</a:t>
            </a: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75" y="2721482"/>
            <a:ext cx="3443019" cy="3679317"/>
          </a:xfrm>
        </p:spPr>
      </p:pic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4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ОТГАДАЙ СКАЗОЧНОГО ГЕРОЯ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701880" y="1898087"/>
            <a:ext cx="3566160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МЫШКА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Всех важней она в загадке,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Хоть и в погребе жила: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Репку вытащить из грядки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Деду с бабкой помогла.</a:t>
            </a:r>
          </a:p>
          <a:p>
            <a:pPr marL="34290" indent="0">
              <a:buNone/>
            </a:pP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75" y="2721483"/>
            <a:ext cx="3443019" cy="3749655"/>
          </a:xfrm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6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ОТГАДАЙ СКАЗОЧНОГО ГЕРОЯ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701880" y="1915340"/>
            <a:ext cx="3566160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МЕДВЕДЬ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Отвечайте на вопрос: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Кто в корзине Машу нёс,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Кто садился на пенёк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И хотел съесть пирожок?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Кто же это был?</a:t>
            </a:r>
          </a:p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011" y="2719388"/>
            <a:ext cx="3107252" cy="3791426"/>
          </a:xfrm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2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ОТГАДАЙ СКАЗОЧНОГО ГЕРОЯ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97730" y="1906714"/>
            <a:ext cx="3566160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КОЛОБОК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На сметане мешен,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На окошке стужен,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Круглый бок, румяный бок.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Покатился ….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39" y="2719388"/>
            <a:ext cx="3422429" cy="3667344"/>
          </a:xfrm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ОТГАДАЙ СКАЗОЧНОГО ГЕРОЯ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97730" y="1915340"/>
            <a:ext cx="3566160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ВОЛК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Нравом зол, цветом сер,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Шесть козляток он съел.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75" y="2692580"/>
            <a:ext cx="3484293" cy="3877032"/>
          </a:xfrm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1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ОТГАДАЙ СКАЗОЧНОГО ГЕРОЯ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97730" y="1923967"/>
            <a:ext cx="3566160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ГУСИ – ЛЕБЕДИ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57250" y="1967099"/>
            <a:ext cx="3566160" cy="3383280"/>
          </a:xfrm>
        </p:spPr>
        <p:txBody>
          <a:bodyPr>
            <a:noAutofit/>
          </a:bodyPr>
          <a:lstStyle/>
          <a:p>
            <a:pPr marL="34290" indent="0">
              <a:buNone/>
            </a:pPr>
            <a:r>
              <a:rPr lang="ru-RU" sz="2000" b="1" dirty="0">
                <a:solidFill>
                  <a:schemeClr val="tx1"/>
                </a:solidFill>
              </a:rPr>
              <a:t>Не доглядела за братом сестра,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И долго искала мальчишку она.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Помогла ей волшебная речка,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Пирожков испекла русская печка.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От птиц под яблоней укрылись дети.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Что за птицы были эти?</a:t>
            </a:r>
            <a:r>
              <a:rPr lang="ru-RU" sz="2400" b="1" dirty="0">
                <a:solidFill>
                  <a:schemeClr val="tx1"/>
                </a:solidFill>
              </a:rPr>
              <a:t> 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570" y="2701207"/>
            <a:ext cx="3703320" cy="2166215"/>
          </a:xfrm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ОТГАДАЙ СКАЗОЧНОГО ГЕРОЯ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25" y="2553420"/>
            <a:ext cx="3226279" cy="3965656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554388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ЛИСА</a:t>
            </a:r>
            <a:endParaRPr lang="ru-RU" dirty="0"/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34290" lvl="0" indent="0" defTabSz="91440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br>
              <a:rPr lang="ru-RU" sz="1800" dirty="0">
                <a:solidFill>
                  <a:prstClr val="black"/>
                </a:solidFill>
              </a:rPr>
            </a:br>
            <a:endParaRPr lang="ru-RU" sz="18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17917" y="2776272"/>
            <a:ext cx="3019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Эта рыжая плутовка</a:t>
            </a:r>
            <a:br>
              <a:rPr lang="ru-RU" b="1" dirty="0">
                <a:solidFill>
                  <a:prstClr val="black"/>
                </a:solidFill>
              </a:rPr>
            </a:br>
            <a:r>
              <a:rPr lang="ru-RU" b="1" dirty="0" err="1">
                <a:solidFill>
                  <a:prstClr val="black"/>
                </a:solidFill>
              </a:rPr>
              <a:t>Колобочка</a:t>
            </a:r>
            <a:r>
              <a:rPr lang="ru-RU" b="1" dirty="0">
                <a:solidFill>
                  <a:prstClr val="black"/>
                </a:solidFill>
              </a:rPr>
              <a:t> съела ловко.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061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31C523F-C4C9-4477-9CB7-6D3EEC234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566057"/>
            <a:ext cx="8345713" cy="5529943"/>
          </a:xfrm>
        </p:spPr>
        <p:txBody>
          <a:bodyPr>
            <a:normAutofit/>
          </a:bodyPr>
          <a:lstStyle/>
          <a:p>
            <a:pPr marL="34290" indent="0" algn="just">
              <a:buNone/>
            </a:pPr>
            <a:r>
              <a:rPr lang="ru-RU" sz="2800" b="1" i="1" dirty="0">
                <a:solidFill>
                  <a:srgbClr val="0070C0"/>
                </a:solidFill>
              </a:rPr>
              <a:t>МНЕМОТЕХНИКА</a:t>
            </a:r>
            <a:r>
              <a:rPr lang="ru-RU" sz="2800" i="1" dirty="0">
                <a:solidFill>
                  <a:srgbClr val="0070C0"/>
                </a:solidFill>
              </a:rPr>
              <a:t> </a:t>
            </a:r>
            <a:r>
              <a:rPr lang="ru-RU" sz="2800" dirty="0">
                <a:solidFill>
                  <a:srgbClr val="0070C0"/>
                </a:solidFill>
              </a:rPr>
              <a:t>– система специальных приемов, обеспечивающих эффективное запоминание. Мнемотехника призвана облегчить запоминание и увеличить объем памяти, путем образования дополнительных ассоциаций.</a:t>
            </a:r>
          </a:p>
          <a:p>
            <a:pPr marL="34290" indent="0" algn="just">
              <a:buNone/>
            </a:pPr>
            <a:endParaRPr lang="ru-RU" sz="2800" dirty="0">
              <a:solidFill>
                <a:srgbClr val="0070C0"/>
              </a:solidFill>
            </a:endParaRPr>
          </a:p>
          <a:p>
            <a:pPr marL="34290" indent="0" algn="just">
              <a:buNone/>
            </a:pP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b="1" i="1" dirty="0">
                <a:solidFill>
                  <a:srgbClr val="0070C0"/>
                </a:solidFill>
              </a:rPr>
              <a:t>СУТЬ МНЕМОСХЕМ  </a:t>
            </a:r>
            <a:r>
              <a:rPr lang="ru-RU" sz="2800" dirty="0">
                <a:solidFill>
                  <a:srgbClr val="0070C0"/>
                </a:solidFill>
              </a:rPr>
              <a:t>заключается в следующем: на каждое слово или маленькое словосочетание подбирается опорная картинка, либо символ; таким образом, весь текст зарисовывается схематично. Глядя на эти схемы – рисунки ребёнок легко воспроизводит текстовую информацию.</a:t>
            </a:r>
            <a:br>
              <a:rPr lang="ru-RU" sz="2800" dirty="0">
                <a:solidFill>
                  <a:srgbClr val="0070C0"/>
                </a:solidFill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8531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ОТГАДАЙ СКАЗОЧНОГО ГЕРОЯ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701880" y="1935906"/>
            <a:ext cx="3566160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ТРИ МЕДВЕДЯ</a:t>
            </a:r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Возле леса у опушки,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Трое их живут в избушке,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Там три стула и три кружки,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Три кровати, три подушки,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Угадайте без подсказки,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Кто герои этой сказки? </a:t>
            </a:r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2719388"/>
            <a:ext cx="3231455" cy="3695480"/>
          </a:xfrm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УГАДАЙ СКАЗКУ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35191" y="2001511"/>
            <a:ext cx="3988219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«ВОЛК И СЕМЕРО КОЗЛЯТ»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" indent="0">
              <a:buNone/>
            </a:pP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91" y="2778751"/>
            <a:ext cx="3988219" cy="3757643"/>
          </a:xfrm>
        </p:spPr>
      </p:pic>
      <p:sp>
        <p:nvSpPr>
          <p:cNvPr id="8" name="Прямоугольник 7"/>
          <p:cNvSpPr/>
          <p:nvPr/>
        </p:nvSpPr>
        <p:spPr>
          <a:xfrm>
            <a:off x="4701880" y="2809344"/>
            <a:ext cx="341557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indent="0">
              <a:buNone/>
            </a:pPr>
            <a:r>
              <a:rPr lang="ru-RU" b="1" dirty="0"/>
              <a:t>В дверь стучится серый волк,</a:t>
            </a:r>
          </a:p>
          <a:p>
            <a:pPr marL="34290" indent="0">
              <a:buNone/>
            </a:pPr>
            <a:r>
              <a:rPr lang="ru-RU" b="1" dirty="0"/>
              <a:t>Он в козлятах знает толк…</a:t>
            </a:r>
          </a:p>
          <a:p>
            <a:pPr marL="34290" indent="0">
              <a:buNone/>
            </a:pPr>
            <a:r>
              <a:rPr lang="ru-RU" b="1" dirty="0"/>
              <a:t>Волк – притворщик и бандит!</a:t>
            </a:r>
          </a:p>
          <a:p>
            <a:pPr marL="34290" indent="0">
              <a:buNone/>
            </a:pPr>
            <a:r>
              <a:rPr lang="ru-RU" b="1" dirty="0"/>
              <a:t>Кто злодея победит?</a:t>
            </a:r>
          </a:p>
          <a:p>
            <a:pPr marL="34290" indent="0">
              <a:buNone/>
            </a:pPr>
            <a:r>
              <a:rPr lang="ru-RU" b="1" dirty="0"/>
              <a:t>Сказка учит малышей,</a:t>
            </a:r>
          </a:p>
          <a:p>
            <a:pPr marL="34290" indent="0">
              <a:buNone/>
            </a:pPr>
            <a:r>
              <a:rPr lang="ru-RU" b="1" dirty="0"/>
              <a:t>Как спастись от злых людей.</a:t>
            </a:r>
          </a:p>
          <a:p>
            <a:pPr marL="34290" indent="0">
              <a:buNone/>
            </a:pPr>
            <a:r>
              <a:rPr lang="ru-RU" b="1" dirty="0"/>
              <a:t>Маму слушайся дружок</a:t>
            </a:r>
          </a:p>
          <a:p>
            <a:pPr marL="34290" indent="0">
              <a:buNone/>
            </a:pPr>
            <a:r>
              <a:rPr lang="ru-RU" b="1" dirty="0"/>
              <a:t>И не страшен будет волк. </a:t>
            </a:r>
          </a:p>
          <a:p>
            <a:pPr marL="34290" indent="0">
              <a:buNone/>
            </a:pPr>
            <a:r>
              <a:rPr lang="ru-RU" b="1" dirty="0"/>
              <a:t>Сказочка для дошколят – ….</a:t>
            </a: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5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УГАДАЙ СКАЗКУ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08958" y="1965960"/>
            <a:ext cx="3914452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«ТРИ МЕДВЕДЯ»</a:t>
            </a:r>
            <a:endParaRPr lang="ru-RU" dirty="0"/>
          </a:p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8" y="2688663"/>
            <a:ext cx="3914452" cy="3805799"/>
          </a:xfrm>
        </p:spPr>
      </p:pic>
      <p:sp>
        <p:nvSpPr>
          <p:cNvPr id="7" name="Прямоугольник 6"/>
          <p:cNvSpPr/>
          <p:nvPr/>
        </p:nvSpPr>
        <p:spPr>
          <a:xfrm>
            <a:off x="4701880" y="2981962"/>
            <a:ext cx="30877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indent="0">
              <a:buNone/>
            </a:pPr>
            <a:r>
              <a:rPr lang="ru-RU" b="1" dirty="0"/>
              <a:t>Жили в домике три мишки:</a:t>
            </a:r>
          </a:p>
          <a:p>
            <a:pPr marL="34290" indent="0">
              <a:buNone/>
            </a:pPr>
            <a:r>
              <a:rPr lang="ru-RU" b="1" dirty="0"/>
              <a:t>папа, мама и сынишка.</a:t>
            </a:r>
          </a:p>
          <a:p>
            <a:pPr marL="34290" indent="0">
              <a:buNone/>
            </a:pPr>
            <a:r>
              <a:rPr lang="ru-RU" b="1" dirty="0"/>
              <a:t>На столе у них три миски,</a:t>
            </a:r>
          </a:p>
          <a:p>
            <a:pPr marL="34290" indent="0">
              <a:buNone/>
            </a:pPr>
            <a:r>
              <a:rPr lang="ru-RU" b="1" dirty="0"/>
              <a:t>у стола всего три стула.</a:t>
            </a:r>
          </a:p>
          <a:p>
            <a:pPr marL="34290" indent="0">
              <a:buNone/>
            </a:pPr>
            <a:r>
              <a:rPr lang="ru-RU" b="1" dirty="0"/>
              <a:t>Маша в гости заглянула</a:t>
            </a:r>
          </a:p>
          <a:p>
            <a:pPr marL="34290" indent="0">
              <a:buNone/>
            </a:pPr>
            <a:r>
              <a:rPr lang="ru-RU" b="1" dirty="0"/>
              <a:t>и нечаянно уснула</a:t>
            </a:r>
          </a:p>
          <a:p>
            <a:pPr marL="34290" indent="0">
              <a:buNone/>
            </a:pPr>
            <a:r>
              <a:rPr lang="ru-RU" b="1" dirty="0"/>
              <a:t>на </a:t>
            </a:r>
            <a:r>
              <a:rPr lang="ru-RU" b="1" dirty="0" err="1"/>
              <a:t>Мишуткиной</a:t>
            </a:r>
            <a:r>
              <a:rPr lang="ru-RU" b="1" dirty="0"/>
              <a:t> кроватке…</a:t>
            </a:r>
          </a:p>
          <a:p>
            <a:pPr marL="34290" indent="0">
              <a:buNone/>
            </a:pPr>
            <a:r>
              <a:rPr lang="ru-RU" b="1" dirty="0"/>
              <a:t>Расскажите по порядку</a:t>
            </a:r>
          </a:p>
          <a:p>
            <a:pPr marL="34290" indent="0">
              <a:buNone/>
            </a:pPr>
            <a:r>
              <a:rPr lang="ru-RU" b="1" dirty="0"/>
              <a:t>Что за сказочка, ребятки!</a:t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2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УГАДАЙ СКАЗКУ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13268" y="2001511"/>
            <a:ext cx="4010142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«КУРОЧКА РЯБА»</a:t>
            </a:r>
            <a:endParaRPr lang="ru-RU" dirty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01880" y="2809344"/>
            <a:ext cx="35620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indent="0">
              <a:buNone/>
            </a:pPr>
            <a:r>
              <a:rPr lang="ru-RU" b="1" dirty="0"/>
              <a:t>Как-то мышка невеличка</a:t>
            </a:r>
            <a:br>
              <a:rPr lang="ru-RU" b="1" dirty="0"/>
            </a:br>
            <a:r>
              <a:rPr lang="ru-RU" b="1" dirty="0"/>
              <a:t>На пол сбросила яичко.</a:t>
            </a:r>
            <a:br>
              <a:rPr lang="ru-RU" b="1" dirty="0"/>
            </a:br>
            <a:r>
              <a:rPr lang="ru-RU" b="1" dirty="0"/>
              <a:t>Плачет баба, плачет дед.</a:t>
            </a:r>
            <a:br>
              <a:rPr lang="ru-RU" b="1" dirty="0"/>
            </a:br>
            <a:r>
              <a:rPr lang="ru-RU" b="1" dirty="0"/>
              <a:t>Что за сказка, дай ответ!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68" y="2587925"/>
            <a:ext cx="4010142" cy="3901971"/>
          </a:xfrm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6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УГАДАЙ СКАЗКУ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58792" y="2001511"/>
            <a:ext cx="4164618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«КОЛОБОК»</a:t>
            </a:r>
            <a:endParaRPr lang="ru-RU" dirty="0"/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2" y="2518914"/>
            <a:ext cx="4279345" cy="4097546"/>
          </a:xfrm>
        </p:spPr>
      </p:pic>
      <p:sp>
        <p:nvSpPr>
          <p:cNvPr id="7" name="Прямоугольник 6"/>
          <p:cNvSpPr/>
          <p:nvPr/>
        </p:nvSpPr>
        <p:spPr>
          <a:xfrm>
            <a:off x="4572000" y="2809344"/>
            <a:ext cx="32780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indent="0">
              <a:buNone/>
            </a:pPr>
            <a:r>
              <a:rPr lang="ru-RU" b="1" dirty="0"/>
              <a:t>Из муки он был печен,</a:t>
            </a:r>
            <a:br>
              <a:rPr lang="ru-RU" b="1" dirty="0"/>
            </a:br>
            <a:r>
              <a:rPr lang="ru-RU" b="1" dirty="0"/>
              <a:t>На сметане был мешен.</a:t>
            </a:r>
            <a:br>
              <a:rPr lang="ru-RU" b="1" dirty="0"/>
            </a:br>
            <a:r>
              <a:rPr lang="ru-RU" b="1" dirty="0"/>
              <a:t>На окошке он студился,</a:t>
            </a:r>
            <a:br>
              <a:rPr lang="ru-RU" b="1" dirty="0"/>
            </a:br>
            <a:r>
              <a:rPr lang="ru-RU" b="1" dirty="0"/>
              <a:t>По дорожке он катился.</a:t>
            </a:r>
            <a:br>
              <a:rPr lang="ru-RU" b="1" dirty="0"/>
            </a:br>
            <a:r>
              <a:rPr lang="ru-RU" b="1" dirty="0"/>
              <a:t>Был он весел, был он смел</a:t>
            </a:r>
            <a:br>
              <a:rPr lang="ru-RU" b="1" dirty="0"/>
            </a:br>
            <a:r>
              <a:rPr lang="ru-RU" b="1" dirty="0"/>
              <a:t>И в пути он песню пел.</a:t>
            </a:r>
            <a:br>
              <a:rPr lang="ru-RU" b="1" dirty="0"/>
            </a:br>
            <a:r>
              <a:rPr lang="ru-RU" b="1" dirty="0"/>
              <a:t>Съесть его хотел зайчишка,</a:t>
            </a:r>
            <a:br>
              <a:rPr lang="ru-RU" b="1" dirty="0"/>
            </a:br>
            <a:r>
              <a:rPr lang="ru-RU" b="1" dirty="0"/>
              <a:t>Серый волк и бурый мишка.</a:t>
            </a:r>
            <a:br>
              <a:rPr lang="ru-RU" b="1" dirty="0"/>
            </a:br>
            <a:r>
              <a:rPr lang="ru-RU" b="1" dirty="0"/>
              <a:t>А когда малыш в лесу</a:t>
            </a:r>
            <a:br>
              <a:rPr lang="ru-RU" b="1" dirty="0"/>
            </a:br>
            <a:r>
              <a:rPr lang="ru-RU" b="1" dirty="0"/>
              <a:t>Встретил рыжую лису,</a:t>
            </a:r>
            <a:br>
              <a:rPr lang="ru-RU" b="1" dirty="0"/>
            </a:br>
            <a:r>
              <a:rPr lang="ru-RU" b="1" dirty="0"/>
              <a:t>От нее уйти не смог.</a:t>
            </a:r>
            <a:br>
              <a:rPr lang="ru-RU" b="1" dirty="0"/>
            </a:br>
            <a:r>
              <a:rPr lang="ru-RU" b="1" dirty="0"/>
              <a:t>Что за сказка?</a:t>
            </a: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6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УГАДАЙ СКАЗКУ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61444" y="2001511"/>
            <a:ext cx="3751764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«МАША И МЕДВЕДЬ»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4" y="2778751"/>
            <a:ext cx="3751764" cy="3668656"/>
          </a:xfrm>
        </p:spPr>
      </p:pic>
      <p:sp>
        <p:nvSpPr>
          <p:cNvPr id="7" name="Прямоугольник 6"/>
          <p:cNvSpPr/>
          <p:nvPr/>
        </p:nvSpPr>
        <p:spPr>
          <a:xfrm>
            <a:off x="4572000" y="2809344"/>
            <a:ext cx="36918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indent="0">
              <a:buNone/>
            </a:pPr>
            <a:r>
              <a:rPr lang="ru-RU" b="1" dirty="0"/>
              <a:t>В чаще тёмной заблудилась</a:t>
            </a:r>
          </a:p>
          <a:p>
            <a:pPr marL="34290" indent="0">
              <a:buNone/>
            </a:pPr>
            <a:r>
              <a:rPr lang="ru-RU" b="1" dirty="0"/>
              <a:t>и в избушке поселилась.</a:t>
            </a:r>
          </a:p>
          <a:p>
            <a:pPr marL="34290" indent="0">
              <a:buNone/>
            </a:pPr>
            <a:r>
              <a:rPr lang="ru-RU" b="1" dirty="0"/>
              <a:t>У медведя на свой страх</a:t>
            </a:r>
          </a:p>
          <a:p>
            <a:pPr marL="34290" indent="0">
              <a:buNone/>
            </a:pPr>
            <a:r>
              <a:rPr lang="ru-RU" b="1" dirty="0"/>
              <a:t>пожила она в гостях.</a:t>
            </a:r>
          </a:p>
          <a:p>
            <a:pPr marL="34290" indent="0">
              <a:buNone/>
            </a:pPr>
            <a:r>
              <a:rPr lang="ru-RU" b="1" dirty="0"/>
              <a:t>Наша девочка с хитринкой –  </a:t>
            </a:r>
          </a:p>
          <a:p>
            <a:pPr marL="34290" indent="0">
              <a:buNone/>
            </a:pPr>
            <a:r>
              <a:rPr lang="ru-RU" b="1" dirty="0"/>
              <a:t>забралась она в корзинку.</a:t>
            </a:r>
          </a:p>
          <a:p>
            <a:pPr marL="34290" indent="0">
              <a:buNone/>
            </a:pPr>
            <a:r>
              <a:rPr lang="ru-RU" b="1" dirty="0"/>
              <a:t>За плечами у медведя</a:t>
            </a:r>
          </a:p>
          <a:p>
            <a:pPr marL="34290" indent="0">
              <a:buNone/>
            </a:pPr>
            <a:r>
              <a:rPr lang="ru-RU" b="1" dirty="0"/>
              <a:t>с пирожками вместе едет.</a:t>
            </a:r>
          </a:p>
          <a:p>
            <a:pPr marL="34290" indent="0">
              <a:buNone/>
            </a:pPr>
            <a:r>
              <a:rPr lang="ru-RU" b="1" dirty="0"/>
              <a:t>Как смешно на них смотреть –</a:t>
            </a:r>
          </a:p>
          <a:p>
            <a:pPr marL="34290" indent="0">
              <a:buNone/>
            </a:pPr>
            <a:r>
              <a:rPr lang="ru-RU" b="1" dirty="0"/>
              <a:t>это …</a:t>
            </a:r>
            <a:endParaRPr lang="ru-RU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9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УГАДАЙ СКАЗКУ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978" y="2001511"/>
            <a:ext cx="3965432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«ТЕРЕМОК»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78" y="2809344"/>
            <a:ext cx="3965432" cy="3659725"/>
          </a:xfrm>
        </p:spPr>
      </p:pic>
      <p:sp>
        <p:nvSpPr>
          <p:cNvPr id="7" name="Прямоугольник 6"/>
          <p:cNvSpPr/>
          <p:nvPr/>
        </p:nvSpPr>
        <p:spPr>
          <a:xfrm>
            <a:off x="4701880" y="2809344"/>
            <a:ext cx="35620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indent="0">
              <a:buNone/>
            </a:pPr>
            <a:r>
              <a:rPr lang="ru-RU" b="1" dirty="0"/>
              <a:t>Звери жили в доме том,</a:t>
            </a:r>
          </a:p>
          <a:p>
            <a:pPr marL="34290" indent="0">
              <a:buNone/>
            </a:pPr>
            <a:r>
              <a:rPr lang="ru-RU" b="1" dirty="0"/>
              <a:t>Но медведь сломал их дом,</a:t>
            </a:r>
          </a:p>
          <a:p>
            <a:pPr marL="34290" indent="0">
              <a:buNone/>
            </a:pPr>
            <a:r>
              <a:rPr lang="ru-RU" b="1" dirty="0"/>
              <a:t>Он залезть в него не смог… </a:t>
            </a:r>
          </a:p>
          <a:p>
            <a:pPr marL="34290" indent="0">
              <a:buNone/>
            </a:pPr>
            <a:r>
              <a:rPr lang="ru-RU" b="1" dirty="0"/>
              <a:t>Это сказка ...</a:t>
            </a:r>
            <a:endParaRPr lang="ru-RU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7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90600" y="2196133"/>
            <a:ext cx="3891951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УТОЧКА РЯБА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ИСПРАВЬ ОШИБКУ В НАЗВАНИИ СКАЗКИ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61994" y="2196133"/>
            <a:ext cx="3240166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КУРОЧКА РЯБА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6312" y="2893000"/>
            <a:ext cx="4725748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ВОЛК И СЕМЕРО ЯГНЯТ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65493" y="2905756"/>
            <a:ext cx="4783947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ВОЛК И СЕМЕРО КОЗЛЯТ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90598" y="3537822"/>
            <a:ext cx="3821949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ЧЕТЫРЕ МЕДВЕДЯ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09044" y="3550578"/>
            <a:ext cx="3146066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ТРИ МЕДВЕДЯ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76311" y="4200286"/>
            <a:ext cx="3164367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УТКИ - ЛЕБЕДИ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19388" y="4223708"/>
            <a:ext cx="3076156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ГУСИ - ЛЕБЕДИ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88540" y="4868530"/>
            <a:ext cx="3824007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ДАША И МЕДВЕДЬ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491405" y="4855055"/>
            <a:ext cx="3981343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МАША И МЕДВЕДЬ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3" name="Рисунок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976254" y="5533246"/>
            <a:ext cx="5973186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ВОЛЧОК – СМОЛЯНОЙ БОЧОК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46802" y="5533246"/>
            <a:ext cx="5821327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БЫЧОК – СМОЛЯНОЙ БОЧОК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189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6" grpId="0" animBg="1"/>
      <p:bldP spid="2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Куда положила старуха Колобка после того, как испекла его?</a:t>
            </a:r>
            <a:br>
              <a:rPr lang="ru-RU" dirty="0"/>
            </a:b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74" y="1965960"/>
            <a:ext cx="3498741" cy="4434124"/>
          </a:xfrm>
        </p:spPr>
      </p:pic>
      <p:sp>
        <p:nvSpPr>
          <p:cNvPr id="3" name="Прямоугольник 2"/>
          <p:cNvSpPr/>
          <p:nvPr/>
        </p:nvSpPr>
        <p:spPr>
          <a:xfrm>
            <a:off x="609600" y="2895600"/>
            <a:ext cx="2330278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НА СТОЛ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7678" y="3891087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НА ПЕЧКУ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500" y="4886574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НА ОКОШКО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Что попросила сделать Колобка лиса?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2895600"/>
            <a:ext cx="2330278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СТАНЦЕВАТЬ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4880910"/>
            <a:ext cx="3580254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РАССКАЗАТЬ СКАЗКУ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" y="3891087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СПЕТЬ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077" y="1547446"/>
            <a:ext cx="3812885" cy="4979084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3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9DFC4F-B3BF-40A8-B56C-FA8A4AA35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880" y="518884"/>
            <a:ext cx="8243206" cy="5896429"/>
          </a:xfrm>
        </p:spPr>
        <p:txBody>
          <a:bodyPr>
            <a:normAutofit/>
          </a:bodyPr>
          <a:lstStyle/>
          <a:p>
            <a:pPr marL="34290" indent="0" algn="ctr">
              <a:buNone/>
            </a:pPr>
            <a:r>
              <a:rPr lang="ru-RU" sz="3200" b="1" dirty="0">
                <a:solidFill>
                  <a:srgbClr val="0070C0"/>
                </a:solidFill>
              </a:rPr>
              <a:t>Где можно использовать  мнемосхемы?</a:t>
            </a:r>
          </a:p>
          <a:p>
            <a:pPr algn="just"/>
            <a:endParaRPr lang="ru-RU" sz="3200" dirty="0">
              <a:solidFill>
                <a:srgbClr val="0070C0"/>
              </a:solidFill>
            </a:endParaRPr>
          </a:p>
          <a:p>
            <a:pPr algn="just"/>
            <a:r>
              <a:rPr lang="ru-RU" sz="3200" dirty="0">
                <a:solidFill>
                  <a:srgbClr val="0070C0"/>
                </a:solidFill>
              </a:rPr>
              <a:t>при обучении составлению рассказов, сказок; </a:t>
            </a:r>
          </a:p>
          <a:p>
            <a:pPr algn="just"/>
            <a:r>
              <a:rPr lang="ru-RU" sz="3200" dirty="0">
                <a:solidFill>
                  <a:srgbClr val="0070C0"/>
                </a:solidFill>
              </a:rPr>
              <a:t>при пересказах текстов; </a:t>
            </a:r>
          </a:p>
          <a:p>
            <a:pPr algn="just"/>
            <a:r>
              <a:rPr lang="ru-RU" sz="3200" dirty="0">
                <a:solidFill>
                  <a:srgbClr val="0070C0"/>
                </a:solidFill>
              </a:rPr>
              <a:t>при отгадывании и загадывании загадок; </a:t>
            </a:r>
          </a:p>
          <a:p>
            <a:pPr algn="just"/>
            <a:r>
              <a:rPr lang="ru-RU" sz="3200" dirty="0">
                <a:solidFill>
                  <a:srgbClr val="0070C0"/>
                </a:solidFill>
              </a:rPr>
              <a:t>при заучивании стихов, чистоговорок; скороговорок, пословиц, считалок, песен…и. т. д.</a:t>
            </a:r>
          </a:p>
          <a:p>
            <a:pPr algn="just"/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6553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Кто съел колобка?</a:t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7678" y="3891087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МЕДВЕДЬ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" y="2895600"/>
            <a:ext cx="2330278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ЛИСА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500" y="4886574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ВОЛК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72" y="1965960"/>
            <a:ext cx="4181718" cy="4455160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2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У кого жила курочка Ряба?</a:t>
            </a:r>
            <a:br>
              <a:rPr lang="ru-RU" dirty="0"/>
            </a:b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80" y="1965960"/>
            <a:ext cx="3475962" cy="4505178"/>
          </a:xfrm>
        </p:spPr>
      </p:pic>
      <p:sp>
        <p:nvSpPr>
          <p:cNvPr id="3" name="Прямоугольник 2"/>
          <p:cNvSpPr/>
          <p:nvPr/>
        </p:nvSpPr>
        <p:spPr>
          <a:xfrm>
            <a:off x="583690" y="3891086"/>
            <a:ext cx="292723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У ДЕДА С БАБОЙ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3690" y="2895598"/>
            <a:ext cx="3657893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У СЕМЕРЫХ КОЗЛЯТ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99" y="4886574"/>
            <a:ext cx="3388025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У ТРЁХ МЕДВЕДЕЙ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Кто разбил яичко?</a:t>
            </a:r>
            <a:br>
              <a:rPr lang="ru-RU" dirty="0"/>
            </a:b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526" y="1965961"/>
            <a:ext cx="3661183" cy="4519246"/>
          </a:xfrm>
        </p:spPr>
      </p:pic>
      <p:sp>
        <p:nvSpPr>
          <p:cNvPr id="3" name="Прямоугольник 2"/>
          <p:cNvSpPr/>
          <p:nvPr/>
        </p:nvSpPr>
        <p:spPr>
          <a:xfrm>
            <a:off x="609600" y="2895600"/>
            <a:ext cx="2330278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ДЕД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7678" y="3891087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БАБА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500" y="4886574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МЫШКА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6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Какое яичко пообещала снести курочка Ряба в утешение деду и бабе?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80" y="1965960"/>
            <a:ext cx="3346565" cy="4505178"/>
          </a:xfrm>
        </p:spPr>
      </p:pic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ЗОЛОТОЕ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0" y="3728365"/>
            <a:ext cx="2779547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СЕРЕБРЯНОЕ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ПРОСТОЕ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6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Что такое «теремок»?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1965959"/>
            <a:ext cx="3937095" cy="4462975"/>
          </a:xfrm>
        </p:spPr>
      </p:pic>
      <p:sp>
        <p:nvSpPr>
          <p:cNvPr id="3" name="Прямоугольник 2"/>
          <p:cNvSpPr/>
          <p:nvPr/>
        </p:nvSpPr>
        <p:spPr>
          <a:xfrm>
            <a:off x="713602" y="2390913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ДОМИК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0948" y="3491683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КОРЗИНКА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0948" y="4592453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50" normalizeH="0" baseline="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</a:rPr>
              <a:t>ЗВЕРЁК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0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Кто первый прибежал к теремку?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37" y="1965961"/>
            <a:ext cx="4022431" cy="4491110"/>
          </a:xfrm>
        </p:spPr>
      </p:pic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ЛИСА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1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ЗАЙЧИК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МЫШКА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7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Кто разрушил теремок?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75" y="1965961"/>
            <a:ext cx="3475667" cy="4462974"/>
          </a:xfrm>
        </p:spPr>
      </p:pic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ВЕТЕР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1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МЕДВЕДЬ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7" y="4637330"/>
            <a:ext cx="3851791" cy="1002950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ПОССОРИВШИЕСЯ ЗВЕРИ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Что сломала Машенька из сказки «Три медведя»?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87" y="2560320"/>
            <a:ext cx="4183943" cy="3629465"/>
          </a:xfrm>
        </p:spPr>
      </p:pic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ЧАШКУ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1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СТУЛ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КРОВАТЬ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7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Какого цвета была подушка на стуле Мишутки?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512" y="1828799"/>
            <a:ext cx="3579848" cy="4515729"/>
          </a:xfrm>
        </p:spPr>
      </p:pic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КРАСНОГО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СИНЕГО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СЕРОГО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8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Как Машенька убежала от медведей?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786" y="1965960"/>
            <a:ext cx="3224527" cy="4533314"/>
          </a:xfrm>
        </p:spPr>
      </p:pic>
      <p:sp>
        <p:nvSpPr>
          <p:cNvPr id="3" name="Прямоугольник 2"/>
          <p:cNvSpPr/>
          <p:nvPr/>
        </p:nvSpPr>
        <p:spPr>
          <a:xfrm>
            <a:off x="593381" y="2284042"/>
            <a:ext cx="3964551" cy="933126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ВЫБЕЖАЛА ЧЕРЕЗ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ДВЕРЬ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0" y="3728365"/>
            <a:ext cx="4108015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ВЫСКОЧИЛА В ОКНО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7" y="4637330"/>
            <a:ext cx="4093727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НЕ УСПЕЛА УБЕЖАТЬ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9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DF88DA-95C8-4163-ACC3-AA2B24280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79" y="304800"/>
            <a:ext cx="7406640" cy="135636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Угадай сказку…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DBE1CC8-C178-47A3-950F-89C5CCFB9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564" y="1789302"/>
            <a:ext cx="7954871" cy="487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756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Кто посадил репку?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ВНУЧКА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7668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ДЕД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БАБКА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73" y="2110154"/>
            <a:ext cx="4352757" cy="4093698"/>
          </a:xfrm>
        </p:spPr>
      </p:pic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9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Как звали собачку, которая помогала тянуть репку?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969" y="1908973"/>
            <a:ext cx="3732886" cy="4477759"/>
          </a:xfrm>
        </p:spPr>
      </p:pic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БАРБОС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1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ТРЕЗОР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ЖУЧКА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1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Кто последним пришел тянуть репку?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16" y="1965961"/>
            <a:ext cx="4291974" cy="4477042"/>
          </a:xfrm>
        </p:spPr>
      </p:pic>
      <p:sp>
        <p:nvSpPr>
          <p:cNvPr id="3" name="Прямоугольник 2"/>
          <p:cNvSpPr/>
          <p:nvPr/>
        </p:nvSpPr>
        <p:spPr>
          <a:xfrm>
            <a:off x="591965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МЫШКА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7668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КОШКА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ВНУЧКА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5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Что приносила коза своим деткам?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579" y="1965961"/>
            <a:ext cx="3892636" cy="4533314"/>
          </a:xfrm>
        </p:spPr>
      </p:pic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ВОДУ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1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КЕФИР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МОЛОКО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9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Кто выдавал себя за козу?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04" y="1965960"/>
            <a:ext cx="3477374" cy="4519246"/>
          </a:xfrm>
        </p:spPr>
      </p:pic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ВОЛК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1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ЛИСА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МЕДВЕДЬ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6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Где спрятался один козленочек?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17" y="1965960"/>
            <a:ext cx="3761913" cy="4505178"/>
          </a:xfrm>
        </p:spPr>
      </p:pic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 ШКАФУ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1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 ПЕЧКЕ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7" y="4637330"/>
            <a:ext cx="2817019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ПОД ЛАВКОЙ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1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</a:rPr>
              <a:t>Чего поначалу не хватало бычку из сказки «Бычок – смоляной бочок»?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УШЕЙ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3381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РОЖЕК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7668" y="4637330"/>
            <a:ext cx="2347914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ХВОСТА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698" y="1965960"/>
            <a:ext cx="4058264" cy="4505178"/>
          </a:xfrm>
          <a:prstGeom prst="rect">
            <a:avLst/>
          </a:prstGeom>
        </p:spPr>
      </p:pic>
      <p:pic>
        <p:nvPicPr>
          <p:cNvPr id="11" name="Рисунок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Почему медведь не смог съесть бычка?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6999" y="2210335"/>
            <a:ext cx="4523913" cy="1105486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БЫЧОК ОЧЕНЬ БЫСТРО БЕГАЛ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6770" y="3750480"/>
            <a:ext cx="4484369" cy="1373410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ОН ПРИЛИП К СМОЛЯНОМУ БОКУ БЫЧКА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4533" y="5558549"/>
            <a:ext cx="4486605" cy="1011747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МЕДВЕДЬ ПОНЯЛ, ЧТО БЫЧОК НЕНАСТОЯЩИЙ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334" y="1965960"/>
            <a:ext cx="2921508" cy="4604336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2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</a:rPr>
              <a:t>Чем заинька откупился от деда?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7677" y="2602412"/>
            <a:ext cx="4372514" cy="1448546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КАПУСТОЙ И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КРАСНОЙ ЛЕНТОЧКОЙ ДЛЯ ТАНЮШИ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7677" y="4600348"/>
            <a:ext cx="3065855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ЯБЛОКАМИ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249" y="1965960"/>
            <a:ext cx="2602523" cy="429416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7677" y="5617807"/>
            <a:ext cx="4372514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МЕШКОМ МОРКОВКИ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2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990" y="246120"/>
            <a:ext cx="7406640" cy="65902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alibri"/>
              </a:rPr>
              <a:t>ВЫБЕРИ ИЛЛЮСТРАЦИИ ИЗ ОДНОЙ СКАЗКИ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3385899" y="910220"/>
            <a:ext cx="2209800" cy="2614748"/>
          </a:xfrm>
          <a:prstGeom prst="frame">
            <a:avLst>
              <a:gd name="adj1" fmla="val 41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1184529" y="907683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Рамка 5"/>
          <p:cNvSpPr/>
          <p:nvPr/>
        </p:nvSpPr>
        <p:spPr>
          <a:xfrm>
            <a:off x="5596932" y="915293"/>
            <a:ext cx="2209800" cy="2614748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9" y="3616014"/>
            <a:ext cx="2022011" cy="24326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21" y="3616014"/>
            <a:ext cx="2022011" cy="24326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401" y="3616014"/>
            <a:ext cx="2022011" cy="24326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99" y="3616014"/>
            <a:ext cx="2022011" cy="2432637"/>
          </a:xfrm>
          <a:prstGeom prst="rect">
            <a:avLst/>
          </a:prstGeom>
        </p:spPr>
      </p:pic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52605" y="4222533"/>
            <a:ext cx="4065409" cy="931358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«ТРИ МЕДВЕДЯ»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6763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1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3152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2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29541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3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7714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4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30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0.09028 -0.377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4" y="-188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13316 -0.3784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1893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11857 -0.3798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-190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BB4CD4-DE7A-41FD-8B43-29867AB7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09" y="381726"/>
            <a:ext cx="7697833" cy="135636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Угадай сказку…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CC83776-4651-4521-BE11-095551EF9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50" y="1738086"/>
            <a:ext cx="784074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624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909" y="215705"/>
            <a:ext cx="7406640" cy="659027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alibri"/>
              </a:rPr>
              <a:t>ВЫБЕРИ ИЛЛЮСТРАЦИИ ИЗ ОДНОЙ СКАЗКИ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1170174" y="874732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3379974" y="874733"/>
            <a:ext cx="2209800" cy="2614748"/>
          </a:xfrm>
          <a:prstGeom prst="frame">
            <a:avLst>
              <a:gd name="adj1" fmla="val 41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5589774" y="874733"/>
            <a:ext cx="2209800" cy="2614748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586" y="3555130"/>
            <a:ext cx="1997988" cy="2386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679" y="3555130"/>
            <a:ext cx="1997612" cy="23915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" y="3544291"/>
            <a:ext cx="1997988" cy="23969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630" y="3557665"/>
            <a:ext cx="1997988" cy="2383553"/>
          </a:xfrm>
          <a:prstGeom prst="rect">
            <a:avLst/>
          </a:prstGeom>
        </p:spPr>
      </p:pic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09681" y="4148508"/>
            <a:ext cx="5550386" cy="129200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«КОТ, ПЕТУХ И ЛИСА»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6763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1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3152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2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29541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3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7714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4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112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0.08646 -0.3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186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0.09705 -0.3761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-1881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9259E-6 L -0.10833 -0.3745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-1872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909" y="243840"/>
            <a:ext cx="7406640" cy="659027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alibri"/>
              </a:rPr>
              <a:t>ВЫБЕРИ ИЛЛЮСТРАЦИИ ИЗ ОДНОЙ СКАЗКИ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1170174" y="905403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3379974" y="905404"/>
            <a:ext cx="2209800" cy="2614748"/>
          </a:xfrm>
          <a:prstGeom prst="frame">
            <a:avLst>
              <a:gd name="adj1" fmla="val 41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5589774" y="905404"/>
            <a:ext cx="2209800" cy="2614748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792" y="3617712"/>
            <a:ext cx="1990894" cy="23774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139" y="3617712"/>
            <a:ext cx="1987535" cy="23774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127" y="3617712"/>
            <a:ext cx="1990894" cy="23774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74" y="3617712"/>
            <a:ext cx="1860565" cy="23774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63519" y="4340753"/>
            <a:ext cx="3271420" cy="931358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«РЕПКА»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6763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1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3152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2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29541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3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7714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4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57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-0.36215 -0.378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8" y="-1893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-0.14201 -0.3766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-1884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10573 -0.378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8" y="-1893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909" y="211947"/>
            <a:ext cx="7406640" cy="659027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alibri"/>
              </a:rPr>
              <a:t>ВЫБЕРИ ИЛЛЮСТРАЦИИ ИЗ ОДНОЙ СКАЗКИ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1170174" y="873510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3379974" y="876047"/>
            <a:ext cx="2209800" cy="2614748"/>
          </a:xfrm>
          <a:prstGeom prst="frame">
            <a:avLst>
              <a:gd name="adj1" fmla="val 41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5589774" y="870974"/>
            <a:ext cx="2209800" cy="2614748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73" y="3566499"/>
            <a:ext cx="2053479" cy="24116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84" y="3566499"/>
            <a:ext cx="2053479" cy="24116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06" y="3566499"/>
            <a:ext cx="2053479" cy="24116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195" y="3566499"/>
            <a:ext cx="2053479" cy="2411607"/>
          </a:xfrm>
          <a:prstGeom prst="rect">
            <a:avLst/>
          </a:prstGeom>
        </p:spPr>
      </p:pic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75074" y="4306623"/>
            <a:ext cx="4495309" cy="931358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«ГУСИ - ЛЕБЕДИ»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6763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1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3152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2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29541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3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7714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4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45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08836 -0.3759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" y="-187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09914 -0.3759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-1879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-0.11736 -0.3777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8" y="-188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909" y="194585"/>
            <a:ext cx="7406640" cy="659028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alibri"/>
              </a:rPr>
              <a:t>ВЫБЕРИ ИЛЛЮСТРАЦИИ ИЗ ОДНОЙ СКАЗКИ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5589774" y="853614"/>
            <a:ext cx="2209800" cy="2614748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3379974" y="853614"/>
            <a:ext cx="2209800" cy="2614748"/>
          </a:xfrm>
          <a:prstGeom prst="frame">
            <a:avLst>
              <a:gd name="adj1" fmla="val 41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1170174" y="853613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64" y="3529475"/>
            <a:ext cx="2060209" cy="24572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469" y="3525780"/>
            <a:ext cx="2060209" cy="24609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459" y="3529475"/>
            <a:ext cx="2060209" cy="24572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0" y="3529475"/>
            <a:ext cx="2045853" cy="245725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466524" y="4290577"/>
            <a:ext cx="4065409" cy="931358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«ТЕРЕМОК»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6763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1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3152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2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29541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3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7714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4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725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2045E-16 L 0.09861 -0.373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" y="-187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045E-16 L -0.13333 -0.379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1900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12083 -0.377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-1888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82348" y="778479"/>
            <a:ext cx="7406640" cy="659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Из</a:t>
            </a:r>
            <a:r>
              <a:rPr kumimoji="0" lang="ru-RU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чего Бабка замесила Колобка?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6801997" y="1938969"/>
            <a:ext cx="2209800" cy="2616506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Рамка 5"/>
          <p:cNvSpPr/>
          <p:nvPr/>
        </p:nvSpPr>
        <p:spPr>
          <a:xfrm>
            <a:off x="154787" y="1953464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2389373" y="1940611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Рамка 7"/>
          <p:cNvSpPr/>
          <p:nvPr/>
        </p:nvSpPr>
        <p:spPr>
          <a:xfrm>
            <a:off x="4590911" y="1938775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https://makfahealth.com/upload/iblock/38f/38f01c0a3b1a2de187117d1c23d9a71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371" y="2060155"/>
            <a:ext cx="2016087" cy="2431972"/>
          </a:xfrm>
          <a:prstGeom prst="rect">
            <a:avLst/>
          </a:prstGeom>
          <a:noFill/>
        </p:spPr>
      </p:pic>
      <p:pic>
        <p:nvPicPr>
          <p:cNvPr id="1028" name="Picture 4" descr="https://i.ytimg.com/vi/rPY5wDvBklw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9812" y="2049138"/>
            <a:ext cx="1994053" cy="2417688"/>
          </a:xfrm>
          <a:prstGeom prst="rect">
            <a:avLst/>
          </a:prstGeom>
          <a:noFill/>
        </p:spPr>
      </p:pic>
      <p:pic>
        <p:nvPicPr>
          <p:cNvPr id="1034" name="Picture 10" descr="https://avatars.mds.yandex.net/get-mpic/1644362/img_id1136344760915419929.jpeg/9h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6236" y="2280491"/>
            <a:ext cx="1961003" cy="2123959"/>
          </a:xfrm>
          <a:prstGeom prst="rect">
            <a:avLst/>
          </a:prstGeom>
          <a:noFill/>
        </p:spPr>
      </p:pic>
      <p:sp>
        <p:nvSpPr>
          <p:cNvPr id="1038" name="AutoShape 14" descr="https://www.thesun.co.uk/wp-content/uploads/2017/04/nintchdbpict000315125811-e149166436439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0" name="AutoShape 16" descr="https://www.thesun.co.uk/wp-content/uploads/2017/04/nintchdbpict000315125811-e149166436439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2" name="Picture 18" descr="http://www.karavantver.ru/wp-content/uploads/2020/06/masl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9327" y="2049138"/>
            <a:ext cx="2013319" cy="2379644"/>
          </a:xfrm>
          <a:prstGeom prst="rect">
            <a:avLst/>
          </a:prstGeom>
          <a:noFill/>
        </p:spPr>
      </p:pic>
      <p:pic>
        <p:nvPicPr>
          <p:cNvPr id="18" name="Picture 4" descr="http://2.bp.blogspot.com/-st3r1odzOJI/X1j3jWgylnI/AAAAAAAADjk/qk8PXO9VgOkFGs8lFRCkeWKAnqhMNUhwACK4BGAYYCw/s1600/img_56cad7a7168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82" b="9745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25" y="4651880"/>
            <a:ext cx="2578886" cy="220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555 -0.00648 L -5.55556E-6 -5.47999E-6 " pathEditMode="relative" ptsTypes="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82348" y="778479"/>
            <a:ext cx="7406640" cy="659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Что купил Папа Карло подарил Буратино</a:t>
            </a:r>
            <a:r>
              <a:rPr kumimoji="0" lang="ru-RU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143771" y="1920413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2378358" y="1929595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Рамка 5"/>
          <p:cNvSpPr/>
          <p:nvPr/>
        </p:nvSpPr>
        <p:spPr>
          <a:xfrm>
            <a:off x="4612947" y="1927758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6785105" y="1929594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0418" name="Picture 2" descr="https://miigraem.ru/upload/iblock/890/8908f9d8ee12ce02a97c1ed76d55f87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437" y="2078350"/>
            <a:ext cx="1875936" cy="2344920"/>
          </a:xfrm>
          <a:prstGeom prst="rect">
            <a:avLst/>
          </a:prstGeom>
          <a:noFill/>
        </p:spPr>
      </p:pic>
      <p:pic>
        <p:nvPicPr>
          <p:cNvPr id="60420" name="Picture 4" descr="https://i.pinimg.com/736x/fb/27/fa/fb27fa273e4ea571c92a05b24a5c3f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4049" y="2047688"/>
            <a:ext cx="1745676" cy="2267481"/>
          </a:xfrm>
          <a:prstGeom prst="rect">
            <a:avLst/>
          </a:prstGeom>
          <a:noFill/>
        </p:spPr>
      </p:pic>
      <p:pic>
        <p:nvPicPr>
          <p:cNvPr id="60422" name="Picture 6" descr="https://im0-tub-ru.yandex.net/i?id=ac83e034f832f4152881ae71c97e0299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9865" y="2060154"/>
            <a:ext cx="1999408" cy="2384998"/>
          </a:xfrm>
          <a:prstGeom prst="rect">
            <a:avLst/>
          </a:prstGeom>
          <a:noFill/>
        </p:spPr>
      </p:pic>
      <p:pic>
        <p:nvPicPr>
          <p:cNvPr id="60424" name="Picture 8" descr="https://kursk.dom-pokupok.ru/wa-data/public/shop/products/15/16/10101615/images/800319/800319.162x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00457" y="2236424"/>
            <a:ext cx="1948115" cy="2148289"/>
          </a:xfrm>
          <a:prstGeom prst="rect">
            <a:avLst/>
          </a:prstGeom>
          <a:noFill/>
        </p:spPr>
      </p:pic>
      <p:pic>
        <p:nvPicPr>
          <p:cNvPr id="60426" name="Picture 10" descr="https://proprikol.ru/wp-content/uploads/2020/04/kartinki-buratino-18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91498" y="4499050"/>
            <a:ext cx="2358950" cy="235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04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778 0.01759 L -0.04635 -0.0013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00" y="-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69" y="337625"/>
            <a:ext cx="6555546" cy="61757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428" y="2859237"/>
            <a:ext cx="4783148" cy="135636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МОЛОДЦЫ!</a:t>
            </a:r>
          </a:p>
        </p:txBody>
      </p:sp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chimes.wav"/>
          </p:stSnd>
        </p:sndAc>
      </p:transition>
    </mc:Choice>
    <mc:Fallback xmlns="">
      <p:transition spd="slow" advClick="0">
        <p:sndAc>
          <p:stSnd>
            <p:snd r:embed="rId6" name="chimes.wav"/>
          </p:stSnd>
        </p:sndAc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Calibri Light" panose="020F0302020204030204"/>
                <a:cs typeface="Tahoma" panose="020B0604030504040204" pitchFamily="34" charset="0"/>
              </a:rPr>
              <a:t>Список используемых источников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500" dirty="0">
                <a:hlinkClick r:id="rId2"/>
              </a:rPr>
              <a:t>http://nachalo4ka.ru/geroi-russkih-skazok-detskie-kartinki-dlya-prezentatsiy/</a:t>
            </a:r>
            <a:r>
              <a:rPr lang="ru-RU" sz="1500" dirty="0"/>
              <a:t> </a:t>
            </a:r>
          </a:p>
          <a:p>
            <a:r>
              <a:rPr lang="en-US" sz="1500" dirty="0">
                <a:hlinkClick r:id="rId3"/>
              </a:rPr>
              <a:t>http://www.liveinternet.ru/users/rosinka7304/post333722984/</a:t>
            </a:r>
            <a:r>
              <a:rPr lang="ru-RU" sz="1500" dirty="0"/>
              <a:t> - «Маша и медведь»</a:t>
            </a:r>
          </a:p>
          <a:p>
            <a:r>
              <a:rPr lang="en-US" sz="1500" dirty="0">
                <a:hlinkClick r:id="rId4"/>
              </a:rPr>
              <a:t>http://www.liveinternet.ru/users/rosinka7304/rubric/5782463/page1.html</a:t>
            </a:r>
            <a:r>
              <a:rPr lang="ru-RU" sz="1500" dirty="0"/>
              <a:t> , </a:t>
            </a:r>
            <a:r>
              <a:rPr lang="en-US" sz="1500" dirty="0">
                <a:hlinkClick r:id="rId5"/>
              </a:rPr>
              <a:t>https://www.stihi.ru/2015/04/18/506</a:t>
            </a:r>
            <a:r>
              <a:rPr lang="ru-RU" sz="1500" dirty="0"/>
              <a:t> , </a:t>
            </a:r>
            <a:r>
              <a:rPr lang="en-US" sz="1500" dirty="0">
                <a:hlinkClick r:id="rId6"/>
              </a:rPr>
              <a:t>http://gamejulia.ru/skazka-volk-i-semero-kozlyat.html</a:t>
            </a:r>
            <a:r>
              <a:rPr lang="ru-RU" sz="1500" dirty="0"/>
              <a:t> , </a:t>
            </a:r>
            <a:r>
              <a:rPr lang="en-US" sz="1500" dirty="0">
                <a:hlinkClick r:id="rId7"/>
              </a:rPr>
              <a:t>http://ollforkids.ru/skazkart/905-volk-i-kozlyata-volk-i-semero-kozlyat.html</a:t>
            </a:r>
            <a:r>
              <a:rPr lang="ru-RU" sz="1500" dirty="0"/>
              <a:t> - «Волк и семеро козлят»</a:t>
            </a:r>
          </a:p>
          <a:p>
            <a:r>
              <a:rPr lang="en-US" sz="1500" dirty="0">
                <a:hlinkClick r:id="rId8"/>
              </a:rPr>
              <a:t>http://www.liveinternet.ru/users/rosinka7304/post302497866/</a:t>
            </a:r>
            <a:r>
              <a:rPr lang="ru-RU" sz="1500" dirty="0"/>
              <a:t> - «Курочка Ряба»</a:t>
            </a:r>
          </a:p>
          <a:p>
            <a:r>
              <a:rPr lang="en-US" sz="1500" dirty="0">
                <a:hlinkClick r:id="rId9"/>
              </a:rPr>
              <a:t>http://forchel.ru/9009-posledovatelnye-kartinki-po-skazke-repka.html</a:t>
            </a:r>
            <a:r>
              <a:rPr lang="ru-RU" sz="1500" dirty="0"/>
              <a:t> - «Репка»</a:t>
            </a:r>
          </a:p>
          <a:p>
            <a:r>
              <a:rPr lang="en-US" sz="1500" dirty="0">
                <a:hlinkClick r:id="rId10"/>
              </a:rPr>
              <a:t>http://dochkiisinochki.ru/skazka-teremok-v-kartinkax-multfilm.html</a:t>
            </a:r>
            <a:r>
              <a:rPr lang="ru-RU" sz="1500" dirty="0"/>
              <a:t> - «Теремок»</a:t>
            </a:r>
          </a:p>
          <a:p>
            <a:r>
              <a:rPr lang="en-US" sz="1500" dirty="0">
                <a:hlinkClick r:id="rId11"/>
              </a:rPr>
              <a:t>http://bestanimationgif.com/gallery/view?id=38238</a:t>
            </a:r>
            <a:r>
              <a:rPr lang="ru-RU" sz="1500" dirty="0"/>
              <a:t>, </a:t>
            </a:r>
            <a:r>
              <a:rPr lang="en-US" sz="1500" dirty="0">
                <a:hlinkClick r:id="rId12"/>
              </a:rPr>
              <a:t>http://www.xrest.ru/original/%D0%9A%D0%BE%D0%BB%D0%BE%D0%B1%D0%BE%D0%BA-1438176/</a:t>
            </a:r>
            <a:r>
              <a:rPr lang="ru-RU" sz="1500" dirty="0"/>
              <a:t> – «Колобок»</a:t>
            </a:r>
          </a:p>
          <a:p>
            <a:r>
              <a:rPr lang="en-US" sz="1500" dirty="0">
                <a:hlinkClick r:id="rId13"/>
              </a:rPr>
              <a:t>https://ru.pinterest.com/berezhnayaanna/%D0%BA%D0%BE%D1%82-%D0%BF%D0%B5%D1%82%D1%83%D1%85-%D0%B8-%D0%BB%D0%B8%D1%81%D0%B0/</a:t>
            </a:r>
            <a:r>
              <a:rPr lang="ru-RU" sz="1500" dirty="0"/>
              <a:t> - «Кот, петух и лиса» </a:t>
            </a:r>
          </a:p>
          <a:p>
            <a:r>
              <a:rPr lang="en-US" sz="1500" dirty="0">
                <a:hlinkClick r:id="rId14"/>
              </a:rPr>
              <a:t>http://hameleons.com/tags/Clipart/page/2/</a:t>
            </a:r>
            <a:r>
              <a:rPr lang="ru-RU" sz="1500" dirty="0"/>
              <a:t> - </a:t>
            </a:r>
            <a:r>
              <a:rPr lang="ru-RU" sz="1500" b="1" dirty="0"/>
              <a:t>Герои мультфильмов и сказок на прозрачном фоне</a:t>
            </a:r>
          </a:p>
          <a:p>
            <a:r>
              <a:rPr lang="en-US" sz="1500" b="1" dirty="0">
                <a:hlinkClick r:id="rId15"/>
              </a:rPr>
              <a:t>http://www.liveinternet.ru/users/iainna/post278157313/</a:t>
            </a:r>
            <a:r>
              <a:rPr lang="ru-RU" sz="1500" b="1" dirty="0"/>
              <a:t> - «Гуси – лебеди»</a:t>
            </a:r>
          </a:p>
          <a:p>
            <a:endParaRPr lang="ru-RU" sz="1500" dirty="0"/>
          </a:p>
          <a:p>
            <a:endParaRPr lang="ru-RU" sz="17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476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E9E6FC1-62B4-45F8-9B33-2A976A9131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800" dirty="0"/>
              <a:t>Звуковой анализ как средство совершенствования фонематического слуха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4393B864-AA19-4830-9BFA-1D3BFE484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799645"/>
          </a:xfrm>
        </p:spPr>
        <p:txBody>
          <a:bodyPr>
            <a:normAutofit/>
          </a:bodyPr>
          <a:lstStyle/>
          <a:p>
            <a:r>
              <a:rPr lang="ru-RU" sz="2400" b="1" i="1" dirty="0"/>
              <a:t>Воспитатель </a:t>
            </a:r>
          </a:p>
          <a:p>
            <a:pPr>
              <a:spcBef>
                <a:spcPts val="0"/>
              </a:spcBef>
            </a:pPr>
            <a:r>
              <a:rPr lang="ru-RU" sz="2400" b="1" i="1" dirty="0"/>
              <a:t>старшей группы для детей с ТНР</a:t>
            </a:r>
          </a:p>
          <a:p>
            <a:pPr>
              <a:spcBef>
                <a:spcPts val="0"/>
              </a:spcBef>
            </a:pPr>
            <a:r>
              <a:rPr lang="ru-RU" sz="2400" b="1" i="1" dirty="0"/>
              <a:t>Ратушная Ксения 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14572176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253D15-247A-4985-A936-75062BF5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67056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Звуковой анализ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791108-34D4-4B23-BD77-9A5F642D2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1" y="1730326"/>
            <a:ext cx="7404653" cy="4365674"/>
          </a:xfrm>
        </p:spPr>
        <p:txBody>
          <a:bodyPr>
            <a:normAutofit fontScale="85000" lnSpcReduction="10000"/>
          </a:bodyPr>
          <a:lstStyle/>
          <a:p>
            <a:pPr marL="34290" indent="0" algn="just">
              <a:buNone/>
            </a:pPr>
            <a:r>
              <a:rPr lang="ru-RU" sz="4000" dirty="0">
                <a:solidFill>
                  <a:srgbClr val="0070C0"/>
                </a:solidFill>
              </a:rPr>
              <a:t>один из важнейших видов работы, который способствует формированию в дальнейшем орфографической зоркости, развитию фонематического слуха, и представляет собой последовательное выделение отдельных звуков в слове; определение порядка звуков в слове; различение звуков по их качественным характеристикам.</a:t>
            </a:r>
          </a:p>
        </p:txBody>
      </p:sp>
    </p:spTree>
    <p:extLst>
      <p:ext uri="{BB962C8B-B14F-4D97-AF65-F5344CB8AC3E}">
        <p14:creationId xmlns:p14="http://schemas.microsoft.com/office/powerpoint/2010/main" val="3993923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E2125F-E3CF-41E5-8C43-05C8061C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338183"/>
            <a:ext cx="7406640" cy="135636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Угадай сказку…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DDA76AE-6887-4A5A-9F00-F1DE4772D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897" y="1694543"/>
            <a:ext cx="761334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975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7E9D59-8E38-4088-BA1C-0F73F9AEA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95" y="309489"/>
            <a:ext cx="8510953" cy="1055077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</a:rPr>
              <a:t>Начиная работу над звуковым анализом слова,  необходимо реализовать следующие задачи: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B2C6B0-0B32-4B05-A222-34C589C7C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1" y="1364565"/>
            <a:ext cx="7625567" cy="5183945"/>
          </a:xfrm>
        </p:spPr>
        <p:txBody>
          <a:bodyPr>
            <a:noAutofit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70C0"/>
                </a:solidFill>
              </a:rPr>
              <a:t>учить детей вычленять и узнавать звуки;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70C0"/>
                </a:solidFill>
              </a:rPr>
              <a:t>отработать чистое произношение звуков;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70C0"/>
                </a:solidFill>
              </a:rPr>
              <a:t>познакомить детей со звучащим словом;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70C0"/>
                </a:solidFill>
              </a:rPr>
              <a:t>учить сравнивать слова по звучанию;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70C0"/>
                </a:solidFill>
              </a:rPr>
              <a:t>познакомить детей с протяженностью слова;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70C0"/>
                </a:solidFill>
              </a:rPr>
              <a:t>учить  детей  интонационно  выделять звук  в слове;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70C0"/>
                </a:solidFill>
              </a:rPr>
              <a:t>учить детей подбирать слова с заданным звуком;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70C0"/>
                </a:solidFill>
              </a:rPr>
              <a:t>учить определять первый звук в слове;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70C0"/>
                </a:solidFill>
              </a:rPr>
              <a:t>учить различать твердые и мягкие согласные звуки;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70C0"/>
                </a:solidFill>
              </a:rPr>
              <a:t>развивать артикуляторный аппарат детей;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70C0"/>
                </a:solidFill>
              </a:rPr>
              <a:t> развивать  речевое дыхание.</a:t>
            </a:r>
          </a:p>
        </p:txBody>
      </p:sp>
    </p:spTree>
    <p:extLst>
      <p:ext uri="{BB962C8B-B14F-4D97-AF65-F5344CB8AC3E}">
        <p14:creationId xmlns:p14="http://schemas.microsoft.com/office/powerpoint/2010/main" val="28934241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6D508-D9F2-4E41-904B-66738A157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70C0"/>
                </a:solidFill>
              </a:rPr>
              <a:t>Чем отличается звук от буквы?</a:t>
            </a:r>
            <a:br>
              <a:rPr lang="ru-RU" b="1" i="1" dirty="0">
                <a:solidFill>
                  <a:srgbClr val="0070C0"/>
                </a:solidFill>
              </a:rPr>
            </a:b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A8D3CF2-2DCB-4BA4-8EDD-489AE0D6D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7197" y="1382150"/>
            <a:ext cx="4449606" cy="53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2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25747-F3F5-40DD-9849-1B679A326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571" y="609600"/>
            <a:ext cx="8088923" cy="1356360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0070C0"/>
                </a:solidFill>
              </a:rPr>
              <a:t>Сколько звуков в русском языке?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0EDAA628-0767-4188-B035-941310644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635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B71747-D728-4CC7-842F-9832ECAB9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74DD7E-C614-4ABD-856E-AAB458E5D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040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E94FC-330C-4207-A505-5C5C63E40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Отгадай загадку…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50DDD18-CF4C-4B01-BD97-C2573548E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052" y="1965960"/>
            <a:ext cx="6847036" cy="453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84576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1815</TotalTime>
  <Words>1973</Words>
  <Application>Microsoft Office PowerPoint</Application>
  <PresentationFormat>Экран (4:3)</PresentationFormat>
  <Paragraphs>331</Paragraphs>
  <Slides>83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90" baseType="lpstr">
      <vt:lpstr>Calibri</vt:lpstr>
      <vt:lpstr>Calibri Light</vt:lpstr>
      <vt:lpstr>Century Gothic</vt:lpstr>
      <vt:lpstr>Corbel</vt:lpstr>
      <vt:lpstr>Times New Roman</vt:lpstr>
      <vt:lpstr>Wingdings</vt:lpstr>
      <vt:lpstr>Базис</vt:lpstr>
      <vt:lpstr>«Использование мнемосхем в работе с детьми дошкольного возраста».</vt:lpstr>
      <vt:lpstr>Проблема с которой сталкиваются дети и родители…</vt:lpstr>
      <vt:lpstr>  «Учите ребёнка каким-нибудь неизвестным ему словам – он будет долго и напрасно мучиться, но свяжите двадцать таких слов с картинками, и он их усвоит на лету».  К.Д. Ушинский </vt:lpstr>
      <vt:lpstr>Презентация PowerPoint</vt:lpstr>
      <vt:lpstr>Презентация PowerPoint</vt:lpstr>
      <vt:lpstr>Угадай сказку…</vt:lpstr>
      <vt:lpstr>Угадай сказку…</vt:lpstr>
      <vt:lpstr>Угадай сказку…</vt:lpstr>
      <vt:lpstr>Отгадай загадку…</vt:lpstr>
      <vt:lpstr>Отгадай загадку…</vt:lpstr>
      <vt:lpstr>Угадай пословицы… </vt:lpstr>
      <vt:lpstr> Запомни скороговорки…</vt:lpstr>
      <vt:lpstr> Проговори скороговорки…</vt:lpstr>
      <vt:lpstr>Реши задачку…</vt:lpstr>
      <vt:lpstr>Реши задачку…</vt:lpstr>
      <vt:lpstr>Составь рассказ о весне с опорой на мнемосхему…</vt:lpstr>
      <vt:lpstr>Споем песню</vt:lpstr>
      <vt:lpstr>При составлении мнемосхем можно использовать..</vt:lpstr>
      <vt:lpstr>Составить мнемосхему к стихотворению А. Барто. </vt:lpstr>
      <vt:lpstr>Презентация PowerPoint</vt:lpstr>
      <vt:lpstr>Презентация PowerPoint</vt:lpstr>
      <vt:lpstr>Спасибо за внимание!</vt:lpstr>
      <vt:lpstr>Коммуникативная  студия  «В гостях у сказки» </vt:lpstr>
      <vt:lpstr>Цель и задачи студии</vt:lpstr>
      <vt:lpstr>Этапы работы</vt:lpstr>
      <vt:lpstr>Формы работы с родителями</vt:lpstr>
      <vt:lpstr>Презентация PowerPoint</vt:lpstr>
      <vt:lpstr>Презентация PowerPoint</vt:lpstr>
      <vt:lpstr>Презентация PowerPoint</vt:lpstr>
      <vt:lpstr>Презентация PowerPoint</vt:lpstr>
      <vt:lpstr>Игры для родителей и детей «В гостях у сказки»</vt:lpstr>
      <vt:lpstr>Презентация PowerPoint</vt:lpstr>
      <vt:lpstr>ОТГАДАЙ СКАЗОЧНОГО ГЕРОЯ</vt:lpstr>
      <vt:lpstr>ОТГАДАЙ СКАЗОЧНОГО ГЕРОЯ</vt:lpstr>
      <vt:lpstr>ОТГАДАЙ СКАЗОЧНОГО ГЕРОЯ</vt:lpstr>
      <vt:lpstr>ОТГАДАЙ СКАЗОЧНОГО ГЕРОЯ</vt:lpstr>
      <vt:lpstr>ОТГАДАЙ СКАЗОЧНОГО ГЕРОЯ</vt:lpstr>
      <vt:lpstr>ОТГАДАЙ СКАЗОЧНОГО ГЕРОЯ</vt:lpstr>
      <vt:lpstr>ОТГАДАЙ СКАЗОЧНОГО ГЕРОЯ</vt:lpstr>
      <vt:lpstr>ОТГАДАЙ СКАЗОЧНОГО ГЕРОЯ</vt:lpstr>
      <vt:lpstr>УГАДАЙ СКАЗКУ</vt:lpstr>
      <vt:lpstr>УГАДАЙ СКАЗКУ</vt:lpstr>
      <vt:lpstr>УГАДАЙ СКАЗКУ</vt:lpstr>
      <vt:lpstr>УГАДАЙ СКАЗКУ</vt:lpstr>
      <vt:lpstr>УГАДАЙ СКАЗКУ</vt:lpstr>
      <vt:lpstr>УГАДАЙ СКАЗКУ</vt:lpstr>
      <vt:lpstr>ИСПРАВЬ ОШИБКУ В НАЗВАНИИ СКАЗКИ</vt:lpstr>
      <vt:lpstr>Куда положила старуха Колобка после того, как испекла его? </vt:lpstr>
      <vt:lpstr>Что попросила сделать Колобка лиса? </vt:lpstr>
      <vt:lpstr>Кто съел колобка? </vt:lpstr>
      <vt:lpstr>У кого жила курочка Ряба? </vt:lpstr>
      <vt:lpstr>Кто разбил яичко? </vt:lpstr>
      <vt:lpstr>Какое яичко пообещала снести курочка Ряба в утешение деду и бабе? </vt:lpstr>
      <vt:lpstr>Что такое «теремок»? </vt:lpstr>
      <vt:lpstr>Кто первый прибежал к теремку? </vt:lpstr>
      <vt:lpstr>Кто разрушил теремок? </vt:lpstr>
      <vt:lpstr>Что сломала Машенька из сказки «Три медведя»? </vt:lpstr>
      <vt:lpstr>Какого цвета была подушка на стуле Мишутки? </vt:lpstr>
      <vt:lpstr>Как Машенька убежала от медведей? </vt:lpstr>
      <vt:lpstr>Кто посадил репку? </vt:lpstr>
      <vt:lpstr>Как звали собачку, которая помогала тянуть репку? </vt:lpstr>
      <vt:lpstr>Кто последним пришел тянуть репку? </vt:lpstr>
      <vt:lpstr>Что приносила коза своим деткам? </vt:lpstr>
      <vt:lpstr>Кто выдавал себя за козу? </vt:lpstr>
      <vt:lpstr>Где спрятался один козленочек? </vt:lpstr>
      <vt:lpstr>Чего поначалу не хватало бычку из сказки «Бычок – смоляной бочок»?</vt:lpstr>
      <vt:lpstr>Почему медведь не смог съесть бычка?</vt:lpstr>
      <vt:lpstr>Чем заинька откупился от деда?</vt:lpstr>
      <vt:lpstr>ВЫБЕРИ ИЛЛЮСТРАЦИИ ИЗ ОДНОЙ СКАЗКИ</vt:lpstr>
      <vt:lpstr>ВЫБЕРИ ИЛЛЮСТРАЦИИ ИЗ ОДНОЙ СКАЗКИ</vt:lpstr>
      <vt:lpstr>ВЫБЕРИ ИЛЛЮСТРАЦИИ ИЗ ОДНОЙ СКАЗКИ</vt:lpstr>
      <vt:lpstr>ВЫБЕРИ ИЛЛЮСТРАЦИИ ИЗ ОДНОЙ СКАЗКИ</vt:lpstr>
      <vt:lpstr>ВЫБЕРИ ИЛЛЮСТРАЦИИ ИЗ ОДНОЙ СКАЗКИ</vt:lpstr>
      <vt:lpstr>Презентация PowerPoint</vt:lpstr>
      <vt:lpstr>Презентация PowerPoint</vt:lpstr>
      <vt:lpstr>МОЛОДЦЫ!</vt:lpstr>
      <vt:lpstr>Список используемых источников</vt:lpstr>
      <vt:lpstr>Звуковой анализ как средство совершенствования фонематического слуха</vt:lpstr>
      <vt:lpstr>Звуковой анализ </vt:lpstr>
      <vt:lpstr>Начиная работу над звуковым анализом слова,  необходимо реализовать следующие задачи:</vt:lpstr>
      <vt:lpstr>Чем отличается звук от буквы? </vt:lpstr>
      <vt:lpstr>Сколько звуков в русском языке?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Субботина</dc:creator>
  <cp:lastModifiedBy>Пользователь</cp:lastModifiedBy>
  <cp:revision>145</cp:revision>
  <dcterms:created xsi:type="dcterms:W3CDTF">2017-03-08T13:04:03Z</dcterms:created>
  <dcterms:modified xsi:type="dcterms:W3CDTF">2021-04-06T06:04:20Z</dcterms:modified>
</cp:coreProperties>
</file>