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media/audio11.wav" ContentType="audio/x-wav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274" r:id="rId3"/>
    <p:sldId id="257" r:id="rId4"/>
    <p:sldId id="258" r:id="rId5"/>
    <p:sldId id="259" r:id="rId6"/>
    <p:sldId id="260" r:id="rId7"/>
    <p:sldId id="264" r:id="rId8"/>
    <p:sldId id="271" r:id="rId9"/>
    <p:sldId id="272" r:id="rId10"/>
    <p:sldId id="263" r:id="rId11"/>
    <p:sldId id="261" r:id="rId12"/>
    <p:sldId id="269" r:id="rId13"/>
    <p:sldId id="262" r:id="rId14"/>
    <p:sldId id="270" r:id="rId15"/>
    <p:sldId id="268" r:id="rId16"/>
    <p:sldId id="265" r:id="rId17"/>
    <p:sldId id="273" r:id="rId18"/>
    <p:sldId id="291" r:id="rId19"/>
    <p:sldId id="292" r:id="rId20"/>
    <p:sldId id="275" r:id="rId21"/>
    <p:sldId id="289" r:id="rId22"/>
    <p:sldId id="290" r:id="rId23"/>
    <p:sldId id="276" r:id="rId24"/>
    <p:sldId id="277" r:id="rId25"/>
    <p:sldId id="278" r:id="rId26"/>
    <p:sldId id="293" r:id="rId27"/>
    <p:sldId id="281" r:id="rId28"/>
    <p:sldId id="279" r:id="rId29"/>
    <p:sldId id="280" r:id="rId30"/>
    <p:sldId id="282" r:id="rId31"/>
    <p:sldId id="283" r:id="rId32"/>
    <p:sldId id="284" r:id="rId33"/>
    <p:sldId id="285" r:id="rId34"/>
    <p:sldId id="287" r:id="rId35"/>
    <p:sldId id="286" r:id="rId36"/>
    <p:sldId id="305" r:id="rId37"/>
    <p:sldId id="307" r:id="rId38"/>
    <p:sldId id="306" r:id="rId39"/>
    <p:sldId id="288" r:id="rId40"/>
    <p:sldId id="301" r:id="rId41"/>
    <p:sldId id="302" r:id="rId42"/>
    <p:sldId id="299" r:id="rId43"/>
    <p:sldId id="300" r:id="rId44"/>
    <p:sldId id="308" r:id="rId45"/>
    <p:sldId id="309" r:id="rId46"/>
    <p:sldId id="304" r:id="rId47"/>
    <p:sldId id="303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7D7F707-A9F4-41E4-BE04-EECC44B20A35}" type="datetimeFigureOut">
              <a:rPr lang="ru-RU" smtClean="0"/>
              <a:pPr/>
              <a:t>30.03.2021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4091874-B8DB-4008-9F94-B1D759798BF7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11894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7F707-A9F4-41E4-BE04-EECC44B20A35}" type="datetimeFigureOut">
              <a:rPr lang="ru-RU" smtClean="0"/>
              <a:pPr/>
              <a:t>30.03.2021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91874-B8DB-4008-9F94-B1D759798B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57739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7F707-A9F4-41E4-BE04-EECC44B20A35}" type="datetimeFigureOut">
              <a:rPr lang="ru-RU" smtClean="0"/>
              <a:pPr/>
              <a:t>30.03.2021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91874-B8DB-4008-9F94-B1D759798B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30692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7F707-A9F4-41E4-BE04-EECC44B20A35}" type="datetimeFigureOut">
              <a:rPr lang="ru-RU" smtClean="0"/>
              <a:pPr/>
              <a:t>30.03.2021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91874-B8DB-4008-9F94-B1D759798B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47268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7F707-A9F4-41E4-BE04-EECC44B20A35}" type="datetimeFigureOut">
              <a:rPr lang="ru-RU" smtClean="0"/>
              <a:pPr/>
              <a:t>30.03.2021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91874-B8DB-4008-9F94-B1D759798BF7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1952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7F707-A9F4-41E4-BE04-EECC44B20A35}" type="datetimeFigureOut">
              <a:rPr lang="ru-RU" smtClean="0"/>
              <a:pPr/>
              <a:t>30.03.2021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91874-B8DB-4008-9F94-B1D759798B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29455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7F707-A9F4-41E4-BE04-EECC44B20A35}" type="datetimeFigureOut">
              <a:rPr lang="ru-RU" smtClean="0"/>
              <a:pPr/>
              <a:t>30.03.2021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91874-B8DB-4008-9F94-B1D759798B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0109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7F707-A9F4-41E4-BE04-EECC44B20A35}" type="datetimeFigureOut">
              <a:rPr lang="ru-RU" smtClean="0"/>
              <a:pPr/>
              <a:t>30.03.2021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91874-B8DB-4008-9F94-B1D759798B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00369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7F707-A9F4-41E4-BE04-EECC44B20A35}" type="datetimeFigureOut">
              <a:rPr lang="ru-RU" smtClean="0"/>
              <a:pPr/>
              <a:t>30.03.2021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91874-B8DB-4008-9F94-B1D759798B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82011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7F707-A9F4-41E4-BE04-EECC44B20A35}" type="datetimeFigureOut">
              <a:rPr lang="ru-RU" smtClean="0"/>
              <a:pPr/>
              <a:t>30.03.2021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91874-B8DB-4008-9F94-B1D759798B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8312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7F707-A9F4-41E4-BE04-EECC44B20A35}" type="datetimeFigureOut">
              <a:rPr lang="ru-RU" smtClean="0"/>
              <a:pPr/>
              <a:t>30.03.2021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91874-B8DB-4008-9F94-B1D759798B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59116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67D7F707-A9F4-41E4-BE04-EECC44B20A35}" type="datetimeFigureOut">
              <a:rPr lang="ru-RU" smtClean="0"/>
              <a:pPr/>
              <a:t>30.03.2021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54091874-B8DB-4008-9F94-B1D759798B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17613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slide" Target="slide11.xml"/><Relationship Id="rId4" Type="http://schemas.openxmlformats.org/officeDocument/2006/relationships/slide" Target="slide3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slide" Target="slide40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slide" Target="slide4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2.jpeg"/><Relationship Id="rId2" Type="http://schemas.openxmlformats.org/officeDocument/2006/relationships/slide" Target="slide4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slide" Target="slide43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0.jpeg"/><Relationship Id="rId2" Type="http://schemas.openxmlformats.org/officeDocument/2006/relationships/slide" Target="slide4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microsoft.com/office/2007/relationships/hdphoto" Target="../media/hdphoto1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1.wav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iveinternet.ru/users/rosinka7304/post302497866/" TargetMode="External"/><Relationship Id="rId13" Type="http://schemas.openxmlformats.org/officeDocument/2006/relationships/hyperlink" Target="https://ru.pinterest.com/berezhnayaanna/%D0%BA%D0%BE%D1%82-%D0%BF%D0%B5%D1%82%D1%83%D1%85-%D0%B8-%D0%BB%D0%B8%D1%81%D0%B0/" TargetMode="External"/><Relationship Id="rId3" Type="http://schemas.openxmlformats.org/officeDocument/2006/relationships/hyperlink" Target="http://www.liveinternet.ru/users/rosinka7304/post333722984/" TargetMode="External"/><Relationship Id="rId7" Type="http://schemas.openxmlformats.org/officeDocument/2006/relationships/hyperlink" Target="http://ollforkids.ru/skazkart/905-volk-i-kozlyata-volk-i-semero-kozlyat.html" TargetMode="External"/><Relationship Id="rId12" Type="http://schemas.openxmlformats.org/officeDocument/2006/relationships/hyperlink" Target="http://www.xrest.ru/original/%D0%9A%D0%BE%D0%BB%D0%BE%D0%B1%D0%BE%D0%BA-1438176/" TargetMode="External"/><Relationship Id="rId2" Type="http://schemas.openxmlformats.org/officeDocument/2006/relationships/hyperlink" Target="http://nachalo4ka.ru/geroi-russkih-skazok-detskie-kartinki-dlya-prezentatsiy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amejulia.ru/skazka-volk-i-semero-kozlyat.html" TargetMode="External"/><Relationship Id="rId11" Type="http://schemas.openxmlformats.org/officeDocument/2006/relationships/hyperlink" Target="http://bestanimationgif.com/gallery/view?id=38238" TargetMode="External"/><Relationship Id="rId5" Type="http://schemas.openxmlformats.org/officeDocument/2006/relationships/hyperlink" Target="https://www.stihi.ru/2015/04/18/506" TargetMode="External"/><Relationship Id="rId15" Type="http://schemas.openxmlformats.org/officeDocument/2006/relationships/hyperlink" Target="http://www.liveinternet.ru/users/iainna/post278157313/" TargetMode="External"/><Relationship Id="rId10" Type="http://schemas.openxmlformats.org/officeDocument/2006/relationships/hyperlink" Target="http://dochkiisinochki.ru/skazka-teremok-v-kartinkax-multfilm.html" TargetMode="External"/><Relationship Id="rId4" Type="http://schemas.openxmlformats.org/officeDocument/2006/relationships/hyperlink" Target="http://www.liveinternet.ru/users/rosinka7304/rubric/5782463/page1.html" TargetMode="External"/><Relationship Id="rId9" Type="http://schemas.openxmlformats.org/officeDocument/2006/relationships/hyperlink" Target="http://forchel.ru/9009-posledovatelnye-kartinki-po-skazke-repka.html" TargetMode="External"/><Relationship Id="rId14" Type="http://schemas.openxmlformats.org/officeDocument/2006/relationships/hyperlink" Target="http://hameleons.com/tags/Clipart/page/2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800" spc="50" dirty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00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Игры для родителей </a:t>
            </a:r>
            <a:r>
              <a:rPr lang="ru-RU" sz="2800" spc="5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00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детей</a:t>
            </a:r>
            <a:r>
              <a:rPr lang="ru-RU" sz="3600" spc="50" dirty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spc="50" dirty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400" spc="50" dirty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00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«В гостях у сказки»</a:t>
            </a:r>
            <a:endParaRPr lang="ru-RU" sz="4400" dirty="0">
              <a:ln w="11430"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rgbClr val="000066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68400" y="6068893"/>
            <a:ext cx="1159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Century Gothic" panose="020B0502020202020204"/>
              </a:rPr>
              <a:t>2021 год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3131" y="4292901"/>
            <a:ext cx="3766837" cy="22719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747" y="636530"/>
            <a:ext cx="1532943" cy="19161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2771" y="455158"/>
            <a:ext cx="1548378" cy="243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2100490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ОТГАДАЙ СКАЗОЧНОГО ГЕРОЯ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701880" y="1935906"/>
            <a:ext cx="3566160" cy="777240"/>
          </a:xfrm>
        </p:spPr>
        <p:txBody>
          <a:bodyPr/>
          <a:lstStyle/>
          <a:p>
            <a:pPr algn="ctr"/>
            <a:r>
              <a:rPr lang="ru-RU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ТРИ МЕДВЕДЯ</a:t>
            </a:r>
            <a:endParaRPr lang="ru-RU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Возле леса у опушки,</a:t>
            </a:r>
          </a:p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Трое их живут в избушке,</a:t>
            </a:r>
          </a:p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Там три стула и три кружки,</a:t>
            </a:r>
          </a:p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Три кровати, три подушки,</a:t>
            </a:r>
          </a:p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Угадайте без подсказки,</a:t>
            </a:r>
          </a:p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Кто герои этой сказки? </a:t>
            </a:r>
          </a:p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7760" y="2719388"/>
            <a:ext cx="3231455" cy="3695480"/>
          </a:xfrm>
        </p:spPr>
      </p:pic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0043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УГАДАЙ СКАЗКУ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35191" y="2001511"/>
            <a:ext cx="3988219" cy="777240"/>
          </a:xfrm>
        </p:spPr>
        <p:txBody>
          <a:bodyPr/>
          <a:lstStyle/>
          <a:p>
            <a:pPr algn="ctr"/>
            <a:r>
              <a:rPr lang="ru-RU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«ВОЛК И СЕМЕРО КОЗЛЯТ»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3429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191" y="2778751"/>
            <a:ext cx="3988219" cy="3757643"/>
          </a:xfrm>
        </p:spPr>
      </p:pic>
      <p:sp>
        <p:nvSpPr>
          <p:cNvPr id="8" name="Прямоугольник 7"/>
          <p:cNvSpPr/>
          <p:nvPr/>
        </p:nvSpPr>
        <p:spPr>
          <a:xfrm>
            <a:off x="4701880" y="2809344"/>
            <a:ext cx="341557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" indent="0">
              <a:buNone/>
            </a:pPr>
            <a:r>
              <a:rPr lang="ru-RU" b="1" dirty="0"/>
              <a:t>В дверь стучится серый волк,</a:t>
            </a:r>
          </a:p>
          <a:p>
            <a:pPr marL="34290" indent="0">
              <a:buNone/>
            </a:pPr>
            <a:r>
              <a:rPr lang="ru-RU" b="1" dirty="0"/>
              <a:t>Он в козлятах знает толк…</a:t>
            </a:r>
          </a:p>
          <a:p>
            <a:pPr marL="34290" indent="0">
              <a:buNone/>
            </a:pPr>
            <a:r>
              <a:rPr lang="ru-RU" b="1" dirty="0"/>
              <a:t>Волк – притворщик и бандит!</a:t>
            </a:r>
          </a:p>
          <a:p>
            <a:pPr marL="34290" indent="0">
              <a:buNone/>
            </a:pPr>
            <a:r>
              <a:rPr lang="ru-RU" b="1" dirty="0"/>
              <a:t>Кто злодея победит?</a:t>
            </a:r>
          </a:p>
          <a:p>
            <a:pPr marL="34290" indent="0">
              <a:buNone/>
            </a:pPr>
            <a:r>
              <a:rPr lang="ru-RU" b="1" dirty="0"/>
              <a:t>Сказка учит малышей,</a:t>
            </a:r>
          </a:p>
          <a:p>
            <a:pPr marL="34290" indent="0">
              <a:buNone/>
            </a:pPr>
            <a:r>
              <a:rPr lang="ru-RU" b="1" dirty="0"/>
              <a:t>Как спастись от злых людей.</a:t>
            </a:r>
          </a:p>
          <a:p>
            <a:pPr marL="34290" indent="0">
              <a:buNone/>
            </a:pPr>
            <a:r>
              <a:rPr lang="ru-RU" b="1" dirty="0"/>
              <a:t>Маму слушайся дружок</a:t>
            </a:r>
          </a:p>
          <a:p>
            <a:pPr marL="34290" indent="0">
              <a:buNone/>
            </a:pPr>
            <a:r>
              <a:rPr lang="ru-RU" b="1" dirty="0"/>
              <a:t>И не страшен будет волк. </a:t>
            </a:r>
          </a:p>
          <a:p>
            <a:pPr marL="34290" indent="0">
              <a:buNone/>
            </a:pPr>
            <a:r>
              <a:rPr lang="ru-RU" b="1" dirty="0"/>
              <a:t>Сказочка для дошколят – ….</a:t>
            </a:r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5356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УГАДАЙ СКАЗКУ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08958" y="1965960"/>
            <a:ext cx="3914452" cy="777240"/>
          </a:xfrm>
        </p:spPr>
        <p:txBody>
          <a:bodyPr/>
          <a:lstStyle/>
          <a:p>
            <a:pPr algn="ctr"/>
            <a:r>
              <a:rPr lang="ru-RU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«ТРИ МЕДВЕДЯ»</a:t>
            </a:r>
            <a:endParaRPr lang="ru-RU" dirty="0"/>
          </a:p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958" y="2688663"/>
            <a:ext cx="3914452" cy="3805799"/>
          </a:xfrm>
        </p:spPr>
      </p:pic>
      <p:sp>
        <p:nvSpPr>
          <p:cNvPr id="7" name="Прямоугольник 6"/>
          <p:cNvSpPr/>
          <p:nvPr/>
        </p:nvSpPr>
        <p:spPr>
          <a:xfrm>
            <a:off x="4701880" y="2981962"/>
            <a:ext cx="308777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" indent="0">
              <a:buNone/>
            </a:pPr>
            <a:r>
              <a:rPr lang="ru-RU" b="1" dirty="0"/>
              <a:t>Жили в домике три мишки:</a:t>
            </a:r>
          </a:p>
          <a:p>
            <a:pPr marL="34290" indent="0">
              <a:buNone/>
            </a:pPr>
            <a:r>
              <a:rPr lang="ru-RU" b="1" dirty="0"/>
              <a:t>папа, мама и сынишка.</a:t>
            </a:r>
          </a:p>
          <a:p>
            <a:pPr marL="34290" indent="0">
              <a:buNone/>
            </a:pPr>
            <a:r>
              <a:rPr lang="ru-RU" b="1" dirty="0"/>
              <a:t>На столе у них три миски,</a:t>
            </a:r>
          </a:p>
          <a:p>
            <a:pPr marL="34290" indent="0">
              <a:buNone/>
            </a:pPr>
            <a:r>
              <a:rPr lang="ru-RU" b="1" dirty="0"/>
              <a:t>у стола всего три стула.</a:t>
            </a:r>
          </a:p>
          <a:p>
            <a:pPr marL="34290" indent="0">
              <a:buNone/>
            </a:pPr>
            <a:r>
              <a:rPr lang="ru-RU" b="1" dirty="0"/>
              <a:t>Маша в гости заглянула</a:t>
            </a:r>
          </a:p>
          <a:p>
            <a:pPr marL="34290" indent="0">
              <a:buNone/>
            </a:pPr>
            <a:r>
              <a:rPr lang="ru-RU" b="1" dirty="0"/>
              <a:t>и нечаянно уснула</a:t>
            </a:r>
          </a:p>
          <a:p>
            <a:pPr marL="34290" indent="0">
              <a:buNone/>
            </a:pPr>
            <a:r>
              <a:rPr lang="ru-RU" b="1" dirty="0"/>
              <a:t>на </a:t>
            </a:r>
            <a:r>
              <a:rPr lang="ru-RU" b="1" dirty="0" err="1"/>
              <a:t>Мишуткиной</a:t>
            </a:r>
            <a:r>
              <a:rPr lang="ru-RU" b="1" dirty="0"/>
              <a:t> кроватке…</a:t>
            </a:r>
          </a:p>
          <a:p>
            <a:pPr marL="34290" indent="0">
              <a:buNone/>
            </a:pPr>
            <a:r>
              <a:rPr lang="ru-RU" b="1" dirty="0"/>
              <a:t>Расскажите по порядку</a:t>
            </a:r>
          </a:p>
          <a:p>
            <a:pPr marL="34290" indent="0">
              <a:buNone/>
            </a:pPr>
            <a:r>
              <a:rPr lang="ru-RU" b="1" dirty="0"/>
              <a:t>Что за сказочка, ребятки!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9028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УГАДАЙ СКАЗКУ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13268" y="2001511"/>
            <a:ext cx="4010142" cy="777240"/>
          </a:xfrm>
        </p:spPr>
        <p:txBody>
          <a:bodyPr/>
          <a:lstStyle/>
          <a:p>
            <a:pPr algn="ctr"/>
            <a:r>
              <a:rPr lang="ru-RU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«КУРОЧКА РЯБА»</a:t>
            </a:r>
            <a:endParaRPr lang="ru-RU" dirty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701880" y="2809344"/>
            <a:ext cx="35620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" indent="0">
              <a:buNone/>
            </a:pPr>
            <a:r>
              <a:rPr lang="ru-RU" b="1" dirty="0"/>
              <a:t>Как-то мышка невеличка</a:t>
            </a:r>
            <a:br>
              <a:rPr lang="ru-RU" b="1" dirty="0"/>
            </a:br>
            <a:r>
              <a:rPr lang="ru-RU" b="1" dirty="0"/>
              <a:t>На пол сбросила яичко.</a:t>
            </a:r>
            <a:br>
              <a:rPr lang="ru-RU" b="1" dirty="0"/>
            </a:br>
            <a:r>
              <a:rPr lang="ru-RU" b="1" dirty="0"/>
              <a:t>Плачет баба, плачет дед.</a:t>
            </a:r>
            <a:br>
              <a:rPr lang="ru-RU" b="1" dirty="0"/>
            </a:br>
            <a:r>
              <a:rPr lang="ru-RU" b="1" dirty="0"/>
              <a:t>Что за сказка, дай ответ!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268" y="2587925"/>
            <a:ext cx="4010142" cy="3901971"/>
          </a:xfrm>
        </p:spPr>
      </p:pic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8561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УГАДАЙ СКАЗКУ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58792" y="2001511"/>
            <a:ext cx="4164618" cy="777240"/>
          </a:xfrm>
        </p:spPr>
        <p:txBody>
          <a:bodyPr/>
          <a:lstStyle/>
          <a:p>
            <a:pPr algn="ctr"/>
            <a:r>
              <a:rPr lang="ru-RU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«КОЛОБОК»</a:t>
            </a:r>
            <a:endParaRPr lang="ru-RU" dirty="0"/>
          </a:p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8792" y="2518914"/>
            <a:ext cx="4279345" cy="4097546"/>
          </a:xfrm>
        </p:spPr>
      </p:pic>
      <p:sp>
        <p:nvSpPr>
          <p:cNvPr id="7" name="Прямоугольник 6"/>
          <p:cNvSpPr/>
          <p:nvPr/>
        </p:nvSpPr>
        <p:spPr>
          <a:xfrm>
            <a:off x="4572000" y="2809344"/>
            <a:ext cx="327803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" indent="0">
              <a:buNone/>
            </a:pPr>
            <a:r>
              <a:rPr lang="ru-RU" b="1" dirty="0"/>
              <a:t>Из муки он был печен,</a:t>
            </a:r>
            <a:br>
              <a:rPr lang="ru-RU" b="1" dirty="0"/>
            </a:br>
            <a:r>
              <a:rPr lang="ru-RU" b="1" dirty="0"/>
              <a:t>На сметане был мешен.</a:t>
            </a:r>
            <a:br>
              <a:rPr lang="ru-RU" b="1" dirty="0"/>
            </a:br>
            <a:r>
              <a:rPr lang="ru-RU" b="1" dirty="0"/>
              <a:t>На окошке он студился,</a:t>
            </a:r>
            <a:br>
              <a:rPr lang="ru-RU" b="1" dirty="0"/>
            </a:br>
            <a:r>
              <a:rPr lang="ru-RU" b="1" dirty="0"/>
              <a:t>По дорожке он катился.</a:t>
            </a:r>
            <a:br>
              <a:rPr lang="ru-RU" b="1" dirty="0"/>
            </a:br>
            <a:r>
              <a:rPr lang="ru-RU" b="1" dirty="0"/>
              <a:t>Был он весел, был он смел</a:t>
            </a:r>
            <a:br>
              <a:rPr lang="ru-RU" b="1" dirty="0"/>
            </a:br>
            <a:r>
              <a:rPr lang="ru-RU" b="1" dirty="0"/>
              <a:t>И в пути он песню пел.</a:t>
            </a:r>
            <a:br>
              <a:rPr lang="ru-RU" b="1" dirty="0"/>
            </a:br>
            <a:r>
              <a:rPr lang="ru-RU" b="1" dirty="0"/>
              <a:t>Съесть его хотел зайчишка,</a:t>
            </a:r>
            <a:br>
              <a:rPr lang="ru-RU" b="1" dirty="0"/>
            </a:br>
            <a:r>
              <a:rPr lang="ru-RU" b="1" dirty="0"/>
              <a:t>Серый волк и бурый мишка.</a:t>
            </a:r>
            <a:br>
              <a:rPr lang="ru-RU" b="1" dirty="0"/>
            </a:br>
            <a:r>
              <a:rPr lang="ru-RU" b="1" dirty="0"/>
              <a:t>А когда малыш в лесу</a:t>
            </a:r>
            <a:br>
              <a:rPr lang="ru-RU" b="1" dirty="0"/>
            </a:br>
            <a:r>
              <a:rPr lang="ru-RU" b="1" dirty="0"/>
              <a:t>Встретил рыжую лису,</a:t>
            </a:r>
            <a:br>
              <a:rPr lang="ru-RU" b="1" dirty="0"/>
            </a:br>
            <a:r>
              <a:rPr lang="ru-RU" b="1" dirty="0"/>
              <a:t>От нее уйти не смог.</a:t>
            </a:r>
            <a:br>
              <a:rPr lang="ru-RU" b="1" dirty="0"/>
            </a:br>
            <a:r>
              <a:rPr lang="ru-RU" b="1" dirty="0"/>
              <a:t>Что за сказка?</a:t>
            </a:r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3962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УГАДАЙ СКАЗКУ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61444" y="2001511"/>
            <a:ext cx="3751764" cy="777240"/>
          </a:xfrm>
        </p:spPr>
        <p:txBody>
          <a:bodyPr/>
          <a:lstStyle/>
          <a:p>
            <a:pPr algn="ctr"/>
            <a:r>
              <a:rPr lang="ru-RU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«МАША И МЕДВЕДЬ»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1443" y="2778751"/>
            <a:ext cx="3751764" cy="3668656"/>
          </a:xfrm>
        </p:spPr>
      </p:pic>
      <p:sp>
        <p:nvSpPr>
          <p:cNvPr id="7" name="Прямоугольник 6"/>
          <p:cNvSpPr/>
          <p:nvPr/>
        </p:nvSpPr>
        <p:spPr>
          <a:xfrm>
            <a:off x="4572000" y="2809344"/>
            <a:ext cx="369189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" indent="0">
              <a:buNone/>
            </a:pPr>
            <a:r>
              <a:rPr lang="ru-RU" b="1" dirty="0"/>
              <a:t>В чаще тёмной заблудилась</a:t>
            </a:r>
          </a:p>
          <a:p>
            <a:pPr marL="34290" indent="0">
              <a:buNone/>
            </a:pPr>
            <a:r>
              <a:rPr lang="ru-RU" b="1" dirty="0"/>
              <a:t>и в избушке поселилась.</a:t>
            </a:r>
          </a:p>
          <a:p>
            <a:pPr marL="34290" indent="0">
              <a:buNone/>
            </a:pPr>
            <a:r>
              <a:rPr lang="ru-RU" b="1" dirty="0"/>
              <a:t>У медведя на свой страх</a:t>
            </a:r>
          </a:p>
          <a:p>
            <a:pPr marL="34290" indent="0">
              <a:buNone/>
            </a:pPr>
            <a:r>
              <a:rPr lang="ru-RU" b="1" dirty="0"/>
              <a:t>пожила она в гостях.</a:t>
            </a:r>
          </a:p>
          <a:p>
            <a:pPr marL="34290" indent="0">
              <a:buNone/>
            </a:pPr>
            <a:r>
              <a:rPr lang="ru-RU" b="1" dirty="0"/>
              <a:t>Наша девочка с хитринкой –  </a:t>
            </a:r>
          </a:p>
          <a:p>
            <a:pPr marL="34290" indent="0">
              <a:buNone/>
            </a:pPr>
            <a:r>
              <a:rPr lang="ru-RU" b="1" dirty="0"/>
              <a:t>забралась она в корзинку.</a:t>
            </a:r>
          </a:p>
          <a:p>
            <a:pPr marL="34290" indent="0">
              <a:buNone/>
            </a:pPr>
            <a:r>
              <a:rPr lang="ru-RU" b="1" dirty="0"/>
              <a:t>За плечами у медведя</a:t>
            </a:r>
          </a:p>
          <a:p>
            <a:pPr marL="34290" indent="0">
              <a:buNone/>
            </a:pPr>
            <a:r>
              <a:rPr lang="ru-RU" b="1" dirty="0"/>
              <a:t>с пирожками вместе едет.</a:t>
            </a:r>
          </a:p>
          <a:p>
            <a:pPr marL="34290" indent="0">
              <a:buNone/>
            </a:pPr>
            <a:r>
              <a:rPr lang="ru-RU" b="1" dirty="0"/>
              <a:t>Как смешно на них смотреть –</a:t>
            </a:r>
          </a:p>
          <a:p>
            <a:pPr marL="34290" indent="0">
              <a:buNone/>
            </a:pPr>
            <a:r>
              <a:rPr lang="ru-RU" b="1" dirty="0"/>
              <a:t>это …</a:t>
            </a:r>
            <a:endParaRPr lang="ru-RU" dirty="0"/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7898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УГАДАЙ СКАЗКУ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57978" y="2001511"/>
            <a:ext cx="3965432" cy="777240"/>
          </a:xfrm>
        </p:spPr>
        <p:txBody>
          <a:bodyPr/>
          <a:lstStyle/>
          <a:p>
            <a:pPr algn="ctr"/>
            <a:r>
              <a:rPr lang="ru-RU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«ТЕРЕМОК»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978" y="2809344"/>
            <a:ext cx="3965432" cy="3659725"/>
          </a:xfrm>
        </p:spPr>
      </p:pic>
      <p:sp>
        <p:nvSpPr>
          <p:cNvPr id="7" name="Прямоугольник 6"/>
          <p:cNvSpPr/>
          <p:nvPr/>
        </p:nvSpPr>
        <p:spPr>
          <a:xfrm>
            <a:off x="4701880" y="2809344"/>
            <a:ext cx="35620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" indent="0">
              <a:buNone/>
            </a:pPr>
            <a:r>
              <a:rPr lang="ru-RU" b="1" dirty="0"/>
              <a:t>Звери жили в доме том,</a:t>
            </a:r>
          </a:p>
          <a:p>
            <a:pPr marL="34290" indent="0">
              <a:buNone/>
            </a:pPr>
            <a:r>
              <a:rPr lang="ru-RU" b="1" dirty="0"/>
              <a:t>Но медведь сломал их дом,</a:t>
            </a:r>
          </a:p>
          <a:p>
            <a:pPr marL="34290" indent="0">
              <a:buNone/>
            </a:pPr>
            <a:r>
              <a:rPr lang="ru-RU" b="1" dirty="0"/>
              <a:t>Он залезть в него не смог… </a:t>
            </a:r>
          </a:p>
          <a:p>
            <a:pPr marL="34290" indent="0">
              <a:buNone/>
            </a:pPr>
            <a:r>
              <a:rPr lang="ru-RU" b="1" dirty="0"/>
              <a:t>Это сказка ...</a:t>
            </a:r>
            <a:endParaRPr lang="ru-RU" dirty="0"/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6772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990600" y="2196133"/>
            <a:ext cx="3891951" cy="474491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УТОЧКА РЯБА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ИСПРАВЬ ОШИБКУ В НАЗВАНИИ СКАЗКИ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47678" y="2229925"/>
            <a:ext cx="3240166" cy="474491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КУРОЧКА РЯБА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76312" y="2893000"/>
            <a:ext cx="4725748" cy="474491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ВОЛК И СЕМЕРО ЯГНЯТ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65493" y="2905756"/>
            <a:ext cx="4783947" cy="474491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ВОЛК И СЕМЕРО КОЗЛЯТ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90598" y="3537822"/>
            <a:ext cx="3821949" cy="474491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ЧЕТЫРЕ МЕДВЕДЯ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909044" y="3550578"/>
            <a:ext cx="3146066" cy="474491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ТРИ МЕДВЕДЯ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76311" y="4200286"/>
            <a:ext cx="3164367" cy="474491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УТКИ - ЛЕБЕДИ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019388" y="4223708"/>
            <a:ext cx="3076156" cy="474491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ГУСИ - ЛЕБЕДИ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88540" y="4868530"/>
            <a:ext cx="3824007" cy="474491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ДАША И МЕДВЕДЬ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491405" y="4855055"/>
            <a:ext cx="3981343" cy="474491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МАША И МЕДВЕДЬ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3" name="Рисунок 1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976254" y="5533246"/>
            <a:ext cx="5973186" cy="474491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ВОЛЧОК – СМОЛЯНОЙ БОЧОК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646802" y="5533246"/>
            <a:ext cx="5821327" cy="474491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БЫЧОК – СМОЛЯНОЙ БОЧОК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1899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16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Куда положила старуха Колобка после того, как испекла его?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0474" y="1965960"/>
            <a:ext cx="3498741" cy="4434124"/>
          </a:xfrm>
        </p:spPr>
      </p:pic>
      <p:sp>
        <p:nvSpPr>
          <p:cNvPr id="3" name="Прямоугольник 2"/>
          <p:cNvSpPr/>
          <p:nvPr/>
        </p:nvSpPr>
        <p:spPr>
          <a:xfrm>
            <a:off x="609600" y="2895600"/>
            <a:ext cx="2330278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НА СТОЛ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7678" y="3891087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НА ПЕЧКУ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500" y="4886574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НА ОКОШКО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2270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Что попросила сделать Колобка лиса?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09600" y="2895600"/>
            <a:ext cx="2330278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СТАНЦЕВАТЬ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9600" y="4880910"/>
            <a:ext cx="3580254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РАССКАЗАТЬ СКАЗКУ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9600" y="3891087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СПЕТЬ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39077" y="1547446"/>
            <a:ext cx="3812885" cy="4979084"/>
          </a:xfrm>
          <a:prstGeom prst="rect">
            <a:avLst/>
          </a:prstGeom>
        </p:spPr>
      </p:pic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2337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hlinkClick r:id="rId2" action="ppaction://hlinksldjump"/>
          </p:cNvPr>
          <p:cNvSpPr/>
          <p:nvPr/>
        </p:nvSpPr>
        <p:spPr>
          <a:xfrm>
            <a:off x="4752842" y="2059262"/>
            <a:ext cx="3965489" cy="908965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ОТГАДАЙ СКАЗОЧНОГО ГЕРОЯ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Прямоугольник 6">
            <a:hlinkClick r:id="rId3" action="ppaction://hlinksldjump"/>
          </p:cNvPr>
          <p:cNvSpPr/>
          <p:nvPr/>
        </p:nvSpPr>
        <p:spPr>
          <a:xfrm>
            <a:off x="324060" y="3038372"/>
            <a:ext cx="3965489" cy="908965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50" normalizeH="0" baseline="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</a:rPr>
              <a:t>ИСПРАВЬ ОШИБКУ В НАЗВАНИИ СКАЗКИ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4591137" y="4090483"/>
            <a:ext cx="4222798" cy="908965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50" normalizeH="0" baseline="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</a:rPr>
              <a:t>ВЫБЕРИ ИЛЛЮСТРАЦИИ ИЗ ОДНОЙ СКАЗКИ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Прямоугольник 9">
            <a:hlinkClick r:id="rId5" action="ppaction://hlinksldjump"/>
          </p:cNvPr>
          <p:cNvSpPr/>
          <p:nvPr/>
        </p:nvSpPr>
        <p:spPr>
          <a:xfrm>
            <a:off x="393353" y="1089778"/>
            <a:ext cx="3965489" cy="908965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УГАДАЙ СКАЗКУ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" name="Рисунок 1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27927" y="187287"/>
            <a:ext cx="1303221" cy="2049746"/>
          </a:xfrm>
          <a:prstGeom prst="rect">
            <a:avLst/>
          </a:prstGeom>
        </p:spPr>
      </p:pic>
      <p:sp>
        <p:nvSpPr>
          <p:cNvPr id="12" name="Прямоугольник 11">
            <a:hlinkClick r:id="rId5" action="ppaction://hlinksldjump"/>
          </p:cNvPr>
          <p:cNvSpPr/>
          <p:nvPr/>
        </p:nvSpPr>
        <p:spPr>
          <a:xfrm>
            <a:off x="600837" y="5219267"/>
            <a:ext cx="3965489" cy="908965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50" normalizeH="0" baseline="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</a:rPr>
              <a:t>КТО</a:t>
            </a:r>
            <a:r>
              <a:rPr kumimoji="0" lang="ru-RU" sz="2800" b="1" i="0" u="none" strike="noStrike" kern="0" cap="none" spc="50" normalizeH="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</a:rPr>
              <a:t> ИЗ ЧЕГО?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9159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Кто съел колобка?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7678" y="3891087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МЕДВЕДЬ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9600" y="2895600"/>
            <a:ext cx="2330278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ЛИСА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500" y="4886574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ВОЛК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78872" y="1965960"/>
            <a:ext cx="4181718" cy="4455160"/>
          </a:xfrm>
          <a:prstGeom prst="rect">
            <a:avLst/>
          </a:prstGeom>
        </p:spPr>
      </p:pic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3726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У кого жила курочка Ряба?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1880" y="1965960"/>
            <a:ext cx="3475962" cy="4505178"/>
          </a:xfrm>
        </p:spPr>
      </p:pic>
      <p:sp>
        <p:nvSpPr>
          <p:cNvPr id="3" name="Прямоугольник 2"/>
          <p:cNvSpPr/>
          <p:nvPr/>
        </p:nvSpPr>
        <p:spPr>
          <a:xfrm>
            <a:off x="583690" y="3891086"/>
            <a:ext cx="292723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У ДЕДА С БАБОЙ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3690" y="2895598"/>
            <a:ext cx="3657893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У СЕМЕРЫХ КОЗЛЯТ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499" y="4886574"/>
            <a:ext cx="3388025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У ТРЁХ МЕДВЕДЕЙ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259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Кто разбил яичко?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3526" y="1965961"/>
            <a:ext cx="3661183" cy="4519246"/>
          </a:xfrm>
        </p:spPr>
      </p:pic>
      <p:sp>
        <p:nvSpPr>
          <p:cNvPr id="3" name="Прямоугольник 2"/>
          <p:cNvSpPr/>
          <p:nvPr/>
        </p:nvSpPr>
        <p:spPr>
          <a:xfrm>
            <a:off x="609600" y="2895600"/>
            <a:ext cx="2330278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ДЕД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7678" y="3891087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БАБА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500" y="4886574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МЫШКА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4760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Какое яичко пообещала снести курочка Ряба в утешение деду и бабе?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1880" y="1965960"/>
            <a:ext cx="3346565" cy="4505178"/>
          </a:xfrm>
        </p:spPr>
      </p:pic>
      <p:sp>
        <p:nvSpPr>
          <p:cNvPr id="3" name="Прямоугольник 2"/>
          <p:cNvSpPr/>
          <p:nvPr/>
        </p:nvSpPr>
        <p:spPr>
          <a:xfrm>
            <a:off x="577678" y="281940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ЗОЛОТОЕ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3380" y="3728365"/>
            <a:ext cx="2779547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СЕРЕБРЯНОЕ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7668" y="463733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ПРОСТОЕ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0066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Что такое «теремок»?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6240" y="1965959"/>
            <a:ext cx="3937095" cy="4462975"/>
          </a:xfrm>
        </p:spPr>
      </p:pic>
      <p:sp>
        <p:nvSpPr>
          <p:cNvPr id="3" name="Прямоугольник 2"/>
          <p:cNvSpPr/>
          <p:nvPr/>
        </p:nvSpPr>
        <p:spPr>
          <a:xfrm>
            <a:off x="713602" y="2390913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ДОМИК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0948" y="3491683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КОРЗИНКА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0948" y="4592453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50" normalizeH="0" baseline="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</a:rPr>
              <a:t>ЗВЕРЁК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8305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Кто первый прибежал к теремку?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4037" y="1965961"/>
            <a:ext cx="4022431" cy="4491110"/>
          </a:xfrm>
        </p:spPr>
      </p:pic>
      <p:sp>
        <p:nvSpPr>
          <p:cNvPr id="3" name="Прямоугольник 2"/>
          <p:cNvSpPr/>
          <p:nvPr/>
        </p:nvSpPr>
        <p:spPr>
          <a:xfrm>
            <a:off x="577678" y="281940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ЛИСА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3381" y="3728365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ЗАЙЧИК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7668" y="463733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МЫШКА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9576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Кто разрушил теремок?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2175" y="1965961"/>
            <a:ext cx="3475667" cy="4462974"/>
          </a:xfrm>
        </p:spPr>
      </p:pic>
      <p:sp>
        <p:nvSpPr>
          <p:cNvPr id="3" name="Прямоугольник 2"/>
          <p:cNvSpPr/>
          <p:nvPr/>
        </p:nvSpPr>
        <p:spPr>
          <a:xfrm>
            <a:off x="577678" y="281940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ВЕТЕР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3381" y="3728365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МЕДВЕДЬ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7667" y="4637330"/>
            <a:ext cx="3851791" cy="1002950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ПОССОРИВШИЕСЯ ЗВЕРИ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075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Что сломала Машенька из сказки «Три медведя»?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4887" y="2560320"/>
            <a:ext cx="4183943" cy="3629465"/>
          </a:xfrm>
        </p:spPr>
      </p:pic>
      <p:sp>
        <p:nvSpPr>
          <p:cNvPr id="3" name="Прямоугольник 2"/>
          <p:cNvSpPr/>
          <p:nvPr/>
        </p:nvSpPr>
        <p:spPr>
          <a:xfrm>
            <a:off x="577678" y="281940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ЧАШКУ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3381" y="3728365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СТУЛ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7668" y="463733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КРОВАТЬ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2774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Какого цвета была подушка на стуле Мишутки?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2512" y="1828799"/>
            <a:ext cx="3579848" cy="4515729"/>
          </a:xfrm>
        </p:spPr>
      </p:pic>
      <p:sp>
        <p:nvSpPr>
          <p:cNvPr id="3" name="Прямоугольник 2"/>
          <p:cNvSpPr/>
          <p:nvPr/>
        </p:nvSpPr>
        <p:spPr>
          <a:xfrm>
            <a:off x="577678" y="281940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КРАСНОГО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7668" y="463733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СИНЕГО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7668" y="3728365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СЕРОГО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7585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Как Машенька убежала от медведей?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0786" y="1965960"/>
            <a:ext cx="3224527" cy="4533314"/>
          </a:xfrm>
        </p:spPr>
      </p:pic>
      <p:sp>
        <p:nvSpPr>
          <p:cNvPr id="3" name="Прямоугольник 2"/>
          <p:cNvSpPr/>
          <p:nvPr/>
        </p:nvSpPr>
        <p:spPr>
          <a:xfrm>
            <a:off x="593381" y="2284042"/>
            <a:ext cx="3964551" cy="933126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ВЫБЕЖАЛА ЧЕРЕЗ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ДВЕРЬ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3380" y="3728365"/>
            <a:ext cx="4108015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ВЫСКОЧИЛА В ОКНО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7667" y="4637330"/>
            <a:ext cx="4093727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НЕ УСПЕЛА УБЕЖАТЬ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1096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ОТГАДАЙ СКАЗОЧНОГО ГЕРОЯ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701880" y="1906714"/>
            <a:ext cx="3566160" cy="777240"/>
          </a:xfrm>
        </p:spPr>
        <p:txBody>
          <a:bodyPr/>
          <a:lstStyle/>
          <a:p>
            <a:pPr algn="ctr"/>
            <a:r>
              <a:rPr lang="ru-RU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СЕМЕРО КОЗЛЯТ</a:t>
            </a:r>
            <a:endParaRPr lang="ru-RU" dirty="0"/>
          </a:p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3429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tx1"/>
                </a:solidFill>
              </a:rPr>
              <a:t>Ждали маму с молоком,</a:t>
            </a:r>
          </a:p>
          <a:p>
            <a:pPr marL="3429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dirty="0">
              <a:solidFill>
                <a:schemeClr val="tx1"/>
              </a:solidFill>
            </a:endParaRPr>
          </a:p>
          <a:p>
            <a:pPr marL="3429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tx1"/>
                </a:solidFill>
              </a:rPr>
              <a:t>А пустили волка в дом…</a:t>
            </a:r>
          </a:p>
          <a:p>
            <a:pPr marL="3429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dirty="0">
              <a:solidFill>
                <a:schemeClr val="tx1"/>
              </a:solidFill>
            </a:endParaRPr>
          </a:p>
          <a:p>
            <a:pPr marL="3429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tx1"/>
                </a:solidFill>
              </a:rPr>
              <a:t>Кем же были эти</a:t>
            </a:r>
          </a:p>
          <a:p>
            <a:pPr marL="3429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dirty="0">
              <a:solidFill>
                <a:schemeClr val="tx1"/>
              </a:solidFill>
            </a:endParaRPr>
          </a:p>
          <a:p>
            <a:pPr marL="3429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tx1"/>
                </a:solidFill>
              </a:rPr>
              <a:t>Маленькие дети?</a:t>
            </a: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2175" y="2721482"/>
            <a:ext cx="3443019" cy="3679317"/>
          </a:xfrm>
        </p:spPr>
      </p:pic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6047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Кто посадил репку?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77678" y="281940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ВНУЧКА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7668" y="3728365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ДЕД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7668" y="463733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БАБКА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6073" y="2110154"/>
            <a:ext cx="4352757" cy="4093698"/>
          </a:xfrm>
        </p:spPr>
      </p:pic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7697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Как звали собачку, которая помогала тянуть репку?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9969" y="1908973"/>
            <a:ext cx="3732886" cy="4477759"/>
          </a:xfrm>
        </p:spPr>
      </p:pic>
      <p:sp>
        <p:nvSpPr>
          <p:cNvPr id="3" name="Прямоугольник 2"/>
          <p:cNvSpPr/>
          <p:nvPr/>
        </p:nvSpPr>
        <p:spPr>
          <a:xfrm>
            <a:off x="577678" y="281940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БАРБОС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3381" y="3728365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ТРЕЗОР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7668" y="463733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ЖУЧКА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2410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Кто последним пришел тянуть репку?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68616" y="1965961"/>
            <a:ext cx="4291974" cy="4477042"/>
          </a:xfrm>
        </p:spPr>
      </p:pic>
      <p:sp>
        <p:nvSpPr>
          <p:cNvPr id="3" name="Прямоугольник 2"/>
          <p:cNvSpPr/>
          <p:nvPr/>
        </p:nvSpPr>
        <p:spPr>
          <a:xfrm>
            <a:off x="591965" y="281940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МЫШКА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7668" y="3728365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КОШКА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7668" y="463733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ВНУЧКА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5556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Что приносила коза своим деткам?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6579" y="1965961"/>
            <a:ext cx="3892636" cy="4533314"/>
          </a:xfrm>
        </p:spPr>
      </p:pic>
      <p:sp>
        <p:nvSpPr>
          <p:cNvPr id="3" name="Прямоугольник 2"/>
          <p:cNvSpPr/>
          <p:nvPr/>
        </p:nvSpPr>
        <p:spPr>
          <a:xfrm>
            <a:off x="577678" y="281940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ВОДУ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3381" y="3728365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КЕФИР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7668" y="463733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МОЛОКО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3197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Кто выдавал себя за козу?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14204" y="1965960"/>
            <a:ext cx="3477374" cy="4519246"/>
          </a:xfrm>
        </p:spPr>
      </p:pic>
      <p:sp>
        <p:nvSpPr>
          <p:cNvPr id="3" name="Прямоугольник 2"/>
          <p:cNvSpPr/>
          <p:nvPr/>
        </p:nvSpPr>
        <p:spPr>
          <a:xfrm>
            <a:off x="577678" y="281940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ВОЛК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3381" y="3728365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ЛИСА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7668" y="463733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МЕДВЕДЬ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4366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Где спрятался один козленочек?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6917" y="1965960"/>
            <a:ext cx="3761913" cy="4505178"/>
          </a:xfrm>
        </p:spPr>
      </p:pic>
      <p:sp>
        <p:nvSpPr>
          <p:cNvPr id="3" name="Прямоугольник 2"/>
          <p:cNvSpPr/>
          <p:nvPr/>
        </p:nvSpPr>
        <p:spPr>
          <a:xfrm>
            <a:off x="577678" y="281940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В ШКАФУ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3381" y="3728365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В ПЕЧКЕ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7667" y="4637330"/>
            <a:ext cx="2817019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ПОД ЛАВКОЙ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6218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solidFill>
                  <a:srgbClr val="002060"/>
                </a:solidFill>
              </a:rPr>
              <a:t>Чего поначалу не хватало бычку из сказки «Бычок – смоляной бочок»?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7678" y="2819400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УШЕЙ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3381" y="3728365"/>
            <a:ext cx="2362200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РОЖЕК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7668" y="4637330"/>
            <a:ext cx="2347914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ХВОСТА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3698" y="1965960"/>
            <a:ext cx="4058264" cy="4505178"/>
          </a:xfrm>
          <a:prstGeom prst="rect">
            <a:avLst/>
          </a:prstGeom>
        </p:spPr>
      </p:pic>
      <p:pic>
        <p:nvPicPr>
          <p:cNvPr id="11" name="Рисунок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4594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Почему медведь не смог съесть бычка?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36999" y="2210335"/>
            <a:ext cx="4523913" cy="1105486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БЫЧОК ОЧЕНЬ БЫСТРО БЕГАЛ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6770" y="3750480"/>
            <a:ext cx="4484369" cy="1373410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ОН ПРИЛИП К СМОЛЯНОМУ БОКУ БЫЧКА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4533" y="5558549"/>
            <a:ext cx="4486605" cy="1011747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МЕДВЕДЬ ПОНЯЛ, ЧТО БЫЧОК НЕНАСТОЯЩИЙ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6334" y="1965960"/>
            <a:ext cx="2921508" cy="4604336"/>
          </a:xfrm>
          <a:prstGeom prst="rect">
            <a:avLst/>
          </a:prstGeom>
        </p:spPr>
      </p:pic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0422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solidFill>
                  <a:srgbClr val="002060"/>
                </a:solidFill>
              </a:rPr>
              <a:t>Чем заинька откупился от деда?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7677" y="2602412"/>
            <a:ext cx="4372514" cy="1448546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КАПУСТОЙ И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КРАСНОЙ ЛЕНТОЧКОЙ ДЛЯ ТАНЮШИ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7677" y="4600348"/>
            <a:ext cx="3065855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ЯБЛОКАМИ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47249" y="1965960"/>
            <a:ext cx="2602523" cy="429416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77677" y="5617807"/>
            <a:ext cx="4372514" cy="468069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spc="50" noProof="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МЕШКОМ МОРКОВКИ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8" name="Рисунок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4121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1990" y="246120"/>
            <a:ext cx="7406640" cy="65902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Calibri"/>
              </a:rPr>
              <a:t>ВЫБЕРИ ИЛЛЮСТРАЦИИ ИЗ ОДНОЙ СКАЗКИ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Рамка 3"/>
          <p:cNvSpPr/>
          <p:nvPr/>
        </p:nvSpPr>
        <p:spPr>
          <a:xfrm>
            <a:off x="3385899" y="910220"/>
            <a:ext cx="2209800" cy="2614748"/>
          </a:xfrm>
          <a:prstGeom prst="frame">
            <a:avLst>
              <a:gd name="adj1" fmla="val 41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Рамка 4"/>
          <p:cNvSpPr/>
          <p:nvPr/>
        </p:nvSpPr>
        <p:spPr>
          <a:xfrm>
            <a:off x="1184529" y="907683"/>
            <a:ext cx="2209800" cy="2614749"/>
          </a:xfrm>
          <a:prstGeom prst="frame">
            <a:avLst>
              <a:gd name="adj1" fmla="val 4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Рамка 5"/>
          <p:cNvSpPr/>
          <p:nvPr/>
        </p:nvSpPr>
        <p:spPr>
          <a:xfrm>
            <a:off x="5596932" y="915293"/>
            <a:ext cx="2209800" cy="2614748"/>
          </a:xfrm>
          <a:prstGeom prst="frame">
            <a:avLst>
              <a:gd name="adj1" fmla="val 4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924" y="3616014"/>
            <a:ext cx="2022011" cy="24326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9821" y="3616014"/>
            <a:ext cx="2022011" cy="24326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5401" y="3616014"/>
            <a:ext cx="2022011" cy="24326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3299" y="3616014"/>
            <a:ext cx="2022011" cy="2432637"/>
          </a:xfrm>
          <a:prstGeom prst="rect">
            <a:avLst/>
          </a:prstGeom>
        </p:spPr>
      </p:pic>
      <p:pic>
        <p:nvPicPr>
          <p:cNvPr id="10" name="Рисунок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552605" y="4222533"/>
            <a:ext cx="4065409" cy="931358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«ТРИ МЕДВЕДЯ»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16763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1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73152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2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429541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3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557714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4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2301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L 0.09028 -0.377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4" y="-1886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-0.13316 -0.3784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-1893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-0.11857 -0.3798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37" y="-190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ОТГАДАЙ СКАЗОЧНОГО ГЕРОЯ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701880" y="1898087"/>
            <a:ext cx="3566160" cy="777240"/>
          </a:xfrm>
        </p:spPr>
        <p:txBody>
          <a:bodyPr/>
          <a:lstStyle/>
          <a:p>
            <a:pPr algn="ctr"/>
            <a:r>
              <a:rPr lang="ru-RU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МЫШКА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Всех важней она в загадке,</a:t>
            </a:r>
          </a:p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Хоть и в погребе жила:</a:t>
            </a:r>
          </a:p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Репку вытащить из грядки</a:t>
            </a:r>
          </a:p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Деду с бабкой помогла.</a:t>
            </a:r>
          </a:p>
          <a:p>
            <a:pPr marL="34290" indent="0">
              <a:buNone/>
            </a:pP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2175" y="2721483"/>
            <a:ext cx="3443019" cy="3749655"/>
          </a:xfrm>
        </p:spPr>
      </p:pic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8063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5909" y="215705"/>
            <a:ext cx="7406640" cy="659027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Calibri"/>
              </a:rPr>
              <a:t>ВЫБЕРИ ИЛЛЮСТРАЦИИ ИЗ ОДНОЙ СКАЗКИ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Рамка 2"/>
          <p:cNvSpPr/>
          <p:nvPr/>
        </p:nvSpPr>
        <p:spPr>
          <a:xfrm>
            <a:off x="1170174" y="874732"/>
            <a:ext cx="2209800" cy="2614749"/>
          </a:xfrm>
          <a:prstGeom prst="frame">
            <a:avLst>
              <a:gd name="adj1" fmla="val 4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Рамка 3"/>
          <p:cNvSpPr/>
          <p:nvPr/>
        </p:nvSpPr>
        <p:spPr>
          <a:xfrm>
            <a:off x="3379974" y="874733"/>
            <a:ext cx="2209800" cy="2614748"/>
          </a:xfrm>
          <a:prstGeom prst="frame">
            <a:avLst>
              <a:gd name="adj1" fmla="val 41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Рамка 4"/>
          <p:cNvSpPr/>
          <p:nvPr/>
        </p:nvSpPr>
        <p:spPr>
          <a:xfrm>
            <a:off x="5589774" y="874733"/>
            <a:ext cx="2209800" cy="2614748"/>
          </a:xfrm>
          <a:prstGeom prst="frame">
            <a:avLst>
              <a:gd name="adj1" fmla="val 4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8586" y="3555130"/>
            <a:ext cx="1997988" cy="23860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6679" y="3555130"/>
            <a:ext cx="1997612" cy="23915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0542" y="3544291"/>
            <a:ext cx="1997988" cy="23969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6630" y="3557665"/>
            <a:ext cx="1997988" cy="2383553"/>
          </a:xfrm>
          <a:prstGeom prst="rect">
            <a:avLst/>
          </a:prstGeom>
        </p:spPr>
      </p:pic>
      <p:pic>
        <p:nvPicPr>
          <p:cNvPr id="10" name="Рисунок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709681" y="4148508"/>
            <a:ext cx="5550386" cy="129200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«КОТ, ПЕТУХ И ЛИСА»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16763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1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73152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2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429541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3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557714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4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1127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1481E-6 L 0.08646 -0.37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186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0.09705 -0.3761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-1881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59259E-6 L -0.10833 -0.3745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-1872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5909" y="243840"/>
            <a:ext cx="7406640" cy="659027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Calibri"/>
              </a:rPr>
              <a:t>ВЫБЕРИ ИЛЛЮСТРАЦИИ ИЗ ОДНОЙ СКАЗКИ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Рамка 2"/>
          <p:cNvSpPr/>
          <p:nvPr/>
        </p:nvSpPr>
        <p:spPr>
          <a:xfrm>
            <a:off x="1170174" y="905403"/>
            <a:ext cx="2209800" cy="2614749"/>
          </a:xfrm>
          <a:prstGeom prst="frame">
            <a:avLst>
              <a:gd name="adj1" fmla="val 4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Рамка 3"/>
          <p:cNvSpPr/>
          <p:nvPr/>
        </p:nvSpPr>
        <p:spPr>
          <a:xfrm>
            <a:off x="3379974" y="905404"/>
            <a:ext cx="2209800" cy="2614748"/>
          </a:xfrm>
          <a:prstGeom prst="frame">
            <a:avLst>
              <a:gd name="adj1" fmla="val 41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Рамка 4"/>
          <p:cNvSpPr/>
          <p:nvPr/>
        </p:nvSpPr>
        <p:spPr>
          <a:xfrm>
            <a:off x="5589774" y="905404"/>
            <a:ext cx="2209800" cy="2614748"/>
          </a:xfrm>
          <a:prstGeom prst="frame">
            <a:avLst>
              <a:gd name="adj1" fmla="val 4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6792" y="3617712"/>
            <a:ext cx="1990894" cy="23774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7139" y="3617712"/>
            <a:ext cx="1987535" cy="23774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4127" y="3617712"/>
            <a:ext cx="1990894" cy="23774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774" y="3617712"/>
            <a:ext cx="1860565" cy="237744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863519" y="4340753"/>
            <a:ext cx="3271420" cy="931358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«РЕПКА»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16763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1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73152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2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429541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3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557714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4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5732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44444E-6 L -0.36215 -0.378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8" y="-1893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44444E-6 L -0.14201 -0.3766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1" y="-1884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0.10573 -0.378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78" y="-1893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5909" y="211947"/>
            <a:ext cx="7406640" cy="659027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Calibri"/>
              </a:rPr>
              <a:t>ВЫБЕРИ ИЛЛЮСТРАЦИИ ИЗ ОДНОЙ СКАЗКИ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Рамка 2"/>
          <p:cNvSpPr/>
          <p:nvPr/>
        </p:nvSpPr>
        <p:spPr>
          <a:xfrm>
            <a:off x="1170174" y="873510"/>
            <a:ext cx="2209800" cy="2614749"/>
          </a:xfrm>
          <a:prstGeom prst="frame">
            <a:avLst>
              <a:gd name="adj1" fmla="val 4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Рамка 3"/>
          <p:cNvSpPr/>
          <p:nvPr/>
        </p:nvSpPr>
        <p:spPr>
          <a:xfrm>
            <a:off x="3379974" y="876047"/>
            <a:ext cx="2209800" cy="2614748"/>
          </a:xfrm>
          <a:prstGeom prst="frame">
            <a:avLst>
              <a:gd name="adj1" fmla="val 41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Рамка 4"/>
          <p:cNvSpPr/>
          <p:nvPr/>
        </p:nvSpPr>
        <p:spPr>
          <a:xfrm>
            <a:off x="5589774" y="870974"/>
            <a:ext cx="2209800" cy="2614748"/>
          </a:xfrm>
          <a:prstGeom prst="frame">
            <a:avLst>
              <a:gd name="adj1" fmla="val 4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173" y="3566499"/>
            <a:ext cx="2053479" cy="24116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41184" y="3566499"/>
            <a:ext cx="2053479" cy="24116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1206" y="3566499"/>
            <a:ext cx="2053479" cy="24116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1195" y="3566499"/>
            <a:ext cx="2053479" cy="2411607"/>
          </a:xfrm>
          <a:prstGeom prst="rect">
            <a:avLst/>
          </a:prstGeom>
        </p:spPr>
      </p:pic>
      <p:pic>
        <p:nvPicPr>
          <p:cNvPr id="10" name="Рисунок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275074" y="4306623"/>
            <a:ext cx="4495309" cy="931358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«ГУСИ - ЛЕБЕДИ»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16763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1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73152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2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429541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3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557714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4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454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08836 -0.3759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0" y="-1879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09914 -0.3759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8" y="-1879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-0.11736 -0.3777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8" y="-1888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5909" y="194585"/>
            <a:ext cx="7406640" cy="659028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Calibri"/>
              </a:rPr>
              <a:t>ВЫБЕРИ ИЛЛЮСТРАЦИИ ИЗ ОДНОЙ СКАЗКИ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Рамка 2"/>
          <p:cNvSpPr/>
          <p:nvPr/>
        </p:nvSpPr>
        <p:spPr>
          <a:xfrm>
            <a:off x="5589774" y="853614"/>
            <a:ext cx="2209800" cy="2614748"/>
          </a:xfrm>
          <a:prstGeom prst="frame">
            <a:avLst>
              <a:gd name="adj1" fmla="val 4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Рамка 3"/>
          <p:cNvSpPr/>
          <p:nvPr/>
        </p:nvSpPr>
        <p:spPr>
          <a:xfrm>
            <a:off x="3379974" y="853614"/>
            <a:ext cx="2209800" cy="2614748"/>
          </a:xfrm>
          <a:prstGeom prst="frame">
            <a:avLst>
              <a:gd name="adj1" fmla="val 41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Рамка 4"/>
          <p:cNvSpPr/>
          <p:nvPr/>
        </p:nvSpPr>
        <p:spPr>
          <a:xfrm>
            <a:off x="1170174" y="853613"/>
            <a:ext cx="2209800" cy="2614749"/>
          </a:xfrm>
          <a:prstGeom prst="frame">
            <a:avLst>
              <a:gd name="adj1" fmla="val 4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4464" y="3529475"/>
            <a:ext cx="2060209" cy="24572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9469" y="3525780"/>
            <a:ext cx="2060209" cy="24609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99459" y="3529475"/>
            <a:ext cx="2060209" cy="24572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8810" y="3529475"/>
            <a:ext cx="2045853" cy="245725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466524" y="4290577"/>
            <a:ext cx="4065409" cy="931358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«ТЕРЕМОК»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16763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1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73152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2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429541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3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557714" y="6142233"/>
            <a:ext cx="574013" cy="469582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spc="50" noProof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4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7253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22045E-16 L 0.09861 -0.373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1" y="-187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22045E-16 L -0.13333 -0.379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-1900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48148E-6 L -0.12083 -0.3775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42" y="-1888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082348" y="778479"/>
            <a:ext cx="7406640" cy="659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Из</a:t>
            </a:r>
            <a:r>
              <a:rPr kumimoji="0" lang="ru-RU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чего Бабка замесила Колобка?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Рамка 4"/>
          <p:cNvSpPr/>
          <p:nvPr/>
        </p:nvSpPr>
        <p:spPr>
          <a:xfrm>
            <a:off x="6801997" y="1938969"/>
            <a:ext cx="2209800" cy="2616506"/>
          </a:xfrm>
          <a:prstGeom prst="frame">
            <a:avLst>
              <a:gd name="adj1" fmla="val 4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Рамка 5"/>
          <p:cNvSpPr/>
          <p:nvPr/>
        </p:nvSpPr>
        <p:spPr>
          <a:xfrm>
            <a:off x="154787" y="1953464"/>
            <a:ext cx="2209800" cy="2614749"/>
          </a:xfrm>
          <a:prstGeom prst="frame">
            <a:avLst>
              <a:gd name="adj1" fmla="val 4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Рамка 6"/>
          <p:cNvSpPr/>
          <p:nvPr/>
        </p:nvSpPr>
        <p:spPr>
          <a:xfrm>
            <a:off x="2389373" y="1940611"/>
            <a:ext cx="2209800" cy="2614749"/>
          </a:xfrm>
          <a:prstGeom prst="frame">
            <a:avLst>
              <a:gd name="adj1" fmla="val 4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Рамка 7"/>
          <p:cNvSpPr/>
          <p:nvPr/>
        </p:nvSpPr>
        <p:spPr>
          <a:xfrm>
            <a:off x="4590911" y="1938775"/>
            <a:ext cx="2209800" cy="2614749"/>
          </a:xfrm>
          <a:prstGeom prst="frame">
            <a:avLst>
              <a:gd name="adj1" fmla="val 4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26" name="Picture 2" descr="https://makfahealth.com/upload/iblock/38f/38f01c0a3b1a2de187117d1c23d9a71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371" y="2060155"/>
            <a:ext cx="2016087" cy="2431972"/>
          </a:xfrm>
          <a:prstGeom prst="rect">
            <a:avLst/>
          </a:prstGeom>
          <a:noFill/>
        </p:spPr>
      </p:pic>
      <p:pic>
        <p:nvPicPr>
          <p:cNvPr id="1028" name="Picture 4" descr="https://i.ytimg.com/vi/rPY5wDvBklw/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9812" y="2049138"/>
            <a:ext cx="1994053" cy="2417688"/>
          </a:xfrm>
          <a:prstGeom prst="rect">
            <a:avLst/>
          </a:prstGeom>
          <a:noFill/>
        </p:spPr>
      </p:pic>
      <p:pic>
        <p:nvPicPr>
          <p:cNvPr id="1034" name="Picture 10" descr="https://avatars.mds.yandex.net/get-mpic/1644362/img_id1136344760915419929.jpeg/9hq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6236" y="2280491"/>
            <a:ext cx="1961003" cy="2123959"/>
          </a:xfrm>
          <a:prstGeom prst="rect">
            <a:avLst/>
          </a:prstGeom>
          <a:noFill/>
        </p:spPr>
      </p:pic>
      <p:sp>
        <p:nvSpPr>
          <p:cNvPr id="1038" name="AutoShape 14" descr="https://www.thesun.co.uk/wp-content/uploads/2017/04/nintchdbpict000315125811-e149166436439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0" name="AutoShape 16" descr="https://www.thesun.co.uk/wp-content/uploads/2017/04/nintchdbpict000315125811-e149166436439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2" name="Picture 18" descr="http://www.karavantver.ru/wp-content/uploads/2020/06/maslo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99327" y="2049138"/>
            <a:ext cx="2013319" cy="2379644"/>
          </a:xfrm>
          <a:prstGeom prst="rect">
            <a:avLst/>
          </a:prstGeom>
          <a:noFill/>
        </p:spPr>
      </p:pic>
      <p:pic>
        <p:nvPicPr>
          <p:cNvPr id="18" name="Picture 4" descr="http://2.bp.blogspot.com/-st3r1odzOJI/X1j3jWgylnI/AAAAAAAADjk/qk8PXO9VgOkFGs8lFRCkeWKAnqhMNUhwACK4BGAYYCw/s1600/img_56cad7a71689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382" b="97450" l="0" r="99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7025" y="4651880"/>
            <a:ext cx="2578886" cy="220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555 -0.00648 L -5.55556E-6 -5.47999E-6 " pathEditMode="relative" ptsTypes="AA">
                                      <p:cBhvr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082348" y="778479"/>
            <a:ext cx="7406640" cy="659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Что купил Папа Карло подарил Буратино</a:t>
            </a:r>
            <a:r>
              <a:rPr kumimoji="0" lang="ru-RU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Рамка 3"/>
          <p:cNvSpPr/>
          <p:nvPr/>
        </p:nvSpPr>
        <p:spPr>
          <a:xfrm>
            <a:off x="143771" y="1920413"/>
            <a:ext cx="2209800" cy="2614749"/>
          </a:xfrm>
          <a:prstGeom prst="frame">
            <a:avLst>
              <a:gd name="adj1" fmla="val 4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Рамка 4"/>
          <p:cNvSpPr/>
          <p:nvPr/>
        </p:nvSpPr>
        <p:spPr>
          <a:xfrm>
            <a:off x="2378358" y="1929595"/>
            <a:ext cx="2209800" cy="2614749"/>
          </a:xfrm>
          <a:prstGeom prst="frame">
            <a:avLst>
              <a:gd name="adj1" fmla="val 4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Рамка 5"/>
          <p:cNvSpPr/>
          <p:nvPr/>
        </p:nvSpPr>
        <p:spPr>
          <a:xfrm>
            <a:off x="4612947" y="1927758"/>
            <a:ext cx="2209800" cy="2614749"/>
          </a:xfrm>
          <a:prstGeom prst="frame">
            <a:avLst>
              <a:gd name="adj1" fmla="val 4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Рамка 6"/>
          <p:cNvSpPr/>
          <p:nvPr/>
        </p:nvSpPr>
        <p:spPr>
          <a:xfrm>
            <a:off x="6785105" y="1929594"/>
            <a:ext cx="2209800" cy="2614749"/>
          </a:xfrm>
          <a:prstGeom prst="frame">
            <a:avLst>
              <a:gd name="adj1" fmla="val 4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0418" name="Picture 2" descr="https://miigraem.ru/upload/iblock/890/8908f9d8ee12ce02a97c1ed76d55f87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437" y="2078350"/>
            <a:ext cx="1875936" cy="2344920"/>
          </a:xfrm>
          <a:prstGeom prst="rect">
            <a:avLst/>
          </a:prstGeom>
          <a:noFill/>
        </p:spPr>
      </p:pic>
      <p:pic>
        <p:nvPicPr>
          <p:cNvPr id="60420" name="Picture 4" descr="https://i.pinimg.com/736x/fb/27/fa/fb27fa273e4ea571c92a05b24a5c3f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4049" y="2047688"/>
            <a:ext cx="1745676" cy="2267481"/>
          </a:xfrm>
          <a:prstGeom prst="rect">
            <a:avLst/>
          </a:prstGeom>
          <a:noFill/>
        </p:spPr>
      </p:pic>
      <p:pic>
        <p:nvPicPr>
          <p:cNvPr id="60422" name="Picture 6" descr="https://im0-tub-ru.yandex.net/i?id=ac83e034f832f4152881ae71c97e0299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9865" y="2060154"/>
            <a:ext cx="1999408" cy="2384998"/>
          </a:xfrm>
          <a:prstGeom prst="rect">
            <a:avLst/>
          </a:prstGeom>
          <a:noFill/>
        </p:spPr>
      </p:pic>
      <p:pic>
        <p:nvPicPr>
          <p:cNvPr id="60424" name="Picture 8" descr="https://kursk.dom-pokupok.ru/wa-data/public/shop/products/15/16/10101615/images/800319/800319.162x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00457" y="2236424"/>
            <a:ext cx="1948115" cy="2148289"/>
          </a:xfrm>
          <a:prstGeom prst="rect">
            <a:avLst/>
          </a:prstGeom>
          <a:noFill/>
        </p:spPr>
      </p:pic>
      <p:pic>
        <p:nvPicPr>
          <p:cNvPr id="60426" name="Picture 10" descr="https://proprikol.ru/wp-content/uploads/2020/04/kartinki-buratino-18.jpe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91498" y="4499050"/>
            <a:ext cx="2358950" cy="235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604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778 0.01759 L -0.04635 -0.0013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04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700" y="-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6769" y="337625"/>
            <a:ext cx="6555546" cy="61757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428" y="2859237"/>
            <a:ext cx="4783148" cy="135636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>
                <a:solidFill>
                  <a:srgbClr val="FF0000"/>
                </a:solidFill>
              </a:rPr>
              <a:t>МОЛОДЦЫ!</a:t>
            </a:r>
          </a:p>
        </p:txBody>
      </p:sp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55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>
        <p:sndAc>
          <p:stSnd>
            <p:snd r:embed="rId6" name="chimes.wav"/>
          </p:stSnd>
        </p:sndAc>
      </p:transition>
    </mc:Choice>
    <mc:Fallback>
      <p:transition spd="slow" advClick="0"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Calibri Light" panose="020F0302020204030204"/>
                <a:cs typeface="Tahoma" panose="020B0604030504040204" pitchFamily="34" charset="0"/>
              </a:rPr>
              <a:t>Список используемых источников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1500" dirty="0">
                <a:hlinkClick r:id="rId2"/>
              </a:rPr>
              <a:t>http://nachalo4ka.ru/geroi-russkih-skazok-detskie-kartinki-dlya-prezentatsiy/</a:t>
            </a:r>
            <a:r>
              <a:rPr lang="ru-RU" sz="1500" dirty="0"/>
              <a:t> </a:t>
            </a:r>
          </a:p>
          <a:p>
            <a:r>
              <a:rPr lang="en-US" sz="1500" dirty="0">
                <a:hlinkClick r:id="rId3"/>
              </a:rPr>
              <a:t>http://www.liveinternet.ru/users/rosinka7304/post333722984/</a:t>
            </a:r>
            <a:r>
              <a:rPr lang="ru-RU" sz="1500" dirty="0"/>
              <a:t> - «Маша и медведь»</a:t>
            </a:r>
          </a:p>
          <a:p>
            <a:r>
              <a:rPr lang="en-US" sz="1500" dirty="0">
                <a:hlinkClick r:id="rId4"/>
              </a:rPr>
              <a:t>http://www.liveinternet.ru/users/rosinka7304/rubric/5782463/page1.html</a:t>
            </a:r>
            <a:r>
              <a:rPr lang="ru-RU" sz="1500" dirty="0"/>
              <a:t> , </a:t>
            </a:r>
            <a:r>
              <a:rPr lang="en-US" sz="1500" dirty="0">
                <a:hlinkClick r:id="rId5"/>
              </a:rPr>
              <a:t>https://www.stihi.ru/2015/04/18/506</a:t>
            </a:r>
            <a:r>
              <a:rPr lang="ru-RU" sz="1500" dirty="0"/>
              <a:t> , </a:t>
            </a:r>
            <a:r>
              <a:rPr lang="en-US" sz="1500" dirty="0">
                <a:hlinkClick r:id="rId6"/>
              </a:rPr>
              <a:t>http://gamejulia.ru/skazka-volk-i-semero-kozlyat.html</a:t>
            </a:r>
            <a:r>
              <a:rPr lang="ru-RU" sz="1500" dirty="0"/>
              <a:t> , </a:t>
            </a:r>
            <a:r>
              <a:rPr lang="en-US" sz="1500" dirty="0">
                <a:hlinkClick r:id="rId7"/>
              </a:rPr>
              <a:t>http://ollforkids.ru/skazkart/905-volk-i-kozlyata-volk-i-semero-kozlyat.html</a:t>
            </a:r>
            <a:r>
              <a:rPr lang="ru-RU" sz="1500" dirty="0"/>
              <a:t> - «Волк и семеро козлят»</a:t>
            </a:r>
          </a:p>
          <a:p>
            <a:r>
              <a:rPr lang="en-US" sz="1500" dirty="0">
                <a:hlinkClick r:id="rId8"/>
              </a:rPr>
              <a:t>http://www.liveinternet.ru/users/rosinka7304/post302497866/</a:t>
            </a:r>
            <a:r>
              <a:rPr lang="ru-RU" sz="1500" dirty="0"/>
              <a:t> - «Курочка Ряба»</a:t>
            </a:r>
          </a:p>
          <a:p>
            <a:r>
              <a:rPr lang="en-US" sz="1500" dirty="0">
                <a:hlinkClick r:id="rId9"/>
              </a:rPr>
              <a:t>http://forchel.ru/9009-posledovatelnye-kartinki-po-skazke-repka.html</a:t>
            </a:r>
            <a:r>
              <a:rPr lang="ru-RU" sz="1500" dirty="0"/>
              <a:t> - «Репка»</a:t>
            </a:r>
          </a:p>
          <a:p>
            <a:r>
              <a:rPr lang="en-US" sz="1500" dirty="0">
                <a:hlinkClick r:id="rId10"/>
              </a:rPr>
              <a:t>http://dochkiisinochki.ru/skazka-teremok-v-kartinkax-multfilm.html</a:t>
            </a:r>
            <a:r>
              <a:rPr lang="ru-RU" sz="1500" dirty="0"/>
              <a:t> - «Теремок»</a:t>
            </a:r>
          </a:p>
          <a:p>
            <a:r>
              <a:rPr lang="en-US" sz="1500" dirty="0">
                <a:hlinkClick r:id="rId11"/>
              </a:rPr>
              <a:t>http://bestanimationgif.com/gallery/view?id=38238</a:t>
            </a:r>
            <a:r>
              <a:rPr lang="ru-RU" sz="1500" dirty="0"/>
              <a:t>, </a:t>
            </a:r>
            <a:r>
              <a:rPr lang="en-US" sz="1500" dirty="0">
                <a:hlinkClick r:id="rId12"/>
              </a:rPr>
              <a:t>http://www.xrest.ru/original/%D0%9A%D0%BE%D0%BB%D0%BE%D0%B1%D0%BE%D0%BA-1438176/</a:t>
            </a:r>
            <a:r>
              <a:rPr lang="ru-RU" sz="1500" dirty="0"/>
              <a:t> – «Колобок»</a:t>
            </a:r>
          </a:p>
          <a:p>
            <a:r>
              <a:rPr lang="en-US" sz="1500" dirty="0">
                <a:hlinkClick r:id="rId13"/>
              </a:rPr>
              <a:t>https://ru.pinterest.com/berezhnayaanna/%D0%BA%D0%BE%D1%82-%D0%BF%D0%B5%D1%82%D1%83%D1%85-%D0%B8-%D0%BB%D0%B8%D1%81%D0%B0/</a:t>
            </a:r>
            <a:r>
              <a:rPr lang="ru-RU" sz="1500" dirty="0"/>
              <a:t> - «Кот, петух и лиса» </a:t>
            </a:r>
          </a:p>
          <a:p>
            <a:r>
              <a:rPr lang="en-US" sz="1500" dirty="0">
                <a:hlinkClick r:id="rId14"/>
              </a:rPr>
              <a:t>http://hameleons.com/tags/Clipart/page/2/</a:t>
            </a:r>
            <a:r>
              <a:rPr lang="ru-RU" sz="1500" dirty="0"/>
              <a:t> - </a:t>
            </a:r>
            <a:r>
              <a:rPr lang="ru-RU" sz="1500" b="1" dirty="0"/>
              <a:t>Герои мультфильмов и сказок на прозрачном фоне</a:t>
            </a:r>
          </a:p>
          <a:p>
            <a:r>
              <a:rPr lang="en-US" sz="1500" b="1" dirty="0">
                <a:hlinkClick r:id="rId15"/>
              </a:rPr>
              <a:t>http://www.liveinternet.ru/users/iainna/post278157313/</a:t>
            </a:r>
            <a:r>
              <a:rPr lang="ru-RU" sz="1500" b="1" dirty="0"/>
              <a:t> - «Гуси – лебеди»</a:t>
            </a:r>
          </a:p>
          <a:p>
            <a:endParaRPr lang="ru-RU" sz="1500" dirty="0"/>
          </a:p>
          <a:p>
            <a:endParaRPr lang="ru-RU" sz="1700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64768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ОТГАДАЙ СКАЗОЧНОГО ГЕРОЯ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701880" y="1915340"/>
            <a:ext cx="3566160" cy="777240"/>
          </a:xfrm>
        </p:spPr>
        <p:txBody>
          <a:bodyPr/>
          <a:lstStyle/>
          <a:p>
            <a:pPr algn="ctr"/>
            <a:r>
              <a:rPr lang="ru-RU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МЕДВЕДЬ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Отвечайте на вопрос:</a:t>
            </a:r>
          </a:p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Кто в корзине Машу нёс,</a:t>
            </a:r>
          </a:p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Кто садился на пенёк</a:t>
            </a:r>
          </a:p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И хотел съесть пирожок?</a:t>
            </a:r>
          </a:p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Кто же это был?</a:t>
            </a:r>
          </a:p>
          <a:p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52011" y="2719388"/>
            <a:ext cx="3107252" cy="3791426"/>
          </a:xfrm>
        </p:spPr>
      </p:pic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2922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ОТГАДАЙ СКАЗОЧНОГО ГЕРОЯ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697730" y="1906714"/>
            <a:ext cx="3566160" cy="777240"/>
          </a:xfrm>
        </p:spPr>
        <p:txBody>
          <a:bodyPr/>
          <a:lstStyle/>
          <a:p>
            <a:pPr algn="ctr"/>
            <a:r>
              <a:rPr lang="ru-RU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КОЛОБОК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На сметане мешен,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На окошке стужен,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Круглый бок, румяный бок.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Покатился ….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4039" y="2719388"/>
            <a:ext cx="3422429" cy="3667344"/>
          </a:xfrm>
        </p:spPr>
      </p:pic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9693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ОТГАДАЙ СКАЗОЧНОГО ГЕРОЯ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697730" y="1915340"/>
            <a:ext cx="3566160" cy="777240"/>
          </a:xfrm>
        </p:spPr>
        <p:txBody>
          <a:bodyPr/>
          <a:lstStyle/>
          <a:p>
            <a:pPr algn="ctr"/>
            <a:r>
              <a:rPr lang="ru-RU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ВОЛК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3429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Нравом зол, цветом сер,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Шесть козляток он съел.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2175" y="2692580"/>
            <a:ext cx="3484293" cy="3877032"/>
          </a:xfrm>
        </p:spPr>
      </p:pic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9610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ОТГАДАЙ СКАЗОЧНОГО ГЕРОЯ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697730" y="1923967"/>
            <a:ext cx="3566160" cy="777240"/>
          </a:xfrm>
        </p:spPr>
        <p:txBody>
          <a:bodyPr/>
          <a:lstStyle/>
          <a:p>
            <a:pPr algn="ctr"/>
            <a:r>
              <a:rPr lang="ru-RU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ГУСИ – ЛЕБЕДИ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57250" y="1967099"/>
            <a:ext cx="3566160" cy="3383280"/>
          </a:xfrm>
        </p:spPr>
        <p:txBody>
          <a:bodyPr>
            <a:noAutofit/>
          </a:bodyPr>
          <a:lstStyle/>
          <a:p>
            <a:pPr marL="34290" indent="0">
              <a:buNone/>
            </a:pPr>
            <a:r>
              <a:rPr lang="ru-RU" sz="2000" b="1" dirty="0">
                <a:solidFill>
                  <a:schemeClr val="tx1"/>
                </a:solidFill>
              </a:rPr>
              <a:t>Не доглядела за братом сестра,</a:t>
            </a:r>
            <a:br>
              <a:rPr lang="ru-RU" sz="2000" b="1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И долго искала мальчишку она.</a:t>
            </a:r>
            <a:br>
              <a:rPr lang="ru-RU" sz="2000" b="1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Помогла ей волшебная речка,</a:t>
            </a:r>
            <a:br>
              <a:rPr lang="ru-RU" sz="2000" b="1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Пирожков испекла русская печка.</a:t>
            </a:r>
            <a:br>
              <a:rPr lang="ru-RU" sz="2000" b="1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От птиц под яблоней укрылись дети.</a:t>
            </a:r>
            <a:br>
              <a:rPr lang="ru-RU" sz="2000" b="1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Что за птицы были эти?</a:t>
            </a:r>
            <a:r>
              <a:rPr lang="ru-RU" sz="2400" b="1" dirty="0">
                <a:solidFill>
                  <a:schemeClr val="tx1"/>
                </a:solidFill>
              </a:rPr>
              <a:t> 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0570" y="2701207"/>
            <a:ext cx="3703320" cy="2166215"/>
          </a:xfrm>
        </p:spPr>
      </p:pic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2805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ОТГАДАЙ СКАЗОЧНОГО ГЕРОЯ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3925" y="2553420"/>
            <a:ext cx="3226279" cy="3965656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554388"/>
          </a:xfrm>
        </p:spPr>
        <p:txBody>
          <a:bodyPr/>
          <a:lstStyle/>
          <a:p>
            <a:pPr algn="ctr"/>
            <a:r>
              <a:rPr lang="ru-RU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ЛИСА</a:t>
            </a:r>
            <a:endParaRPr lang="ru-RU" dirty="0"/>
          </a:p>
          <a:p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34290" lvl="0" indent="0" defTabSz="914400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ru-RU" sz="1800" dirty="0">
                <a:solidFill>
                  <a:prstClr val="black"/>
                </a:solidFill>
              </a:rPr>
              <a:t/>
            </a:r>
            <a:br>
              <a:rPr lang="ru-RU" sz="1800" dirty="0">
                <a:solidFill>
                  <a:prstClr val="black"/>
                </a:solidFill>
              </a:rPr>
            </a:br>
            <a:endParaRPr lang="ru-RU" sz="18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208" y="6048651"/>
            <a:ext cx="625874" cy="56316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17917" y="2776272"/>
            <a:ext cx="30192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Эта рыжая плутовка</a:t>
            </a:r>
            <a:br>
              <a:rPr lang="ru-RU" b="1" dirty="0">
                <a:solidFill>
                  <a:prstClr val="black"/>
                </a:solidFill>
              </a:rPr>
            </a:br>
            <a:r>
              <a:rPr lang="ru-RU" b="1" dirty="0" err="1">
                <a:solidFill>
                  <a:prstClr val="black"/>
                </a:solidFill>
              </a:rPr>
              <a:t>Колобочка</a:t>
            </a:r>
            <a:r>
              <a:rPr lang="ru-RU" b="1" dirty="0">
                <a:solidFill>
                  <a:prstClr val="black"/>
                </a:solidFill>
              </a:rPr>
              <a:t> съела ловко.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80619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Бази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Базис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TM03457444[[fn=Основа]]</Template>
  <TotalTime>1337</TotalTime>
  <Words>839</Words>
  <Application>Microsoft Office PowerPoint</Application>
  <PresentationFormat>Экран (4:3)</PresentationFormat>
  <Paragraphs>243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Базис</vt:lpstr>
      <vt:lpstr>Игры для родителей и детей «В гостях у сказки»</vt:lpstr>
      <vt:lpstr>Слайд 2</vt:lpstr>
      <vt:lpstr>ОТГАДАЙ СКАЗОЧНОГО ГЕРОЯ</vt:lpstr>
      <vt:lpstr>ОТГАДАЙ СКАЗОЧНОГО ГЕРОЯ</vt:lpstr>
      <vt:lpstr>ОТГАДАЙ СКАЗОЧНОГО ГЕРОЯ</vt:lpstr>
      <vt:lpstr>ОТГАДАЙ СКАЗОЧНОГО ГЕРОЯ</vt:lpstr>
      <vt:lpstr>ОТГАДАЙ СКАЗОЧНОГО ГЕРОЯ</vt:lpstr>
      <vt:lpstr>ОТГАДАЙ СКАЗОЧНОГО ГЕРОЯ</vt:lpstr>
      <vt:lpstr>ОТГАДАЙ СКАЗОЧНОГО ГЕРОЯ</vt:lpstr>
      <vt:lpstr>ОТГАДАЙ СКАЗОЧНОГО ГЕРОЯ</vt:lpstr>
      <vt:lpstr>УГАДАЙ СКАЗКУ</vt:lpstr>
      <vt:lpstr>УГАДАЙ СКАЗКУ</vt:lpstr>
      <vt:lpstr>УГАДАЙ СКАЗКУ</vt:lpstr>
      <vt:lpstr>УГАДАЙ СКАЗКУ</vt:lpstr>
      <vt:lpstr>УГАДАЙ СКАЗКУ</vt:lpstr>
      <vt:lpstr>УГАДАЙ СКАЗКУ</vt:lpstr>
      <vt:lpstr>ИСПРАВЬ ОШИБКУ В НАЗВАНИИ СКАЗКИ</vt:lpstr>
      <vt:lpstr>Куда положила старуха Колобка после того, как испекла его? </vt:lpstr>
      <vt:lpstr>Что попросила сделать Колобка лиса? </vt:lpstr>
      <vt:lpstr>Кто съел колобка? </vt:lpstr>
      <vt:lpstr>У кого жила курочка Ряба? </vt:lpstr>
      <vt:lpstr>Кто разбил яичко? </vt:lpstr>
      <vt:lpstr>Какое яичко пообещала снести курочка Ряба в утешение деду и бабе? </vt:lpstr>
      <vt:lpstr>Что такое «теремок»? </vt:lpstr>
      <vt:lpstr>Кто первый прибежал к теремку? </vt:lpstr>
      <vt:lpstr>Кто разрушил теремок? </vt:lpstr>
      <vt:lpstr>Что сломала Машенька из сказки «Три медведя»? </vt:lpstr>
      <vt:lpstr>Какого цвета была подушка на стуле Мишутки? </vt:lpstr>
      <vt:lpstr>Как Машенька убежала от медведей? </vt:lpstr>
      <vt:lpstr>Кто посадил репку? </vt:lpstr>
      <vt:lpstr>Как звали собачку, которая помогала тянуть репку? </vt:lpstr>
      <vt:lpstr>Кто последним пришел тянуть репку? </vt:lpstr>
      <vt:lpstr>Что приносила коза своим деткам? </vt:lpstr>
      <vt:lpstr>Кто выдавал себя за козу? </vt:lpstr>
      <vt:lpstr>Где спрятался один козленочек? </vt:lpstr>
      <vt:lpstr>Чего поначалу не хватало бычку из сказки «Бычок – смоляной бочок»?</vt:lpstr>
      <vt:lpstr>Почему медведь не смог съесть бычка?</vt:lpstr>
      <vt:lpstr>Чем заинька откупился от деда?</vt:lpstr>
      <vt:lpstr>ВЫБЕРИ ИЛЛЮСТРАЦИИ ИЗ ОДНОЙ СКАЗКИ</vt:lpstr>
      <vt:lpstr>ВЫБЕРИ ИЛЛЮСТРАЦИИ ИЗ ОДНОЙ СКАЗКИ</vt:lpstr>
      <vt:lpstr>ВЫБЕРИ ИЛЛЮСТРАЦИИ ИЗ ОДНОЙ СКАЗКИ</vt:lpstr>
      <vt:lpstr>ВЫБЕРИ ИЛЛЮСТРАЦИИ ИЗ ОДНОЙ СКАЗКИ</vt:lpstr>
      <vt:lpstr>ВЫБЕРИ ИЛЛЮСТРАЦИИ ИЗ ОДНОЙ СКАЗКИ</vt:lpstr>
      <vt:lpstr>Слайд 44</vt:lpstr>
      <vt:lpstr>Слайд 45</vt:lpstr>
      <vt:lpstr>МОЛОДЦЫ!</vt:lpstr>
      <vt:lpstr>Список используемых источников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Субботина</dc:creator>
  <cp:lastModifiedBy>user1</cp:lastModifiedBy>
  <cp:revision>126</cp:revision>
  <dcterms:created xsi:type="dcterms:W3CDTF">2017-03-08T13:04:03Z</dcterms:created>
  <dcterms:modified xsi:type="dcterms:W3CDTF">2021-03-30T05:58:41Z</dcterms:modified>
</cp:coreProperties>
</file>