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73"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varScale="1">
        <p:scale>
          <a:sx n="98" d="100"/>
          <a:sy n="98" d="100"/>
        </p:scale>
        <p:origin x="-25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10/12/2017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www.smayli.ru/smile/detia-737.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hyperlink" Target="http://www.smayli.ru/smile/detia-289.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1kid.ru/article.php/sense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www.smayli.ru/smile/detia-648.html" TargetMode="External"/><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rot="20729974">
            <a:off x="533031" y="2404534"/>
            <a:ext cx="9465733" cy="1646299"/>
          </a:xfrm>
        </p:spPr>
        <p:txBody>
          <a:bodyPr/>
          <a:lstStyle/>
          <a:p>
            <a:pPr algn="ctr"/>
            <a:r>
              <a:rPr lang="ru-RU" dirty="0" smtClean="0">
                <a:solidFill>
                  <a:schemeClr val="accent5">
                    <a:lumMod val="50000"/>
                  </a:schemeClr>
                </a:solidFill>
              </a:rPr>
              <a:t>Кризис 3-х лет.</a:t>
            </a:r>
            <a:br>
              <a:rPr lang="ru-RU" dirty="0" smtClean="0">
                <a:solidFill>
                  <a:schemeClr val="accent5">
                    <a:lumMod val="50000"/>
                  </a:schemeClr>
                </a:solidFill>
              </a:rPr>
            </a:br>
            <a:r>
              <a:rPr lang="ru-RU" dirty="0" smtClean="0">
                <a:solidFill>
                  <a:schemeClr val="accent5">
                    <a:lumMod val="50000"/>
                  </a:schemeClr>
                </a:solidFill>
              </a:rPr>
              <a:t>Что происходит с ребенком и как быть родителям?</a:t>
            </a:r>
            <a:endParaRPr lang="ru-RU" dirty="0">
              <a:solidFill>
                <a:schemeClr val="accent5">
                  <a:lumMod val="50000"/>
                </a:schemeClr>
              </a:solidFill>
            </a:endParaRPr>
          </a:p>
        </p:txBody>
      </p:sp>
      <p:sp>
        <p:nvSpPr>
          <p:cNvPr id="3" name="Подзаголовок 2"/>
          <p:cNvSpPr>
            <a:spLocks noGrp="1"/>
          </p:cNvSpPr>
          <p:nvPr>
            <p:ph type="subTitle" idx="1"/>
          </p:nvPr>
        </p:nvSpPr>
        <p:spPr>
          <a:xfrm>
            <a:off x="2500982" y="4577159"/>
            <a:ext cx="7766936" cy="1096899"/>
          </a:xfrm>
        </p:spPr>
        <p:txBody>
          <a:bodyPr/>
          <a:lstStyle/>
          <a:p>
            <a:r>
              <a:rPr lang="ru-RU" dirty="0" smtClean="0"/>
              <a:t>Педагог-психолог МБДОУ д/с №43</a:t>
            </a:r>
          </a:p>
          <a:p>
            <a:r>
              <a:rPr lang="ru-RU" smtClean="0"/>
              <a:t>Штанке </a:t>
            </a:r>
            <a:r>
              <a:rPr lang="ru-RU" dirty="0" smtClean="0"/>
              <a:t>В.И.</a:t>
            </a:r>
            <a:endParaRPr lang="ru-RU" dirty="0"/>
          </a:p>
        </p:txBody>
      </p:sp>
      <p:pic>
        <p:nvPicPr>
          <p:cNvPr id="4" name="Picture 2" descr="C:\Users\Дима\Desktop\Кризис 3-х лет (картинки)\i0283.png"/>
          <p:cNvPicPr>
            <a:picLocks noChangeAspect="1" noChangeArrowheads="1"/>
          </p:cNvPicPr>
          <p:nvPr/>
        </p:nvPicPr>
        <p:blipFill>
          <a:blip r:embed="rId2" cstate="print">
            <a:lum bright="-10000" contrast="10000"/>
          </a:blip>
          <a:srcRect t="14795" r="11716" b="5679"/>
          <a:stretch>
            <a:fillRect/>
          </a:stretch>
        </p:blipFill>
        <p:spPr bwMode="auto">
          <a:xfrm>
            <a:off x="0" y="145205"/>
            <a:ext cx="2653730" cy="3381117"/>
          </a:xfrm>
          <a:prstGeom prst="rect">
            <a:avLst/>
          </a:prstGeom>
          <a:noFill/>
          <a:ln w="9525">
            <a:noFill/>
            <a:miter lim="800000"/>
            <a:headEnd/>
            <a:tailEnd/>
          </a:ln>
        </p:spPr>
      </p:pic>
      <p:pic>
        <p:nvPicPr>
          <p:cNvPr id="5"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rot="20607890">
            <a:off x="2584174" y="4460162"/>
            <a:ext cx="3935137" cy="2427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8466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Упрямство</a:t>
            </a:r>
            <a:endParaRPr lang="ru-RU" dirty="0"/>
          </a:p>
        </p:txBody>
      </p:sp>
      <p:sp>
        <p:nvSpPr>
          <p:cNvPr id="3" name="Объект 2"/>
          <p:cNvSpPr>
            <a:spLocks noGrp="1"/>
          </p:cNvSpPr>
          <p:nvPr>
            <p:ph idx="1"/>
          </p:nvPr>
        </p:nvSpPr>
        <p:spPr>
          <a:xfrm>
            <a:off x="418916" y="1464850"/>
            <a:ext cx="8596668" cy="3880773"/>
          </a:xfrm>
        </p:spPr>
        <p:txBody>
          <a:bodyPr/>
          <a:lstStyle/>
          <a:p>
            <a:pPr>
              <a:spcBef>
                <a:spcPts val="0"/>
              </a:spcBef>
              <a:defRPr/>
            </a:pPr>
            <a:r>
              <a:rPr lang="ru-RU" sz="2400" b="1" dirty="0">
                <a:solidFill>
                  <a:schemeClr val="accent5">
                    <a:lumMod val="50000"/>
                  </a:schemeClr>
                </a:solidFill>
                <a:effectLst>
                  <a:outerShdw blurRad="38100" dist="38100" dir="2700000" algn="tl">
                    <a:srgbClr val="000000">
                      <a:alpha val="43137"/>
                    </a:srgbClr>
                  </a:outerShdw>
                </a:effectLst>
                <a:latin typeface="Bookman Old Style" pitchFamily="18" charset="0"/>
              </a:rPr>
              <a:t>Когда ребенок упрямится, он настаивает на </a:t>
            </a:r>
            <a:r>
              <a:rPr lang="ru-RU" sz="2400" b="1" dirty="0" smtClean="0">
                <a:solidFill>
                  <a:schemeClr val="accent5">
                    <a:lumMod val="50000"/>
                  </a:schemeClr>
                </a:solidFill>
                <a:effectLst>
                  <a:outerShdw blurRad="38100" dist="38100" dir="2700000" algn="tl">
                    <a:srgbClr val="000000">
                      <a:alpha val="43137"/>
                    </a:srgbClr>
                  </a:outerShdw>
                </a:effectLst>
                <a:latin typeface="Bookman Old Style" pitchFamily="18" charset="0"/>
              </a:rPr>
              <a:t>чем-то не </a:t>
            </a:r>
            <a:r>
              <a:rPr lang="ru-RU" sz="2400" b="1" dirty="0">
                <a:solidFill>
                  <a:schemeClr val="accent5">
                    <a:lumMod val="50000"/>
                  </a:schemeClr>
                </a:solidFill>
                <a:effectLst>
                  <a:outerShdw blurRad="38100" dist="38100" dir="2700000" algn="tl">
                    <a:srgbClr val="000000">
                      <a:alpha val="43137"/>
                    </a:srgbClr>
                  </a:outerShdw>
                </a:effectLst>
                <a:latin typeface="Bookman Old Style" pitchFamily="18" charset="0"/>
              </a:rPr>
              <a:t>потому, что ему этого сильно хочется, а потому, что он это потребовал: «Я так решил</a:t>
            </a:r>
            <a:r>
              <a:rPr lang="ru-RU" sz="2400" b="1" dirty="0" smtClean="0">
                <a:solidFill>
                  <a:schemeClr val="accent5">
                    <a:lumMod val="50000"/>
                  </a:schemeClr>
                </a:solidFill>
                <a:effectLst>
                  <a:outerShdw blurRad="38100" dist="38100" dir="2700000" algn="tl">
                    <a:srgbClr val="000000">
                      <a:alpha val="43137"/>
                    </a:srgbClr>
                  </a:outerShdw>
                </a:effectLst>
                <a:latin typeface="Bookman Old Style" pitchFamily="18" charset="0"/>
              </a:rPr>
              <a:t>!».</a:t>
            </a:r>
          </a:p>
          <a:p>
            <a:pPr>
              <a:spcBef>
                <a:spcPts val="0"/>
              </a:spcBef>
              <a:defRPr/>
            </a:pPr>
            <a:endParaRPr lang="ru-RU" sz="2400" b="1" dirty="0" smtClean="0">
              <a:solidFill>
                <a:schemeClr val="accent5">
                  <a:lumMod val="50000"/>
                </a:schemeClr>
              </a:solidFill>
              <a:effectLst>
                <a:outerShdw blurRad="38100" dist="38100" dir="2700000" algn="tl">
                  <a:srgbClr val="000000">
                    <a:alpha val="43137"/>
                  </a:srgbClr>
                </a:outerShdw>
              </a:effectLst>
              <a:latin typeface="Bookman Old Style" pitchFamily="18" charset="0"/>
            </a:endParaRPr>
          </a:p>
          <a:p>
            <a:pPr>
              <a:spcBef>
                <a:spcPts val="0"/>
              </a:spcBef>
              <a:defRPr/>
            </a:pPr>
            <a:r>
              <a:rPr lang="ru-RU" sz="2400" b="1" dirty="0">
                <a:solidFill>
                  <a:schemeClr val="accent5">
                    <a:lumMod val="50000"/>
                  </a:schemeClr>
                </a:solidFill>
                <a:effectLst>
                  <a:outerShdw blurRad="38100" dist="38100" dir="2700000" algn="tl">
                    <a:srgbClr val="000000">
                      <a:alpha val="43137"/>
                    </a:srgbClr>
                  </a:outerShdw>
                </a:effectLst>
                <a:latin typeface="Comic Sans MS" pitchFamily="66" charset="0"/>
              </a:rPr>
              <a:t>Что делать?</a:t>
            </a:r>
          </a:p>
          <a:p>
            <a:pPr>
              <a:spcBef>
                <a:spcPts val="0"/>
              </a:spcBef>
              <a:defRPr/>
            </a:pPr>
            <a:r>
              <a:rPr lang="ru-RU" sz="2400" b="1" dirty="0">
                <a:solidFill>
                  <a:schemeClr val="accent5">
                    <a:lumMod val="50000"/>
                  </a:schemeClr>
                </a:solidFill>
                <a:effectLst>
                  <a:outerShdw blurRad="38100" dist="38100" dir="2700000" algn="tl">
                    <a:srgbClr val="000000">
                      <a:alpha val="43137"/>
                    </a:srgbClr>
                  </a:outerShdw>
                </a:effectLst>
                <a:latin typeface="Comic Sans MS" pitchFamily="66" charset="0"/>
              </a:rPr>
              <a:t>Просто подождите несколько минут.</a:t>
            </a:r>
          </a:p>
          <a:p>
            <a:pPr>
              <a:spcBef>
                <a:spcPts val="0"/>
              </a:spcBef>
              <a:defRPr/>
            </a:pPr>
            <a:r>
              <a:rPr lang="ru-RU" sz="2400" b="1" dirty="0">
                <a:solidFill>
                  <a:schemeClr val="accent5">
                    <a:lumMod val="50000"/>
                  </a:schemeClr>
                </a:solidFill>
                <a:effectLst>
                  <a:outerShdw blurRad="38100" dist="38100" dir="2700000" algn="tl">
                    <a:srgbClr val="000000">
                      <a:alpha val="43137"/>
                    </a:srgbClr>
                  </a:outerShdw>
                </a:effectLst>
                <a:latin typeface="Comic Sans MS" pitchFamily="66" charset="0"/>
              </a:rPr>
              <a:t>Малыш сам созреет, и сам </a:t>
            </a:r>
            <a:r>
              <a:rPr lang="ru-RU" sz="2400" b="1" dirty="0" smtClean="0">
                <a:solidFill>
                  <a:schemeClr val="accent5">
                    <a:lumMod val="50000"/>
                  </a:schemeClr>
                </a:solidFill>
                <a:effectLst>
                  <a:outerShdw blurRad="38100" dist="38100" dir="2700000" algn="tl">
                    <a:srgbClr val="000000">
                      <a:alpha val="43137"/>
                    </a:srgbClr>
                  </a:outerShdw>
                </a:effectLst>
                <a:latin typeface="Comic Sans MS" pitchFamily="66" charset="0"/>
              </a:rPr>
              <a:t>примет другое решение.</a:t>
            </a:r>
            <a:endParaRPr lang="ru-RU" sz="2400" b="1" dirty="0">
              <a:solidFill>
                <a:schemeClr val="accent5">
                  <a:lumMod val="50000"/>
                </a:schemeClr>
              </a:solidFill>
              <a:effectLst>
                <a:outerShdw blurRad="38100" dist="38100" dir="2700000" algn="tl">
                  <a:srgbClr val="000000">
                    <a:alpha val="43137"/>
                  </a:srgbClr>
                </a:outerShdw>
              </a:effectLst>
              <a:latin typeface="Comic Sans MS" pitchFamily="66" charset="0"/>
            </a:endParaRPr>
          </a:p>
          <a:p>
            <a:pPr>
              <a:spcBef>
                <a:spcPts val="0"/>
              </a:spcBef>
              <a:defRPr/>
            </a:pPr>
            <a:endParaRPr lang="ru-RU" sz="2400" b="1" dirty="0">
              <a:solidFill>
                <a:schemeClr val="accent5">
                  <a:lumMod val="50000"/>
                </a:schemeClr>
              </a:solidFill>
              <a:effectLst>
                <a:outerShdw blurRad="38100" dist="38100" dir="2700000" algn="tl">
                  <a:srgbClr val="000000">
                    <a:alpha val="43137"/>
                  </a:srgbClr>
                </a:outerShdw>
              </a:effectLst>
              <a:latin typeface="Bookman Old Style" pitchFamily="18" charset="0"/>
            </a:endParaRPr>
          </a:p>
          <a:p>
            <a:endParaRPr lang="ru-RU" dirty="0"/>
          </a:p>
        </p:txBody>
      </p:sp>
      <p:pic>
        <p:nvPicPr>
          <p:cNvPr id="4" name="Picture 4" descr="ad7e096a6171f0e5762ac3c26381210a"/>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75646" y="3677478"/>
            <a:ext cx="2679875" cy="294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7158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8"/>
          <p:cNvSpPr>
            <a:spLocks noGrp="1" noChangeArrowheads="1"/>
          </p:cNvSpPr>
          <p:nvPr>
            <p:ph idx="1"/>
          </p:nvPr>
        </p:nvSpPr>
        <p:spPr bwMode="auto">
          <a:xfrm>
            <a:off x="159026" y="1815826"/>
            <a:ext cx="12032974" cy="4344779"/>
          </a:xfrm>
          <a:prstGeom prst="rect">
            <a:avLst/>
          </a:prstGeom>
          <a:noFill/>
          <a:ln w="9525">
            <a:noFill/>
            <a:miter lim="800000"/>
            <a:headEnd/>
            <a:tailEnd/>
          </a:ln>
        </p:spPr>
        <p:txBody>
          <a:bodyPr wrap="square" numCol="1" anchor="ctr">
            <a:spAutoFit/>
          </a:bodyPr>
          <a:lstStyle/>
          <a:p>
            <a:r>
              <a:rPr lang="ru-RU" sz="2000" b="1" i="1" dirty="0" smtClean="0">
                <a:solidFill>
                  <a:schemeClr val="tx1"/>
                </a:solidFill>
                <a:latin typeface="Arial" pitchFamily="34" charset="0"/>
                <a:ea typeface="Times New Roman" pitchFamily="18" charset="0"/>
                <a:cs typeface="Arial" pitchFamily="34" charset="0"/>
              </a:rPr>
              <a:t>                          КАПРИЗЫ</a:t>
            </a:r>
            <a:r>
              <a:rPr lang="ru-RU" sz="2000" dirty="0" smtClean="0">
                <a:solidFill>
                  <a:schemeClr val="tx1"/>
                </a:solidFill>
                <a:latin typeface="Arial" pitchFamily="34" charset="0"/>
                <a:cs typeface="Arial" pitchFamily="34" charset="0"/>
              </a:rPr>
              <a:t>                                          </a:t>
            </a:r>
            <a:r>
              <a:rPr lang="ru-RU" sz="2000" b="1" i="1" dirty="0" smtClean="0">
                <a:solidFill>
                  <a:schemeClr val="tx1"/>
                </a:solidFill>
                <a:latin typeface="Arial" pitchFamily="34" charset="0"/>
                <a:ea typeface="Times New Roman" pitchFamily="18" charset="0"/>
                <a:cs typeface="Arial" pitchFamily="34" charset="0"/>
              </a:rPr>
              <a:t>УПРЯМСТВО</a:t>
            </a:r>
          </a:p>
          <a:p>
            <a:r>
              <a:rPr lang="ru-RU" sz="2000" b="1" dirty="0">
                <a:solidFill>
                  <a:schemeClr val="tx1"/>
                </a:solidFill>
                <a:latin typeface="Arial" pitchFamily="34" charset="0"/>
                <a:ea typeface="Times New Roman" pitchFamily="18" charset="0"/>
                <a:cs typeface="Arial" pitchFamily="34" charset="0"/>
              </a:rPr>
              <a:t>Плач, нытье по любому </a:t>
            </a:r>
            <a:r>
              <a:rPr lang="ru-RU" sz="2000" b="1" dirty="0" smtClean="0">
                <a:solidFill>
                  <a:schemeClr val="tx1"/>
                </a:solidFill>
                <a:latin typeface="Arial" pitchFamily="34" charset="0"/>
                <a:ea typeface="Times New Roman" pitchFamily="18" charset="0"/>
                <a:cs typeface="Arial" pitchFamily="34" charset="0"/>
              </a:rPr>
              <a:t>поводу                   </a:t>
            </a:r>
            <a:r>
              <a:rPr lang="ru-RU" sz="2000" b="1" dirty="0">
                <a:solidFill>
                  <a:schemeClr val="tx1"/>
                </a:solidFill>
                <a:latin typeface="Arial" pitchFamily="34" charset="0"/>
                <a:ea typeface="Times New Roman" pitchFamily="18" charset="0"/>
                <a:cs typeface="Arial" pitchFamily="34" charset="0"/>
              </a:rPr>
              <a:t>Ответ на поведение </a:t>
            </a:r>
            <a:r>
              <a:rPr lang="ru-RU" sz="2000" b="1" dirty="0" smtClean="0">
                <a:solidFill>
                  <a:schemeClr val="tx1"/>
                </a:solidFill>
                <a:latin typeface="Arial" pitchFamily="34" charset="0"/>
                <a:ea typeface="Times New Roman" pitchFamily="18" charset="0"/>
                <a:cs typeface="Arial" pitchFamily="34" charset="0"/>
              </a:rPr>
              <a:t>или требование </a:t>
            </a:r>
            <a:r>
              <a:rPr lang="ru-RU" sz="2000" b="1" dirty="0">
                <a:solidFill>
                  <a:schemeClr val="tx1"/>
                </a:solidFill>
                <a:latin typeface="Arial" pitchFamily="34" charset="0"/>
                <a:ea typeface="Times New Roman" pitchFamily="18" charset="0"/>
                <a:cs typeface="Arial" pitchFamily="34" charset="0"/>
              </a:rPr>
              <a:t>родителей</a:t>
            </a:r>
          </a:p>
          <a:p>
            <a:endParaRPr lang="ru-RU" sz="2000" dirty="0">
              <a:solidFill>
                <a:schemeClr val="tx1"/>
              </a:solidFill>
              <a:latin typeface="Arial" pitchFamily="34" charset="0"/>
              <a:cs typeface="Arial" pitchFamily="34" charset="0"/>
            </a:endParaRPr>
          </a:p>
          <a:p>
            <a:pPr>
              <a:defRPr/>
            </a:pPr>
            <a:r>
              <a:rPr lang="ru-RU" sz="2000" b="1" dirty="0" smtClean="0">
                <a:solidFill>
                  <a:schemeClr val="tx1"/>
                </a:solidFill>
                <a:latin typeface="Arial" pitchFamily="34" charset="0"/>
                <a:ea typeface="Times New Roman" pitchFamily="18" charset="0"/>
                <a:cs typeface="Arial" pitchFamily="34" charset="0"/>
              </a:rPr>
              <a:t>Привлечение внимания                                 Не уступить, настоять </a:t>
            </a:r>
            <a:r>
              <a:rPr lang="ru-RU" sz="2000" b="1" dirty="0">
                <a:solidFill>
                  <a:schemeClr val="tx1"/>
                </a:solidFill>
                <a:latin typeface="Arial" pitchFamily="34" charset="0"/>
                <a:ea typeface="Times New Roman" pitchFamily="18" charset="0"/>
                <a:cs typeface="Arial" pitchFamily="34" charset="0"/>
              </a:rPr>
              <a:t>на </a:t>
            </a:r>
            <a:r>
              <a:rPr lang="ru-RU" sz="2000" b="1" dirty="0" smtClean="0">
                <a:solidFill>
                  <a:schemeClr val="tx1"/>
                </a:solidFill>
                <a:latin typeface="Arial" pitchFamily="34" charset="0"/>
                <a:ea typeface="Times New Roman" pitchFamily="18" charset="0"/>
                <a:cs typeface="Arial" pitchFamily="34" charset="0"/>
              </a:rPr>
              <a:t>своем</a:t>
            </a:r>
          </a:p>
          <a:p>
            <a:pPr>
              <a:defRPr/>
            </a:pPr>
            <a:endParaRPr lang="ru-RU" sz="2000" b="1" dirty="0">
              <a:solidFill>
                <a:schemeClr val="tx1"/>
              </a:solidFill>
              <a:latin typeface="Arial" pitchFamily="34" charset="0"/>
              <a:cs typeface="Arial" pitchFamily="34" charset="0"/>
            </a:endParaRPr>
          </a:p>
          <a:p>
            <a:pPr>
              <a:defRPr/>
            </a:pPr>
            <a:r>
              <a:rPr lang="ru-RU" sz="2000" b="1" dirty="0">
                <a:solidFill>
                  <a:schemeClr val="tx1"/>
                </a:solidFill>
                <a:latin typeface="Arial" pitchFamily="34" charset="0"/>
                <a:ea typeface="Times New Roman" pitchFamily="18" charset="0"/>
                <a:cs typeface="Arial" pitchFamily="34" charset="0"/>
              </a:rPr>
              <a:t>Я не хочу</a:t>
            </a:r>
            <a:r>
              <a:rPr lang="ru-RU" sz="2000" b="1" dirty="0" smtClean="0">
                <a:solidFill>
                  <a:schemeClr val="tx1"/>
                </a:solidFill>
                <a:latin typeface="Arial" pitchFamily="34" charset="0"/>
                <a:ea typeface="Times New Roman" pitchFamily="18" charset="0"/>
                <a:cs typeface="Arial" pitchFamily="34" charset="0"/>
              </a:rPr>
              <a:t>!</a:t>
            </a:r>
            <a:r>
              <a:rPr lang="ru-RU" sz="2000" b="1" dirty="0">
                <a:solidFill>
                  <a:schemeClr val="tx1"/>
                </a:solidFill>
                <a:latin typeface="Arial" pitchFamily="34" charset="0"/>
                <a:ea typeface="Times New Roman" pitchFamily="18" charset="0"/>
                <a:cs typeface="Arial" pitchFamily="34" charset="0"/>
              </a:rPr>
              <a:t> </a:t>
            </a:r>
            <a:r>
              <a:rPr lang="ru-RU" sz="2000" b="1" dirty="0" smtClean="0">
                <a:solidFill>
                  <a:schemeClr val="tx1"/>
                </a:solidFill>
                <a:latin typeface="Arial" pitchFamily="34" charset="0"/>
                <a:ea typeface="Times New Roman" pitchFamily="18" charset="0"/>
                <a:cs typeface="Arial" pitchFamily="34" charset="0"/>
              </a:rPr>
              <a:t>                                                         Я </a:t>
            </a:r>
            <a:r>
              <a:rPr lang="ru-RU" sz="2000" b="1" dirty="0">
                <a:solidFill>
                  <a:schemeClr val="tx1"/>
                </a:solidFill>
                <a:latin typeface="Arial" pitchFamily="34" charset="0"/>
                <a:ea typeface="Times New Roman" pitchFamily="18" charset="0"/>
                <a:cs typeface="Arial" pitchFamily="34" charset="0"/>
              </a:rPr>
              <a:t>хочу!</a:t>
            </a:r>
            <a:endParaRPr lang="ru-RU" sz="2000" dirty="0">
              <a:solidFill>
                <a:schemeClr val="tx1"/>
              </a:solidFill>
              <a:latin typeface="Arial" pitchFamily="34" charset="0"/>
              <a:cs typeface="Arial" pitchFamily="34" charset="0"/>
            </a:endParaRPr>
          </a:p>
          <a:p>
            <a:pPr>
              <a:defRPr/>
            </a:pPr>
            <a:endParaRPr lang="ru-RU" sz="800" dirty="0">
              <a:solidFill>
                <a:schemeClr val="tx1"/>
              </a:solidFill>
              <a:latin typeface="Arial" pitchFamily="34" charset="0"/>
              <a:cs typeface="Arial" pitchFamily="34" charset="0"/>
            </a:endParaRPr>
          </a:p>
          <a:p>
            <a:pPr>
              <a:defRPr/>
            </a:pPr>
            <a:endParaRPr lang="ru-RU" sz="1100" dirty="0">
              <a:solidFill>
                <a:schemeClr val="tx1"/>
              </a:solidFill>
              <a:latin typeface="Arial" pitchFamily="34" charset="0"/>
              <a:cs typeface="Arial" pitchFamily="34" charset="0"/>
            </a:endParaRPr>
          </a:p>
          <a:p>
            <a:endParaRPr lang="ru-RU" dirty="0">
              <a:solidFill>
                <a:schemeClr val="tx1"/>
              </a:solidFill>
              <a:latin typeface="Arial" pitchFamily="34" charset="0"/>
              <a:cs typeface="Arial" pitchFamily="34" charset="0"/>
            </a:endParaRPr>
          </a:p>
          <a:p>
            <a:endParaRPr lang="ru-RU" dirty="0">
              <a:solidFill>
                <a:schemeClr val="tx1"/>
              </a:solidFill>
              <a:latin typeface="Arial" pitchFamily="34" charset="0"/>
              <a:cs typeface="Arial" pitchFamily="34" charset="0"/>
            </a:endParaRPr>
          </a:p>
          <a:p>
            <a:endParaRPr lang="ru-RU" dirty="0"/>
          </a:p>
        </p:txBody>
      </p:sp>
      <p:sp>
        <p:nvSpPr>
          <p:cNvPr id="5" name="AutoShape 17"/>
          <p:cNvSpPr>
            <a:spLocks noGrp="1" noChangeArrowheads="1"/>
          </p:cNvSpPr>
          <p:nvPr>
            <p:ph type="title"/>
          </p:nvPr>
        </p:nvSpPr>
        <p:spPr bwMode="auto">
          <a:xfrm>
            <a:off x="2941983" y="569843"/>
            <a:ext cx="4682124" cy="642730"/>
          </a:xfrm>
          <a:prstGeom prst="roundRect">
            <a:avLst>
              <a:gd name="adj" fmla="val 42870"/>
            </a:avLst>
          </a:prstGeom>
          <a:ln w="19050">
            <a:solidFill>
              <a:srgbClr val="007635"/>
            </a:solidFill>
            <a:headEnd/>
            <a:tailEnd/>
          </a:ln>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defRPr/>
            </a:pPr>
            <a:r>
              <a:rPr lang="ru-RU" sz="3800" b="1">
                <a:ln w="18000">
                  <a:solidFill>
                    <a:srgbClr val="002060"/>
                  </a:solidFill>
                  <a:prstDash val="solid"/>
                  <a:miter lim="800000"/>
                </a:ln>
                <a:solidFill>
                  <a:srgbClr val="C00000"/>
                </a:solidFill>
                <a:effectLst>
                  <a:outerShdw blurRad="25500" dist="23000" dir="7020000" algn="tl">
                    <a:srgbClr val="000000">
                      <a:alpha val="50000"/>
                    </a:srgbClr>
                  </a:outerShdw>
                </a:effectLst>
                <a:latin typeface="Century Schoolbook" pitchFamily="18" charset="0"/>
                <a:ea typeface="Times New Roman" pitchFamily="18" charset="0"/>
                <a:cs typeface="Arial" pitchFamily="34" charset="0"/>
              </a:rPr>
              <a:t>ОТЛИЧИЯ</a:t>
            </a:r>
            <a:endParaRPr lang="ru-RU" b="1">
              <a:ln w="18000">
                <a:solidFill>
                  <a:srgbClr val="002060"/>
                </a:solidFill>
                <a:prstDash val="solid"/>
                <a:miter lim="800000"/>
              </a:ln>
              <a:solidFill>
                <a:srgbClr val="C00000"/>
              </a:solidFill>
              <a:effectLst>
                <a:outerShdw blurRad="25500" dist="23000" dir="7020000" algn="tl">
                  <a:srgbClr val="000000">
                    <a:alpha val="50000"/>
                  </a:srgbClr>
                </a:outerShdw>
              </a:effectLst>
              <a:latin typeface="Arial" pitchFamily="34" charset="0"/>
              <a:cs typeface="Arial" pitchFamily="34" charset="0"/>
            </a:endParaRPr>
          </a:p>
        </p:txBody>
      </p:sp>
      <p:sp>
        <p:nvSpPr>
          <p:cNvPr id="6" name="AutoShape 1"/>
          <p:cNvSpPr>
            <a:spLocks noChangeArrowheads="1"/>
          </p:cNvSpPr>
          <p:nvPr/>
        </p:nvSpPr>
        <p:spPr bwMode="auto">
          <a:xfrm rot="5400000">
            <a:off x="3398251" y="1052271"/>
            <a:ext cx="479425" cy="941388"/>
          </a:xfrm>
          <a:prstGeom prst="notchedRightArrow">
            <a:avLst>
              <a:gd name="adj1" fmla="val 50000"/>
              <a:gd name="adj2" fmla="val 25000"/>
            </a:avLst>
          </a:prstGeom>
          <a:ln>
            <a:solidFill>
              <a:srgbClr val="007635"/>
            </a:solidFill>
            <a:headEnd/>
            <a:tailEnd/>
          </a:ln>
        </p:spPr>
        <p:style>
          <a:lnRef idx="0">
            <a:schemeClr val="accent3"/>
          </a:lnRef>
          <a:fillRef idx="3">
            <a:schemeClr val="accent3"/>
          </a:fillRef>
          <a:effectRef idx="3">
            <a:schemeClr val="accent3"/>
          </a:effectRef>
          <a:fontRef idx="minor">
            <a:schemeClr val="lt1"/>
          </a:fontRef>
        </p:style>
        <p:txBody>
          <a:bodyPr/>
          <a:lstStyle/>
          <a:p>
            <a:pPr fontAlgn="auto">
              <a:spcBef>
                <a:spcPts val="0"/>
              </a:spcBef>
              <a:spcAft>
                <a:spcPts val="0"/>
              </a:spcAft>
              <a:defRPr/>
            </a:pPr>
            <a:endParaRPr lang="ru-RU"/>
          </a:p>
        </p:txBody>
      </p:sp>
      <p:sp>
        <p:nvSpPr>
          <p:cNvPr id="7" name="AutoShape 1"/>
          <p:cNvSpPr>
            <a:spLocks noChangeArrowheads="1"/>
          </p:cNvSpPr>
          <p:nvPr/>
        </p:nvSpPr>
        <p:spPr bwMode="auto">
          <a:xfrm rot="5400000">
            <a:off x="6770931" y="1058380"/>
            <a:ext cx="479425" cy="941388"/>
          </a:xfrm>
          <a:prstGeom prst="notchedRightArrow">
            <a:avLst>
              <a:gd name="adj1" fmla="val 50000"/>
              <a:gd name="adj2" fmla="val 25000"/>
            </a:avLst>
          </a:prstGeom>
          <a:ln>
            <a:solidFill>
              <a:srgbClr val="007635"/>
            </a:solidFill>
            <a:headEnd/>
            <a:tailEnd/>
          </a:ln>
        </p:spPr>
        <p:style>
          <a:lnRef idx="0">
            <a:schemeClr val="accent3"/>
          </a:lnRef>
          <a:fillRef idx="3">
            <a:schemeClr val="accent3"/>
          </a:fillRef>
          <a:effectRef idx="3">
            <a:schemeClr val="accent3"/>
          </a:effectRef>
          <a:fontRef idx="minor">
            <a:schemeClr val="lt1"/>
          </a:fontRef>
        </p:style>
        <p:txBody>
          <a:bodyPr/>
          <a:lstStyle/>
          <a:p>
            <a:pPr fontAlgn="auto">
              <a:spcBef>
                <a:spcPts val="0"/>
              </a:spcBef>
              <a:spcAft>
                <a:spcPts val="0"/>
              </a:spcAft>
              <a:defRPr/>
            </a:pPr>
            <a:endParaRPr lang="ru-RU"/>
          </a:p>
        </p:txBody>
      </p:sp>
      <p:pic>
        <p:nvPicPr>
          <p:cNvPr id="9" name="Picture 2" descr="H:\ДОШКОЛЬНИКИ\КАРТИНКИ К ЗАДАНИЯМ, УПРАЖНЕНИЯМ, ТЕСТАМ\картинки про детей\wwwdet-sadcom_foto_28-150x150.jpg"/>
          <p:cNvPicPr>
            <a:picLocks noChangeAspect="1" noChangeArrowheads="1"/>
          </p:cNvPicPr>
          <p:nvPr/>
        </p:nvPicPr>
        <p:blipFill>
          <a:blip r:embed="rId2" cstate="print">
            <a:lum bright="10000" contrast="20000"/>
          </a:blip>
          <a:srcRect/>
          <a:stretch>
            <a:fillRect/>
          </a:stretch>
        </p:blipFill>
        <p:spPr bwMode="auto">
          <a:xfrm>
            <a:off x="3167269" y="4011555"/>
            <a:ext cx="2846445" cy="2846445"/>
          </a:xfrm>
          <a:prstGeom prst="ellipse">
            <a:avLst/>
          </a:prstGeom>
          <a:solidFill>
            <a:srgbClr val="FFFFFF">
              <a:shade val="85000"/>
            </a:srgbClr>
          </a:solidFill>
          <a:ln w="28575">
            <a:solidFill>
              <a:schemeClr val="accent2">
                <a:lumMod val="75000"/>
              </a:schemeClr>
            </a:solidFill>
          </a:ln>
          <a:effectLst>
            <a:reflection blurRad="12700" stA="38000" endPos="28000" dist="5000" dir="5400000" sy="-100000" algn="bl" rotWithShape="0"/>
          </a:effectLst>
        </p:spPr>
      </p:pic>
    </p:spTree>
    <p:extLst>
      <p:ext uri="{BB962C8B-B14F-4D97-AF65-F5344CB8AC3E}">
        <p14:creationId xmlns:p14="http://schemas.microsoft.com/office/powerpoint/2010/main" val="2905049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81878"/>
          </a:xfrm>
        </p:spPr>
        <p:txBody>
          <a:bodyPr/>
          <a:lstStyle/>
          <a:p>
            <a:pPr algn="ctr"/>
            <a:r>
              <a:rPr lang="ru-RU" dirty="0" smtClean="0"/>
              <a:t>Обесценивание</a:t>
            </a:r>
            <a:endParaRPr lang="ru-RU" dirty="0"/>
          </a:p>
        </p:txBody>
      </p:sp>
      <p:sp>
        <p:nvSpPr>
          <p:cNvPr id="3" name="Объект 2"/>
          <p:cNvSpPr>
            <a:spLocks noGrp="1"/>
          </p:cNvSpPr>
          <p:nvPr>
            <p:ph idx="1"/>
          </p:nvPr>
        </p:nvSpPr>
        <p:spPr>
          <a:xfrm>
            <a:off x="1729182" y="1391478"/>
            <a:ext cx="8596668" cy="4850296"/>
          </a:xfrm>
        </p:spPr>
        <p:txBody>
          <a:bodyPr>
            <a:normAutofit lnSpcReduction="10000"/>
          </a:bodyPr>
          <a:lstStyle/>
          <a:p>
            <a:r>
              <a:rPr lang="ru-RU" sz="2400" b="1" dirty="0">
                <a:solidFill>
                  <a:schemeClr val="accent5">
                    <a:lumMod val="50000"/>
                  </a:schemeClr>
                </a:solidFill>
                <a:latin typeface="Comic Sans MS" pitchFamily="66" charset="0"/>
              </a:rPr>
              <a:t>Изменяется отношение </a:t>
            </a:r>
            <a:r>
              <a:rPr lang="ru-RU" sz="2400" b="1" dirty="0" smtClean="0">
                <a:solidFill>
                  <a:schemeClr val="accent5">
                    <a:lumMod val="50000"/>
                  </a:schemeClr>
                </a:solidFill>
                <a:latin typeface="Comic Sans MS" pitchFamily="66" charset="0"/>
              </a:rPr>
              <a:t>ребенка к </a:t>
            </a:r>
            <a:r>
              <a:rPr lang="ru-RU" sz="2400" b="1" dirty="0">
                <a:solidFill>
                  <a:schemeClr val="accent5">
                    <a:lumMod val="50000"/>
                  </a:schemeClr>
                </a:solidFill>
                <a:latin typeface="Comic Sans MS" pitchFamily="66" charset="0"/>
              </a:rPr>
              <a:t>любимым вещам и </a:t>
            </a:r>
            <a:r>
              <a:rPr lang="ru-RU" sz="2400" b="1" dirty="0" smtClean="0">
                <a:solidFill>
                  <a:schemeClr val="accent5">
                    <a:lumMod val="50000"/>
                  </a:schemeClr>
                </a:solidFill>
                <a:latin typeface="Comic Sans MS" pitchFamily="66" charset="0"/>
              </a:rPr>
              <a:t>игрушкам (он </a:t>
            </a:r>
            <a:r>
              <a:rPr lang="ru-RU" sz="2400" b="1" dirty="0">
                <a:solidFill>
                  <a:schemeClr val="accent5">
                    <a:lumMod val="50000"/>
                  </a:schemeClr>
                </a:solidFill>
                <a:latin typeface="Comic Sans MS" pitchFamily="66" charset="0"/>
              </a:rPr>
              <a:t>может бросать их, ломать) </a:t>
            </a:r>
            <a:r>
              <a:rPr lang="ru-RU" sz="2400" b="1" dirty="0" smtClean="0">
                <a:solidFill>
                  <a:schemeClr val="accent5">
                    <a:lumMod val="50000"/>
                  </a:schemeClr>
                </a:solidFill>
                <a:latin typeface="Comic Sans MS" pitchFamily="66" charset="0"/>
              </a:rPr>
              <a:t>и </a:t>
            </a:r>
            <a:r>
              <a:rPr lang="ru-RU" sz="2400" b="1" dirty="0">
                <a:solidFill>
                  <a:schemeClr val="accent5">
                    <a:lumMod val="50000"/>
                  </a:schemeClr>
                </a:solidFill>
                <a:latin typeface="Comic Sans MS" pitchFamily="66" charset="0"/>
              </a:rPr>
              <a:t>к людям (малыш может </a:t>
            </a:r>
            <a:r>
              <a:rPr lang="ru-RU" sz="2400" b="1" dirty="0" smtClean="0">
                <a:solidFill>
                  <a:schemeClr val="accent5">
                    <a:lumMod val="50000"/>
                  </a:schemeClr>
                </a:solidFill>
                <a:latin typeface="Comic Sans MS" pitchFamily="66" charset="0"/>
              </a:rPr>
              <a:t>стукнуть или </a:t>
            </a:r>
            <a:r>
              <a:rPr lang="ru-RU" sz="2400" b="1" dirty="0">
                <a:solidFill>
                  <a:schemeClr val="accent5">
                    <a:lumMod val="50000"/>
                  </a:schemeClr>
                </a:solidFill>
                <a:latin typeface="Comic Sans MS" pitchFamily="66" charset="0"/>
              </a:rPr>
              <a:t>обозвать маму грубыми словами).</a:t>
            </a:r>
          </a:p>
          <a:p>
            <a:r>
              <a:rPr lang="ru-RU" sz="2400" b="1" dirty="0">
                <a:solidFill>
                  <a:schemeClr val="accent5">
                    <a:lumMod val="50000"/>
                  </a:schemeClr>
                </a:solidFill>
                <a:latin typeface="Comic Sans MS" pitchFamily="66" charset="0"/>
              </a:rPr>
              <a:t>Это следующий этап исследовательской деятельности ребенка (не путайте с агрессией</a:t>
            </a:r>
            <a:r>
              <a:rPr lang="ru-RU" sz="2400" b="1" dirty="0" smtClean="0">
                <a:solidFill>
                  <a:schemeClr val="accent5">
                    <a:lumMod val="50000"/>
                  </a:schemeClr>
                </a:solidFill>
                <a:latin typeface="Comic Sans MS" pitchFamily="66" charset="0"/>
              </a:rPr>
              <a:t>). Потом </a:t>
            </a:r>
            <a:r>
              <a:rPr lang="ru-RU" sz="2400" b="1" dirty="0">
                <a:solidFill>
                  <a:schemeClr val="accent5">
                    <a:lumMod val="50000"/>
                  </a:schemeClr>
                </a:solidFill>
                <a:latin typeface="Comic Sans MS" pitchFamily="66" charset="0"/>
              </a:rPr>
              <a:t>он поймет, что такое его поведение может быть неприятно другим </a:t>
            </a:r>
            <a:r>
              <a:rPr lang="ru-RU" sz="2400" b="1" dirty="0" smtClean="0">
                <a:solidFill>
                  <a:schemeClr val="accent5">
                    <a:lumMod val="50000"/>
                  </a:schemeClr>
                </a:solidFill>
                <a:latin typeface="Comic Sans MS" pitchFamily="66" charset="0"/>
              </a:rPr>
              <a:t>людям. А </a:t>
            </a:r>
            <a:r>
              <a:rPr lang="ru-RU" sz="2400" b="1" dirty="0">
                <a:solidFill>
                  <a:schemeClr val="accent5">
                    <a:lumMod val="50000"/>
                  </a:schemeClr>
                </a:solidFill>
                <a:latin typeface="Comic Sans MS" pitchFamily="66" charset="0"/>
              </a:rPr>
              <a:t>пока… Пока он подражает взрослым, ему интересно смотреть на их реакцию (а что  будет, если</a:t>
            </a:r>
            <a:r>
              <a:rPr lang="ru-RU" sz="2400" b="1" dirty="0" smtClean="0">
                <a:solidFill>
                  <a:schemeClr val="accent5">
                    <a:lumMod val="50000"/>
                  </a:schemeClr>
                </a:solidFill>
                <a:latin typeface="Comic Sans MS" pitchFamily="66" charset="0"/>
              </a:rPr>
              <a:t>…). Он проверяет свои границы, устанавливает рамки дозволенного для себя. Он открывает мир с другой стороны, меняется мировоззрение ребенка.</a:t>
            </a:r>
            <a:endParaRPr lang="ru-RU" sz="2400" b="1" dirty="0">
              <a:solidFill>
                <a:schemeClr val="accent5">
                  <a:lumMod val="50000"/>
                </a:schemeClr>
              </a:solidFill>
              <a:latin typeface="Comic Sans MS" pitchFamily="66" charset="0"/>
            </a:endParaRPr>
          </a:p>
          <a:p>
            <a:endParaRPr lang="ru-RU" dirty="0"/>
          </a:p>
        </p:txBody>
      </p:sp>
      <p:pic>
        <p:nvPicPr>
          <p:cNvPr id="4" name="Picture 16" descr="Анимашки Дети">
            <a:hlinkClick r:id="rId2"/>
          </p:cNvPr>
          <p:cNvPicPr>
            <a:picLocks noChangeAspect="1" noChangeArrowheads="1" noCrop="1"/>
          </p:cNvPicPr>
          <p:nvPr/>
        </p:nvPicPr>
        <p:blipFill>
          <a:blip r:embed="rId3"/>
          <a:srcRect/>
          <a:stretch>
            <a:fillRect/>
          </a:stretch>
        </p:blipFill>
        <p:spPr bwMode="auto">
          <a:xfrm>
            <a:off x="0" y="336788"/>
            <a:ext cx="1842674" cy="2109379"/>
          </a:xfrm>
          <a:prstGeom prst="rect">
            <a:avLst/>
          </a:prstGeom>
          <a:noFill/>
        </p:spPr>
      </p:pic>
    </p:spTree>
    <p:extLst>
      <p:ext uri="{BB962C8B-B14F-4D97-AF65-F5344CB8AC3E}">
        <p14:creationId xmlns:p14="http://schemas.microsoft.com/office/powerpoint/2010/main" val="3267825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u="sng" dirty="0">
                <a:solidFill>
                  <a:schemeClr val="accent5">
                    <a:lumMod val="50000"/>
                  </a:schemeClr>
                </a:solidFill>
                <a:latin typeface="Comic Sans MS" pitchFamily="66" charset="0"/>
              </a:rPr>
              <a:t>Что делать?</a:t>
            </a:r>
            <a:br>
              <a:rPr lang="ru-RU" b="1" u="sng" dirty="0">
                <a:solidFill>
                  <a:schemeClr val="accent5">
                    <a:lumMod val="50000"/>
                  </a:schemeClr>
                </a:solidFill>
                <a:latin typeface="Comic Sans MS" pitchFamily="66" charset="0"/>
              </a:rPr>
            </a:br>
            <a:endParaRPr lang="ru-RU" dirty="0"/>
          </a:p>
        </p:txBody>
      </p:sp>
      <p:sp>
        <p:nvSpPr>
          <p:cNvPr id="3" name="Объект 2"/>
          <p:cNvSpPr>
            <a:spLocks noGrp="1"/>
          </p:cNvSpPr>
          <p:nvPr>
            <p:ph idx="1"/>
          </p:nvPr>
        </p:nvSpPr>
        <p:spPr>
          <a:xfrm>
            <a:off x="677334" y="1270000"/>
            <a:ext cx="8596668" cy="5148469"/>
          </a:xfrm>
        </p:spPr>
        <p:txBody>
          <a:bodyPr>
            <a:normAutofit/>
          </a:bodyPr>
          <a:lstStyle/>
          <a:p>
            <a:r>
              <a:rPr lang="ru-RU" sz="2000" b="1" dirty="0" smtClean="0">
                <a:solidFill>
                  <a:schemeClr val="accent5">
                    <a:lumMod val="50000"/>
                  </a:schemeClr>
                </a:solidFill>
                <a:latin typeface="Comic Sans MS" pitchFamily="66" charset="0"/>
              </a:rPr>
              <a:t>Наберитесь терпения и чрезмерно не ругайте за столь внезапную перемену отношений. Ищите то, что заинтересует вашего ребенка на данном этапе.</a:t>
            </a:r>
          </a:p>
          <a:p>
            <a:r>
              <a:rPr lang="ru-RU" sz="2000" b="1" dirty="0" smtClean="0">
                <a:solidFill>
                  <a:schemeClr val="accent5">
                    <a:lumMod val="50000"/>
                  </a:schemeClr>
                </a:solidFill>
                <a:latin typeface="Comic Sans MS" pitchFamily="66" charset="0"/>
              </a:rPr>
              <a:t>Направляйте </a:t>
            </a:r>
            <a:r>
              <a:rPr lang="ru-RU" sz="2000" b="1" dirty="0">
                <a:solidFill>
                  <a:schemeClr val="accent5">
                    <a:lumMod val="50000"/>
                  </a:schemeClr>
                </a:solidFill>
                <a:latin typeface="Comic Sans MS" pitchFamily="66" charset="0"/>
              </a:rPr>
              <a:t>энергию ребенка в мирное русло.  Например, если малыш рвет книжку, </a:t>
            </a:r>
            <a:r>
              <a:rPr lang="ru-RU" sz="2000" b="1" dirty="0" smtClean="0">
                <a:solidFill>
                  <a:schemeClr val="accent5">
                    <a:lumMod val="50000"/>
                  </a:schemeClr>
                </a:solidFill>
                <a:latin typeface="Comic Sans MS" pitchFamily="66" charset="0"/>
              </a:rPr>
              <a:t>предложите ему </a:t>
            </a:r>
            <a:r>
              <a:rPr lang="ru-RU" sz="2000" b="1" dirty="0">
                <a:solidFill>
                  <a:schemeClr val="accent5">
                    <a:lumMod val="50000"/>
                  </a:schemeClr>
                </a:solidFill>
                <a:latin typeface="Comic Sans MS" pitchFamily="66" charset="0"/>
              </a:rPr>
              <a:t>рвать старые журналы. </a:t>
            </a:r>
          </a:p>
          <a:p>
            <a:r>
              <a:rPr lang="ru-RU" sz="2000" b="1" dirty="0">
                <a:solidFill>
                  <a:schemeClr val="accent5">
                    <a:lumMod val="50000"/>
                  </a:schemeClr>
                </a:solidFill>
                <a:latin typeface="Comic Sans MS" pitchFamily="66" charset="0"/>
              </a:rPr>
              <a:t>Подключите свою фантазию, обыграйте неприятный момент с  использованием игрушек. Например, если малыш  отказывается одеваться на прогулку, то предложите ему одеть куклу </a:t>
            </a:r>
            <a:r>
              <a:rPr lang="ru-RU" sz="2000" b="1" dirty="0" smtClean="0">
                <a:solidFill>
                  <a:schemeClr val="accent5">
                    <a:lumMod val="50000"/>
                  </a:schemeClr>
                </a:solidFill>
                <a:latin typeface="Comic Sans MS" pitchFamily="66" charset="0"/>
              </a:rPr>
              <a:t>или </a:t>
            </a:r>
            <a:r>
              <a:rPr lang="ru-RU" sz="2000" b="1" dirty="0">
                <a:solidFill>
                  <a:schemeClr val="accent5">
                    <a:lumMod val="50000"/>
                  </a:schemeClr>
                </a:solidFill>
                <a:latin typeface="Comic Sans MS" pitchFamily="66" charset="0"/>
              </a:rPr>
              <a:t>медведя, пусть он поиграет роль взрослого. В конце концов ребенок согласится одеться и сам тоже</a:t>
            </a:r>
            <a:r>
              <a:rPr lang="ru-RU" sz="2000" b="1" dirty="0" smtClean="0">
                <a:solidFill>
                  <a:schemeClr val="accent5">
                    <a:lumMod val="50000"/>
                  </a:schemeClr>
                </a:solidFill>
                <a:latin typeface="Comic Sans MS" pitchFamily="66" charset="0"/>
              </a:rPr>
              <a:t>.</a:t>
            </a:r>
          </a:p>
          <a:p>
            <a:r>
              <a:rPr lang="ru-RU" sz="2000" b="1" dirty="0" smtClean="0">
                <a:solidFill>
                  <a:schemeClr val="accent5">
                    <a:lumMod val="50000"/>
                  </a:schemeClr>
                </a:solidFill>
                <a:latin typeface="Comic Sans MS" pitchFamily="66" charset="0"/>
              </a:rPr>
              <a:t>Дайте выход накопившемуся напряжению ребенка. Это можно сделать в игре через крик, резкие и быстрые движения, через творчество и т.п.</a:t>
            </a:r>
            <a:endParaRPr lang="ru-RU" sz="2000" b="1" dirty="0">
              <a:solidFill>
                <a:schemeClr val="accent5">
                  <a:lumMod val="50000"/>
                </a:schemeClr>
              </a:solidFill>
              <a:latin typeface="Comic Sans MS" pitchFamily="66" charset="0"/>
            </a:endParaRPr>
          </a:p>
          <a:p>
            <a:endParaRPr lang="ru-RU" dirty="0">
              <a:solidFill>
                <a:schemeClr val="accent5">
                  <a:lumMod val="50000"/>
                </a:schemeClr>
              </a:solidFill>
            </a:endParaRPr>
          </a:p>
        </p:txBody>
      </p:sp>
    </p:spTree>
    <p:extLst>
      <p:ext uri="{BB962C8B-B14F-4D97-AF65-F5344CB8AC3E}">
        <p14:creationId xmlns:p14="http://schemas.microsoft.com/office/powerpoint/2010/main" val="3795255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Строптивость</a:t>
            </a:r>
            <a:endParaRPr lang="ru-RU" dirty="0"/>
          </a:p>
        </p:txBody>
      </p:sp>
      <p:sp>
        <p:nvSpPr>
          <p:cNvPr id="3" name="Объект 2"/>
          <p:cNvSpPr>
            <a:spLocks noGrp="1"/>
          </p:cNvSpPr>
          <p:nvPr>
            <p:ph idx="1"/>
          </p:nvPr>
        </p:nvSpPr>
        <p:spPr>
          <a:xfrm>
            <a:off x="677334" y="1464850"/>
            <a:ext cx="8596668" cy="3880773"/>
          </a:xfrm>
        </p:spPr>
        <p:txBody>
          <a:bodyPr>
            <a:normAutofit lnSpcReduction="10000"/>
          </a:bodyPr>
          <a:lstStyle/>
          <a:p>
            <a:r>
              <a:rPr lang="ru-RU" sz="2800" dirty="0" smtClean="0">
                <a:solidFill>
                  <a:schemeClr val="accent5">
                    <a:lumMod val="50000"/>
                  </a:schemeClr>
                </a:solidFill>
              </a:rPr>
              <a:t>Строптивость</a:t>
            </a:r>
            <a:r>
              <a:rPr lang="ru-RU" sz="2800" dirty="0">
                <a:solidFill>
                  <a:schemeClr val="accent5">
                    <a:lumMod val="50000"/>
                  </a:schemeClr>
                </a:solidFill>
              </a:rPr>
              <a:t>, в отличие от негативизма, это общий протест против привычного образа жизни, норм  воспитания. Ребенок недоволен всем, что ему предлагают. </a:t>
            </a:r>
            <a:br>
              <a:rPr lang="ru-RU" sz="2800" dirty="0">
                <a:solidFill>
                  <a:schemeClr val="accent5">
                    <a:lumMod val="50000"/>
                  </a:schemeClr>
                </a:solidFill>
              </a:rPr>
            </a:br>
            <a:r>
              <a:rPr lang="ru-RU" sz="2800" dirty="0">
                <a:solidFill>
                  <a:schemeClr val="accent5">
                    <a:lumMod val="50000"/>
                  </a:schemeClr>
                </a:solidFill>
              </a:rPr>
              <a:t>Строптивость – она безлична, направлена против норм воспитания, образа жизни, который сложился до 3-х лет</a:t>
            </a:r>
            <a:r>
              <a:rPr lang="ru-RU" sz="2800" dirty="0" smtClean="0">
                <a:solidFill>
                  <a:schemeClr val="accent5">
                    <a:lumMod val="50000"/>
                  </a:schemeClr>
                </a:solidFill>
              </a:rPr>
              <a:t>. Ребенок ищет себя, свое место в мире и системе отношений, устанавливает границы Я – Другой, Я – Мир.</a:t>
            </a:r>
            <a:endParaRPr lang="ru-RU" sz="2800" dirty="0">
              <a:solidFill>
                <a:schemeClr val="accent5">
                  <a:lumMod val="50000"/>
                </a:schemeClr>
              </a:solidFill>
            </a:endParaRPr>
          </a:p>
        </p:txBody>
      </p:sp>
      <p:pic>
        <p:nvPicPr>
          <p:cNvPr id="4" name="Picture 4" descr="Анимашки Дети">
            <a:hlinkClick r:id="rId2"/>
          </p:cNvPr>
          <p:cNvPicPr>
            <a:picLocks noChangeAspect="1" noChangeArrowheads="1" noCrop="1"/>
          </p:cNvPicPr>
          <p:nvPr/>
        </p:nvPicPr>
        <p:blipFill>
          <a:blip r:embed="rId3" cstate="print"/>
          <a:srcRect/>
          <a:stretch>
            <a:fillRect/>
          </a:stretch>
        </p:blipFill>
        <p:spPr bwMode="auto">
          <a:xfrm>
            <a:off x="4309993" y="4846086"/>
            <a:ext cx="1792288" cy="1866900"/>
          </a:xfrm>
          <a:prstGeom prst="rect">
            <a:avLst/>
          </a:prstGeom>
          <a:noFill/>
          <a:ln w="9525">
            <a:noFill/>
            <a:miter lim="800000"/>
            <a:headEnd/>
            <a:tailEnd/>
          </a:ln>
        </p:spPr>
      </p:pic>
    </p:spTree>
    <p:extLst>
      <p:ext uri="{BB962C8B-B14F-4D97-AF65-F5344CB8AC3E}">
        <p14:creationId xmlns:p14="http://schemas.microsoft.com/office/powerpoint/2010/main" val="4259129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81878"/>
          </a:xfrm>
        </p:spPr>
        <p:txBody>
          <a:bodyPr/>
          <a:lstStyle/>
          <a:p>
            <a:pPr algn="ctr"/>
            <a:r>
              <a:rPr lang="ru-RU" dirty="0" smtClean="0"/>
              <a:t>Своеволие</a:t>
            </a:r>
            <a:endParaRPr lang="ru-RU" dirty="0"/>
          </a:p>
        </p:txBody>
      </p:sp>
      <p:sp>
        <p:nvSpPr>
          <p:cNvPr id="3" name="Объект 2"/>
          <p:cNvSpPr>
            <a:spLocks noGrp="1"/>
          </p:cNvSpPr>
          <p:nvPr>
            <p:ph idx="1"/>
          </p:nvPr>
        </p:nvSpPr>
        <p:spPr>
          <a:xfrm>
            <a:off x="677334" y="1391479"/>
            <a:ext cx="8596668" cy="5108712"/>
          </a:xfrm>
        </p:spPr>
        <p:txBody>
          <a:bodyPr>
            <a:normAutofit lnSpcReduction="10000"/>
          </a:bodyPr>
          <a:lstStyle/>
          <a:p>
            <a:pPr>
              <a:lnSpc>
                <a:spcPct val="80000"/>
              </a:lnSpc>
              <a:defRPr/>
            </a:pPr>
            <a:r>
              <a:rPr lang="ru-RU" b="1" i="1" dirty="0">
                <a:solidFill>
                  <a:schemeClr val="folHlink"/>
                </a:solidFill>
              </a:rPr>
              <a:t>. </a:t>
            </a:r>
            <a:r>
              <a:rPr lang="ru-RU" sz="2400" dirty="0" smtClean="0">
                <a:solidFill>
                  <a:schemeClr val="accent5">
                    <a:lumMod val="50000"/>
                  </a:schemeClr>
                </a:solidFill>
              </a:rPr>
              <a:t>Маленький </a:t>
            </a:r>
            <a:r>
              <a:rPr lang="ru-RU" sz="2400" dirty="0">
                <a:solidFill>
                  <a:schemeClr val="accent5">
                    <a:lumMod val="50000"/>
                  </a:schemeClr>
                </a:solidFill>
              </a:rPr>
              <a:t>своевольный трехлетка принимает только то, что он решил и задумал сам. Это своеобразная тенденция к самостоятельности, но гипертрофированная и неадекватная возможностям ребенка. Нетрудно догадаться, что такое поведение вызывает конфликты и ссоры с окружающими.</a:t>
            </a:r>
          </a:p>
          <a:p>
            <a:pPr>
              <a:lnSpc>
                <a:spcPct val="80000"/>
              </a:lnSpc>
              <a:defRPr/>
            </a:pPr>
            <a:endParaRPr lang="ru-RU" sz="2400" b="1" i="1" dirty="0" smtClean="0">
              <a:solidFill>
                <a:schemeClr val="accent5">
                  <a:lumMod val="50000"/>
                </a:schemeClr>
              </a:solidFill>
            </a:endParaRPr>
          </a:p>
          <a:p>
            <a:pPr>
              <a:lnSpc>
                <a:spcPct val="80000"/>
              </a:lnSpc>
              <a:defRPr/>
            </a:pPr>
            <a:r>
              <a:rPr lang="ru-RU" sz="2400" b="1" i="1" dirty="0" smtClean="0">
                <a:solidFill>
                  <a:schemeClr val="accent5">
                    <a:lumMod val="50000"/>
                  </a:schemeClr>
                </a:solidFill>
              </a:rPr>
              <a:t>Что </a:t>
            </a:r>
            <a:r>
              <a:rPr lang="ru-RU" sz="2400" b="1" i="1" dirty="0">
                <a:solidFill>
                  <a:schemeClr val="accent5">
                    <a:lumMod val="50000"/>
                  </a:schemeClr>
                </a:solidFill>
              </a:rPr>
              <a:t>делать?</a:t>
            </a:r>
            <a:r>
              <a:rPr lang="ru-RU" sz="2400" dirty="0">
                <a:solidFill>
                  <a:schemeClr val="accent5">
                    <a:lumMod val="50000"/>
                  </a:schemeClr>
                </a:solidFill>
              </a:rPr>
              <a:t> </a:t>
            </a:r>
            <a:endParaRPr lang="ru-RU" sz="2400" dirty="0" smtClean="0">
              <a:solidFill>
                <a:schemeClr val="accent5">
                  <a:lumMod val="50000"/>
                </a:schemeClr>
              </a:solidFill>
            </a:endParaRPr>
          </a:p>
          <a:p>
            <a:pPr>
              <a:lnSpc>
                <a:spcPct val="80000"/>
              </a:lnSpc>
              <a:defRPr/>
            </a:pPr>
            <a:r>
              <a:rPr lang="ru-RU" sz="2400" dirty="0" smtClean="0">
                <a:solidFill>
                  <a:schemeClr val="accent5">
                    <a:lumMod val="50000"/>
                  </a:schemeClr>
                </a:solidFill>
              </a:rPr>
              <a:t>Позвольте </a:t>
            </a:r>
            <a:r>
              <a:rPr lang="ru-RU" sz="2400" dirty="0">
                <a:solidFill>
                  <a:schemeClr val="accent5">
                    <a:lumMod val="50000"/>
                  </a:schemeClr>
                </a:solidFill>
              </a:rPr>
              <a:t>малышу попробовать сделать все самому, даже если вы знаете, что это ему не по силам. Опыт – сын ошибок трудных. </a:t>
            </a:r>
          </a:p>
          <a:p>
            <a:pPr>
              <a:lnSpc>
                <a:spcPct val="80000"/>
              </a:lnSpc>
              <a:defRPr/>
            </a:pPr>
            <a:r>
              <a:rPr lang="ru-RU" sz="2400" dirty="0">
                <a:solidFill>
                  <a:schemeClr val="accent5">
                    <a:lumMod val="50000"/>
                  </a:schemeClr>
                </a:solidFill>
              </a:rPr>
              <a:t>Но если у крохи что-то получилось, обязательно похвалите его, объясните, ЧТО именно он сделал хорошо, и подчеркните, какой он стал большой и самостоятельный. Такое признание успехов поднимает самооценку, придает уверенности в силах. </a:t>
            </a:r>
          </a:p>
          <a:p>
            <a:endParaRPr lang="ru-RU" dirty="0"/>
          </a:p>
        </p:txBody>
      </p:sp>
    </p:spTree>
    <p:extLst>
      <p:ext uri="{BB962C8B-B14F-4D97-AF65-F5344CB8AC3E}">
        <p14:creationId xmlns:p14="http://schemas.microsoft.com/office/powerpoint/2010/main" val="3268971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02365"/>
          </a:xfrm>
        </p:spPr>
        <p:txBody>
          <a:bodyPr/>
          <a:lstStyle/>
          <a:p>
            <a:pPr algn="ctr"/>
            <a:r>
              <a:rPr lang="ru-RU" dirty="0" smtClean="0"/>
              <a:t>Протест-бунт</a:t>
            </a:r>
            <a:endParaRPr lang="ru-RU" dirty="0"/>
          </a:p>
        </p:txBody>
      </p:sp>
      <p:sp>
        <p:nvSpPr>
          <p:cNvPr id="3" name="Объект 2"/>
          <p:cNvSpPr>
            <a:spLocks noGrp="1"/>
          </p:cNvSpPr>
          <p:nvPr>
            <p:ph idx="1"/>
          </p:nvPr>
        </p:nvSpPr>
        <p:spPr>
          <a:xfrm>
            <a:off x="677334" y="1311965"/>
            <a:ext cx="8596668" cy="5546035"/>
          </a:xfrm>
        </p:spPr>
        <p:txBody>
          <a:bodyPr>
            <a:normAutofit fontScale="85000" lnSpcReduction="20000"/>
          </a:bodyPr>
          <a:lstStyle/>
          <a:p>
            <a:pPr marL="609600" indent="-609600">
              <a:lnSpc>
                <a:spcPct val="80000"/>
              </a:lnSpc>
              <a:defRPr/>
            </a:pPr>
            <a:r>
              <a:rPr lang="ru-RU" sz="2400" dirty="0" smtClean="0">
                <a:solidFill>
                  <a:schemeClr val="accent5">
                    <a:lumMod val="50000"/>
                  </a:schemeClr>
                </a:solidFill>
              </a:rPr>
              <a:t>Ребенок </a:t>
            </a:r>
            <a:r>
              <a:rPr lang="ru-RU" sz="2400" dirty="0">
                <a:solidFill>
                  <a:schemeClr val="accent5">
                    <a:lumMod val="50000"/>
                  </a:schemeClr>
                </a:solidFill>
              </a:rPr>
              <a:t>находится в состоянии войны с окружающими, в постоянном конфликте с </a:t>
            </a:r>
            <a:r>
              <a:rPr lang="ru-RU" sz="2400" dirty="0" smtClean="0">
                <a:solidFill>
                  <a:schemeClr val="accent5">
                    <a:lumMod val="50000"/>
                  </a:schemeClr>
                </a:solidFill>
              </a:rPr>
              <a:t>ними</a:t>
            </a:r>
            <a:r>
              <a:rPr lang="ru-RU" sz="2400" dirty="0">
                <a:solidFill>
                  <a:schemeClr val="accent5">
                    <a:lumMod val="50000"/>
                  </a:schemeClr>
                </a:solidFill>
              </a:rPr>
              <a:t>.</a:t>
            </a:r>
            <a:r>
              <a:rPr lang="ru-RU" sz="2400" dirty="0" smtClean="0">
                <a:solidFill>
                  <a:schemeClr val="accent5">
                    <a:lumMod val="50000"/>
                  </a:schemeClr>
                </a:solidFill>
              </a:rPr>
              <a:t> </a:t>
            </a:r>
            <a:endParaRPr lang="ru-RU" sz="2400" dirty="0">
              <a:solidFill>
                <a:schemeClr val="accent5">
                  <a:lumMod val="50000"/>
                </a:schemeClr>
              </a:solidFill>
            </a:endParaRPr>
          </a:p>
          <a:p>
            <a:pPr marL="609600" indent="-609600">
              <a:lnSpc>
                <a:spcPct val="80000"/>
              </a:lnSpc>
              <a:defRPr/>
            </a:pPr>
            <a:r>
              <a:rPr lang="ru-RU" sz="2400" dirty="0">
                <a:solidFill>
                  <a:schemeClr val="accent5">
                    <a:lumMod val="50000"/>
                  </a:schemeClr>
                </a:solidFill>
              </a:rPr>
              <a:t>Протест-бунт ребенка – это ответ на давление со стороны родителей, и их желание все решать за малыша («Не кричи!», «Не ломай!», «Садись за стол!», "Одень тапочки!").</a:t>
            </a:r>
          </a:p>
          <a:p>
            <a:pPr marL="609600" indent="-609600">
              <a:lnSpc>
                <a:spcPct val="80000"/>
              </a:lnSpc>
              <a:defRPr/>
            </a:pPr>
            <a:r>
              <a:rPr lang="ru-RU" sz="2400" dirty="0">
                <a:solidFill>
                  <a:schemeClr val="accent5">
                    <a:lumMod val="50000"/>
                  </a:schemeClr>
                </a:solidFill>
              </a:rPr>
              <a:t>Бурная энергия ребенка должна найти выход в виде деятельности. А если ее </a:t>
            </a:r>
            <a:r>
              <a:rPr lang="ru-RU" sz="2400" dirty="0">
                <a:solidFill>
                  <a:schemeClr val="accent5">
                    <a:lumMod val="50000"/>
                  </a:schemeClr>
                </a:solidFill>
                <a:hlinkClick r:id="rId2"/>
              </a:rPr>
              <a:t>сдерживать, то она выливается в виде эмоций</a:t>
            </a:r>
            <a:r>
              <a:rPr lang="ru-RU" sz="2400" dirty="0">
                <a:solidFill>
                  <a:schemeClr val="accent5">
                    <a:lumMod val="50000"/>
                  </a:schemeClr>
                </a:solidFill>
              </a:rPr>
              <a:t> (гнева, истерик).</a:t>
            </a:r>
          </a:p>
          <a:p>
            <a:pPr marL="609600" indent="-609600">
              <a:lnSpc>
                <a:spcPct val="80000"/>
              </a:lnSpc>
              <a:defRPr/>
            </a:pPr>
            <a:r>
              <a:rPr lang="ru-RU" sz="2400" dirty="0">
                <a:solidFill>
                  <a:schemeClr val="accent5">
                    <a:lumMod val="50000"/>
                  </a:schemeClr>
                </a:solidFill>
              </a:rPr>
              <a:t>Любому человеку (а ребенку и подавно) очень тяжело долго находиться в нервном напряжении, и если не наступает разрядка в виде эмоции или какого-либо вида деятельности, то возникает стресс и, как следствие, снижение иммунитета. </a:t>
            </a:r>
          </a:p>
          <a:p>
            <a:pPr marL="609600" indent="-609600">
              <a:lnSpc>
                <a:spcPct val="80000"/>
              </a:lnSpc>
              <a:defRPr/>
            </a:pPr>
            <a:r>
              <a:rPr lang="ru-RU" sz="2400" dirty="0">
                <a:solidFill>
                  <a:schemeClr val="accent5">
                    <a:lumMod val="50000"/>
                  </a:schemeClr>
                </a:solidFill>
              </a:rPr>
              <a:t>Ребенок, деятельность которого постоянно сдерживают родители, считая его поведение неправильным, будет искать другие пути освобождения от накопившегося напряжения. Например, в виде агрессии или </a:t>
            </a:r>
            <a:r>
              <a:rPr lang="ru-RU" sz="2400" dirty="0" err="1" smtClean="0">
                <a:solidFill>
                  <a:schemeClr val="accent5">
                    <a:lumMod val="50000"/>
                  </a:schemeClr>
                </a:solidFill>
              </a:rPr>
              <a:t>грызения</a:t>
            </a:r>
            <a:r>
              <a:rPr lang="ru-RU" sz="2400" dirty="0" smtClean="0">
                <a:solidFill>
                  <a:schemeClr val="accent5">
                    <a:lumMod val="50000"/>
                  </a:schemeClr>
                </a:solidFill>
              </a:rPr>
              <a:t> ногтей. </a:t>
            </a:r>
            <a:endParaRPr lang="ru-RU" sz="2400" dirty="0">
              <a:solidFill>
                <a:schemeClr val="accent5">
                  <a:lumMod val="50000"/>
                </a:schemeClr>
              </a:solidFill>
            </a:endParaRPr>
          </a:p>
          <a:p>
            <a:pPr marL="609600" indent="-609600">
              <a:lnSpc>
                <a:spcPct val="80000"/>
              </a:lnSpc>
              <a:defRPr/>
            </a:pPr>
            <a:r>
              <a:rPr lang="ru-RU" sz="2400" b="1" i="1" dirty="0">
                <a:solidFill>
                  <a:schemeClr val="accent5">
                    <a:lumMod val="50000"/>
                  </a:schemeClr>
                </a:solidFill>
              </a:rPr>
              <a:t>Что делать?</a:t>
            </a:r>
            <a:r>
              <a:rPr lang="ru-RU" sz="2400" dirty="0">
                <a:solidFill>
                  <a:schemeClr val="accent5">
                    <a:lumMod val="50000"/>
                  </a:schemeClr>
                </a:solidFill>
              </a:rPr>
              <a:t> Если малыш заходится в истерике, спокойно переждите ее, и только потом объясните, как «правильно» себя вести и почему. </a:t>
            </a:r>
          </a:p>
          <a:p>
            <a:pPr marL="609600" indent="-609600">
              <a:lnSpc>
                <a:spcPct val="80000"/>
              </a:lnSpc>
              <a:defRPr/>
            </a:pPr>
            <a:r>
              <a:rPr lang="ru-RU" sz="2400" dirty="0">
                <a:solidFill>
                  <a:schemeClr val="accent5">
                    <a:lumMod val="50000"/>
                  </a:schemeClr>
                </a:solidFill>
              </a:rPr>
              <a:t>Что-либо объяснять во время истерики бесполезно. Так уж устроена психика человека. Во время проявления эмоций человеку трудно сосредоточиться на том, что ему говорят (это принцип доминанты - очаг возбуждения в головном мозге подавляет все остальные). </a:t>
            </a:r>
          </a:p>
          <a:p>
            <a:endParaRPr lang="ru-RU" dirty="0"/>
          </a:p>
        </p:txBody>
      </p:sp>
    </p:spTree>
    <p:extLst>
      <p:ext uri="{BB962C8B-B14F-4D97-AF65-F5344CB8AC3E}">
        <p14:creationId xmlns:p14="http://schemas.microsoft.com/office/powerpoint/2010/main" val="2989646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410817"/>
            <a:ext cx="8596668" cy="722243"/>
          </a:xfrm>
        </p:spPr>
        <p:txBody>
          <a:bodyPr/>
          <a:lstStyle/>
          <a:p>
            <a:pPr algn="ctr"/>
            <a:r>
              <a:rPr lang="ru-RU" dirty="0" smtClean="0"/>
              <a:t>Деспотизм</a:t>
            </a:r>
            <a:endParaRPr lang="ru-RU" dirty="0"/>
          </a:p>
        </p:txBody>
      </p:sp>
      <p:sp>
        <p:nvSpPr>
          <p:cNvPr id="3" name="Объект 2"/>
          <p:cNvSpPr>
            <a:spLocks noGrp="1"/>
          </p:cNvSpPr>
          <p:nvPr>
            <p:ph idx="1"/>
          </p:nvPr>
        </p:nvSpPr>
        <p:spPr>
          <a:xfrm>
            <a:off x="677334" y="1133060"/>
            <a:ext cx="8596668" cy="4949686"/>
          </a:xfrm>
        </p:spPr>
        <p:txBody>
          <a:bodyPr>
            <a:noAutofit/>
          </a:bodyPr>
          <a:lstStyle/>
          <a:p>
            <a:pPr>
              <a:lnSpc>
                <a:spcPct val="80000"/>
              </a:lnSpc>
              <a:defRPr/>
            </a:pPr>
            <a:r>
              <a:rPr lang="ru-RU" sz="2400" b="1" i="1" dirty="0">
                <a:solidFill>
                  <a:schemeClr val="folHlink"/>
                </a:solidFill>
              </a:rPr>
              <a:t>.</a:t>
            </a:r>
            <a:r>
              <a:rPr lang="ru-RU" sz="2400" i="1" dirty="0"/>
              <a:t> </a:t>
            </a:r>
            <a:r>
              <a:rPr lang="ru-RU" sz="2400" dirty="0"/>
              <a:t>Еще недавно ласковый, малыш в возрасте трех лет нередко превращается в самого настоящего семейного деспота. Он диктует всем окружающим нормы и правила поведения: чем его кормить, во что одевать, кому можно выходить из комнаты, а кому нельзя, что делать одним членам семьи, а что остальным. В случае, если в семье есть еще дети, деспотизм начинает принимать черты обостренной ревности. Ведь с точки зрения трехлетнего карапуза, его братья или сестры вообще не имеют в семье никаких прав. </a:t>
            </a:r>
          </a:p>
          <a:p>
            <a:pPr>
              <a:lnSpc>
                <a:spcPct val="80000"/>
              </a:lnSpc>
              <a:defRPr/>
            </a:pPr>
            <a:r>
              <a:rPr lang="ru-RU" sz="2400" b="1" i="1" dirty="0">
                <a:solidFill>
                  <a:schemeClr val="folHlink"/>
                </a:solidFill>
              </a:rPr>
              <a:t>Что делать?</a:t>
            </a:r>
            <a:r>
              <a:rPr lang="ru-RU" sz="2400" dirty="0"/>
              <a:t> Уступайте ребенку в «мелочах». Но в том, что касается здоровья и безопасности самого ребенка и других людей – будьте непреклонны (безо всяких исключений). Позволяете малышу совершать ошибки, ведь сейчас ребенок учится исключительно на собственном опыте. Ему еще сложно понять ваши объяснения и нравоучения, вернее он их понимает по-своему.</a:t>
            </a:r>
          </a:p>
          <a:p>
            <a:endParaRPr lang="ru-RU" sz="2400" dirty="0"/>
          </a:p>
        </p:txBody>
      </p:sp>
    </p:spTree>
    <p:extLst>
      <p:ext uri="{BB962C8B-B14F-4D97-AF65-F5344CB8AC3E}">
        <p14:creationId xmlns:p14="http://schemas.microsoft.com/office/powerpoint/2010/main" val="1154437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i="1" dirty="0"/>
              <a:t>Как себя вести родителям, чтобы сократить продолжительность кризиса 3 лет?</a:t>
            </a:r>
            <a:endParaRPr lang="ru-RU" dirty="0"/>
          </a:p>
        </p:txBody>
      </p:sp>
      <p:sp>
        <p:nvSpPr>
          <p:cNvPr id="3" name="Объект 2"/>
          <p:cNvSpPr>
            <a:spLocks noGrp="1"/>
          </p:cNvSpPr>
          <p:nvPr>
            <p:ph idx="1"/>
          </p:nvPr>
        </p:nvSpPr>
        <p:spPr/>
        <p:txBody>
          <a:bodyPr/>
          <a:lstStyle/>
          <a:p>
            <a:pPr>
              <a:lnSpc>
                <a:spcPct val="80000"/>
              </a:lnSpc>
              <a:defRPr/>
            </a:pPr>
            <a:r>
              <a:rPr lang="ru-RU" sz="2800" dirty="0">
                <a:solidFill>
                  <a:schemeClr val="accent5">
                    <a:lumMod val="50000"/>
                  </a:schemeClr>
                </a:solidFill>
              </a:rPr>
              <a:t>Чем больше у ребенка будет опыт самостоятельных поступков и принятия решений, чем больше успехов и (увы) ошибок он совершит, тем быстрее пройдет кризис, тем быстрее он </a:t>
            </a:r>
            <a:r>
              <a:rPr lang="ru-RU" sz="2800" b="1" dirty="0">
                <a:solidFill>
                  <a:schemeClr val="accent5">
                    <a:lumMod val="50000"/>
                  </a:schemeClr>
                </a:solidFill>
              </a:rPr>
              <a:t>научится ВЗАИМОДЕЙСТВОВАТЬ с людьми</a:t>
            </a:r>
            <a:r>
              <a:rPr lang="ru-RU" sz="2800" dirty="0">
                <a:solidFill>
                  <a:schemeClr val="accent5">
                    <a:lumMod val="50000"/>
                  </a:schemeClr>
                </a:solidFill>
              </a:rPr>
              <a:t>.</a:t>
            </a:r>
          </a:p>
          <a:p>
            <a:pPr>
              <a:lnSpc>
                <a:spcPct val="80000"/>
              </a:lnSpc>
              <a:defRPr/>
            </a:pPr>
            <a:r>
              <a:rPr lang="ru-RU" sz="2800" dirty="0">
                <a:solidFill>
                  <a:schemeClr val="accent5">
                    <a:lumMod val="50000"/>
                  </a:schemeClr>
                </a:solidFill>
              </a:rPr>
              <a:t>Ребенок рано или поздно возьмет </a:t>
            </a:r>
            <a:r>
              <a:rPr lang="ru-RU" sz="2800" dirty="0" smtClean="0">
                <a:solidFill>
                  <a:schemeClr val="accent5">
                    <a:lumMod val="50000"/>
                  </a:schemeClr>
                </a:solidFill>
              </a:rPr>
              <a:t>свое. Все</a:t>
            </a:r>
            <a:r>
              <a:rPr lang="ru-RU" sz="2800" dirty="0">
                <a:solidFill>
                  <a:schemeClr val="accent5">
                    <a:lumMod val="50000"/>
                  </a:schemeClr>
                </a:solidFill>
              </a:rPr>
              <a:t>, что он недополучил в положенное время, он будет стремиться восполнить в более позднем возрасте. </a:t>
            </a:r>
          </a:p>
          <a:p>
            <a:endParaRPr lang="ru-RU" dirty="0"/>
          </a:p>
        </p:txBody>
      </p:sp>
    </p:spTree>
    <p:extLst>
      <p:ext uri="{BB962C8B-B14F-4D97-AF65-F5344CB8AC3E}">
        <p14:creationId xmlns:p14="http://schemas.microsoft.com/office/powerpoint/2010/main" val="3252128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677334" y="556590"/>
            <a:ext cx="8596668" cy="53009"/>
          </a:xfrm>
        </p:spPr>
        <p:txBody>
          <a:bodyPr>
            <a:normAutofit fontScale="90000"/>
          </a:bodyPr>
          <a:lstStyle/>
          <a:p>
            <a:endParaRPr lang="ru-RU" dirty="0"/>
          </a:p>
        </p:txBody>
      </p:sp>
      <p:sp>
        <p:nvSpPr>
          <p:cNvPr id="3" name="Объект 2"/>
          <p:cNvSpPr>
            <a:spLocks noGrp="1"/>
          </p:cNvSpPr>
          <p:nvPr>
            <p:ph idx="1"/>
          </p:nvPr>
        </p:nvSpPr>
        <p:spPr>
          <a:xfrm>
            <a:off x="677334" y="556591"/>
            <a:ext cx="8596668" cy="5764696"/>
          </a:xfrm>
        </p:spPr>
        <p:txBody>
          <a:bodyPr>
            <a:normAutofit/>
          </a:bodyPr>
          <a:lstStyle/>
          <a:p>
            <a:pPr>
              <a:spcBef>
                <a:spcPts val="0"/>
              </a:spcBef>
              <a:defRPr/>
            </a:pPr>
            <a:r>
              <a:rPr lang="ru-RU" b="1" dirty="0" smtClean="0">
                <a:solidFill>
                  <a:schemeClr val="bg2">
                    <a:lumMod val="10000"/>
                  </a:schemeClr>
                </a:solidFill>
                <a:latin typeface="Bookman Old Style" pitchFamily="18" charset="0"/>
              </a:rPr>
              <a:t>         Постарайтесь </a:t>
            </a:r>
            <a:r>
              <a:rPr lang="ru-RU" b="1" dirty="0">
                <a:solidFill>
                  <a:schemeClr val="bg2">
                    <a:lumMod val="10000"/>
                  </a:schemeClr>
                </a:solidFill>
                <a:latin typeface="Bookman Old Style" pitchFamily="18" charset="0"/>
              </a:rPr>
              <a:t>выработать правильную линию своего поведения, станьте более гибкими, расширьте права и обязанности ребенка</a:t>
            </a:r>
            <a:r>
              <a:rPr lang="ru-RU" b="1" dirty="0" smtClean="0">
                <a:solidFill>
                  <a:schemeClr val="bg2">
                    <a:lumMod val="10000"/>
                  </a:schemeClr>
                </a:solidFill>
                <a:latin typeface="Bookman Old Style" pitchFamily="18" charset="0"/>
              </a:rPr>
              <a:t>.</a:t>
            </a:r>
          </a:p>
          <a:p>
            <a:pPr>
              <a:spcBef>
                <a:spcPts val="0"/>
              </a:spcBef>
              <a:defRPr/>
            </a:pPr>
            <a:endParaRPr lang="ru-RU" b="1" dirty="0">
              <a:solidFill>
                <a:schemeClr val="bg2">
                  <a:lumMod val="10000"/>
                </a:schemeClr>
              </a:solidFill>
              <a:latin typeface="Bookman Old Style" pitchFamily="18" charset="0"/>
            </a:endParaRPr>
          </a:p>
          <a:p>
            <a:pPr>
              <a:spcBef>
                <a:spcPts val="0"/>
              </a:spcBef>
              <a:defRPr/>
            </a:pPr>
            <a:r>
              <a:rPr lang="ru-RU" b="1" dirty="0">
                <a:solidFill>
                  <a:schemeClr val="bg2">
                    <a:lumMod val="10000"/>
                  </a:schemeClr>
                </a:solidFill>
                <a:latin typeface="Bookman Old Style" pitchFamily="18" charset="0"/>
              </a:rPr>
              <a:t>		</a:t>
            </a:r>
            <a:r>
              <a:rPr lang="ru-RU" b="1" dirty="0" smtClean="0">
                <a:solidFill>
                  <a:schemeClr val="bg2">
                    <a:lumMod val="10000"/>
                  </a:schemeClr>
                </a:solidFill>
                <a:latin typeface="Bookman Old Style" pitchFamily="18" charset="0"/>
              </a:rPr>
              <a:t>  </a:t>
            </a:r>
            <a:r>
              <a:rPr lang="ru-RU" b="1" dirty="0">
                <a:solidFill>
                  <a:schemeClr val="bg2">
                    <a:lumMod val="10000"/>
                  </a:schemeClr>
                </a:solidFill>
                <a:latin typeface="Bookman Old Style" pitchFamily="18" charset="0"/>
              </a:rPr>
              <a:t>Позвольте малышу быть самостоятельным. Не вмешивайтесь (по возможности) в дела ребенка, если он не просит. Дочь, пыхтя, натягивает кофточку, так хочется ей помочь, но малышка не оценит Вашего стремления, скорее всего, она будет громко сопротивляться</a:t>
            </a:r>
            <a:r>
              <a:rPr lang="ru-RU" b="1" dirty="0" smtClean="0">
                <a:solidFill>
                  <a:schemeClr val="bg2">
                    <a:lumMod val="10000"/>
                  </a:schemeClr>
                </a:solidFill>
                <a:latin typeface="Bookman Old Style" pitchFamily="18" charset="0"/>
              </a:rPr>
              <a:t>.</a:t>
            </a:r>
          </a:p>
          <a:p>
            <a:pPr>
              <a:spcBef>
                <a:spcPts val="0"/>
              </a:spcBef>
              <a:defRPr/>
            </a:pPr>
            <a:endParaRPr lang="ru-RU" b="1" dirty="0">
              <a:solidFill>
                <a:schemeClr val="bg2">
                  <a:lumMod val="10000"/>
                </a:schemeClr>
              </a:solidFill>
              <a:latin typeface="Bookman Old Style" pitchFamily="18" charset="0"/>
            </a:endParaRPr>
          </a:p>
          <a:p>
            <a:pPr>
              <a:spcBef>
                <a:spcPts val="0"/>
              </a:spcBef>
              <a:defRPr/>
            </a:pPr>
            <a:r>
              <a:rPr lang="ru-RU" b="1" dirty="0">
                <a:solidFill>
                  <a:schemeClr val="bg2">
                    <a:lumMod val="10000"/>
                  </a:schemeClr>
                </a:solidFill>
                <a:latin typeface="Bookman Old Style" pitchFamily="18" charset="0"/>
              </a:rPr>
              <a:t>		</a:t>
            </a:r>
            <a:r>
              <a:rPr lang="ru-RU" b="1" dirty="0" smtClean="0">
                <a:solidFill>
                  <a:schemeClr val="bg2">
                    <a:lumMod val="10000"/>
                  </a:schemeClr>
                </a:solidFill>
                <a:latin typeface="Bookman Old Style" pitchFamily="18" charset="0"/>
              </a:rPr>
              <a:t>  </a:t>
            </a:r>
            <a:r>
              <a:rPr lang="ru-RU" b="1" dirty="0">
                <a:solidFill>
                  <a:schemeClr val="bg2">
                    <a:lumMod val="10000"/>
                  </a:schemeClr>
                </a:solidFill>
                <a:latin typeface="Bookman Old Style" pitchFamily="18" charset="0"/>
              </a:rPr>
              <a:t>Помните, что ребенок как бы испытывает Ваш характер, проверяя по несколько раз в день, действительно ли то, что было запрещено утром, запретят и вечером. Проявите твердость. Установите четкие запреты (нельзя убегать на улице от мамы, трогать горячую плиту и т.д.) Запретов не должно быть слишком много. Этой линии поведения должны придерживаться все члены семьи (или хотя бы папа с мамой</a:t>
            </a:r>
            <a:r>
              <a:rPr lang="ru-RU" b="1" dirty="0" smtClean="0">
                <a:solidFill>
                  <a:schemeClr val="bg2">
                    <a:lumMod val="10000"/>
                  </a:schemeClr>
                </a:solidFill>
                <a:latin typeface="Bookman Old Style" pitchFamily="18" charset="0"/>
              </a:rPr>
              <a:t>).</a:t>
            </a:r>
          </a:p>
          <a:p>
            <a:pPr>
              <a:spcBef>
                <a:spcPts val="0"/>
              </a:spcBef>
              <a:defRPr/>
            </a:pPr>
            <a:endParaRPr lang="ru-RU" b="1" dirty="0">
              <a:solidFill>
                <a:schemeClr val="bg2">
                  <a:lumMod val="10000"/>
                </a:schemeClr>
              </a:solidFill>
              <a:latin typeface="Bookman Old Style" pitchFamily="18" charset="0"/>
            </a:endParaRPr>
          </a:p>
          <a:p>
            <a:pPr>
              <a:spcBef>
                <a:spcPts val="0"/>
              </a:spcBef>
              <a:defRPr/>
            </a:pPr>
            <a:r>
              <a:rPr lang="ru-RU" b="1" dirty="0">
                <a:solidFill>
                  <a:schemeClr val="bg2">
                    <a:lumMod val="10000"/>
                  </a:schemeClr>
                </a:solidFill>
                <a:latin typeface="Bookman Old Style" pitchFamily="18" charset="0"/>
              </a:rPr>
              <a:t>		</a:t>
            </a:r>
            <a:r>
              <a:rPr lang="ru-RU" b="1" dirty="0" smtClean="0">
                <a:solidFill>
                  <a:schemeClr val="bg2">
                    <a:lumMod val="10000"/>
                  </a:schemeClr>
                </a:solidFill>
                <a:latin typeface="Bookman Old Style" pitchFamily="18" charset="0"/>
              </a:rPr>
              <a:t>  </a:t>
            </a:r>
            <a:r>
              <a:rPr lang="ru-RU" b="1" dirty="0">
                <a:solidFill>
                  <a:schemeClr val="bg2">
                    <a:lumMod val="10000"/>
                  </a:schemeClr>
                </a:solidFill>
                <a:latin typeface="Bookman Old Style" pitchFamily="18" charset="0"/>
              </a:rPr>
              <a:t>Помните, что ребенок многие слова и поступки повторяет за Вами, поэтому следите за собой .</a:t>
            </a:r>
          </a:p>
          <a:p>
            <a:endParaRPr lang="ru-RU" dirty="0"/>
          </a:p>
        </p:txBody>
      </p:sp>
    </p:spTree>
    <p:extLst>
      <p:ext uri="{BB962C8B-B14F-4D97-AF65-F5344CB8AC3E}">
        <p14:creationId xmlns:p14="http://schemas.microsoft.com/office/powerpoint/2010/main" val="2505566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0452" y="0"/>
            <a:ext cx="4101548" cy="2406242"/>
          </a:xfrm>
          <a:prstGeom prst="rect">
            <a:avLst/>
          </a:prstGeom>
        </p:spPr>
      </p:pic>
      <p:sp>
        <p:nvSpPr>
          <p:cNvPr id="2" name="Заголовок 1"/>
          <p:cNvSpPr>
            <a:spLocks noGrp="1"/>
          </p:cNvSpPr>
          <p:nvPr>
            <p:ph type="title"/>
          </p:nvPr>
        </p:nvSpPr>
        <p:spPr/>
        <p:txBody>
          <a:bodyPr/>
          <a:lstStyle/>
          <a:p>
            <a:r>
              <a:rPr lang="ru-RU" dirty="0" smtClean="0">
                <a:solidFill>
                  <a:schemeClr val="accent2"/>
                </a:solidFill>
              </a:rPr>
              <a:t>Что такое кризис?</a:t>
            </a:r>
            <a:r>
              <a:rPr lang="ru-RU" dirty="0" smtClean="0"/>
              <a:t/>
            </a:r>
            <a:br>
              <a:rPr lang="ru-RU" dirty="0" smtClean="0"/>
            </a:br>
            <a:endParaRPr lang="ru-RU" dirty="0"/>
          </a:p>
        </p:txBody>
      </p:sp>
      <p:sp>
        <p:nvSpPr>
          <p:cNvPr id="3" name="Объект 2"/>
          <p:cNvSpPr>
            <a:spLocks noGrp="1"/>
          </p:cNvSpPr>
          <p:nvPr>
            <p:ph idx="1"/>
          </p:nvPr>
        </p:nvSpPr>
        <p:spPr/>
        <p:txBody>
          <a:bodyPr>
            <a:noAutofit/>
          </a:bodyPr>
          <a:lstStyle/>
          <a:p>
            <a:r>
              <a:rPr lang="ru-RU" sz="3200" dirty="0">
                <a:solidFill>
                  <a:schemeClr val="accent5">
                    <a:lumMod val="50000"/>
                  </a:schemeClr>
                </a:solidFill>
              </a:rPr>
              <a:t>Кризис - это закономерный этап в жизни каждого человека, переход на качественно новый уровень развития. Кризис возникает там, где появляются новые потребности, а старые формы их удовлетворения перестают выполнять свои функции и уже не помогают, а чаще даже мешают развитию</a:t>
            </a:r>
          </a:p>
        </p:txBody>
      </p:sp>
    </p:spTree>
    <p:extLst>
      <p:ext uri="{BB962C8B-B14F-4D97-AF65-F5344CB8AC3E}">
        <p14:creationId xmlns:p14="http://schemas.microsoft.com/office/powerpoint/2010/main" val="3321696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677334" y="457200"/>
            <a:ext cx="8596668" cy="152400"/>
          </a:xfrm>
        </p:spPr>
        <p:txBody>
          <a:bodyPr>
            <a:normAutofit fontScale="90000"/>
          </a:bodyPr>
          <a:lstStyle/>
          <a:p>
            <a:endParaRPr lang="ru-RU" dirty="0"/>
          </a:p>
        </p:txBody>
      </p:sp>
      <p:sp>
        <p:nvSpPr>
          <p:cNvPr id="3" name="Объект 2"/>
          <p:cNvSpPr>
            <a:spLocks noGrp="1"/>
          </p:cNvSpPr>
          <p:nvPr>
            <p:ph idx="1"/>
          </p:nvPr>
        </p:nvSpPr>
        <p:spPr>
          <a:xfrm>
            <a:off x="677334" y="609601"/>
            <a:ext cx="8596668" cy="5431762"/>
          </a:xfrm>
        </p:spPr>
        <p:txBody>
          <a:bodyPr>
            <a:normAutofit lnSpcReduction="10000"/>
          </a:bodyPr>
          <a:lstStyle/>
          <a:p>
            <a:pPr>
              <a:spcBef>
                <a:spcPts val="0"/>
              </a:spcBef>
              <a:defRPr/>
            </a:pPr>
            <a:r>
              <a:rPr lang="ru-RU" b="1" dirty="0">
                <a:solidFill>
                  <a:schemeClr val="bg2">
                    <a:lumMod val="10000"/>
                  </a:schemeClr>
                </a:solidFill>
                <a:latin typeface="Bookman Old Style" pitchFamily="18" charset="0"/>
              </a:rPr>
              <a:t>. При вспышках упрямства, гнева попробуйте отвлечь малыша на что-нибудь нейтральное</a:t>
            </a:r>
            <a:r>
              <a:rPr lang="ru-RU" b="1" dirty="0" smtClean="0">
                <a:solidFill>
                  <a:schemeClr val="bg2">
                    <a:lumMod val="10000"/>
                  </a:schemeClr>
                </a:solidFill>
                <a:latin typeface="Bookman Old Style" pitchFamily="18" charset="0"/>
              </a:rPr>
              <a:t>.</a:t>
            </a:r>
          </a:p>
          <a:p>
            <a:pPr>
              <a:spcBef>
                <a:spcPts val="0"/>
              </a:spcBef>
              <a:defRPr/>
            </a:pPr>
            <a:endParaRPr lang="ru-RU" b="1" dirty="0">
              <a:solidFill>
                <a:schemeClr val="bg2">
                  <a:lumMod val="10000"/>
                </a:schemeClr>
              </a:solidFill>
              <a:latin typeface="Bookman Old Style" pitchFamily="18" charset="0"/>
            </a:endParaRPr>
          </a:p>
          <a:p>
            <a:pPr>
              <a:spcBef>
                <a:spcPts val="0"/>
              </a:spcBef>
              <a:defRPr/>
            </a:pPr>
            <a:r>
              <a:rPr lang="ru-RU" b="1" dirty="0">
                <a:solidFill>
                  <a:schemeClr val="bg2">
                    <a:lumMod val="10000"/>
                  </a:schemeClr>
                </a:solidFill>
                <a:latin typeface="Bookman Old Style" pitchFamily="18" charset="0"/>
              </a:rPr>
              <a:t>	</a:t>
            </a:r>
            <a:r>
              <a:rPr lang="ru-RU" b="1" dirty="0" smtClean="0">
                <a:solidFill>
                  <a:schemeClr val="bg2">
                    <a:lumMod val="10000"/>
                  </a:schemeClr>
                </a:solidFill>
                <a:latin typeface="Bookman Old Style" pitchFamily="18" charset="0"/>
              </a:rPr>
              <a:t>Когда </a:t>
            </a:r>
            <a:r>
              <a:rPr lang="ru-RU" b="1" dirty="0">
                <a:solidFill>
                  <a:schemeClr val="bg2">
                    <a:lumMod val="10000"/>
                  </a:schemeClr>
                </a:solidFill>
                <a:latin typeface="Bookman Old Style" pitchFamily="18" charset="0"/>
              </a:rPr>
              <a:t>ребенок злится, у него истерика, то бесполезно объяснять, что так делать нехорошо, отложите это до тех пор, когда малыш успокоится. Пока же можно взять его за руку и увести в спокойное безлюдное место</a:t>
            </a:r>
            <a:r>
              <a:rPr lang="ru-RU" b="1" dirty="0" smtClean="0">
                <a:solidFill>
                  <a:schemeClr val="bg2">
                    <a:lumMod val="10000"/>
                  </a:schemeClr>
                </a:solidFill>
                <a:latin typeface="Bookman Old Style" pitchFamily="18" charset="0"/>
              </a:rPr>
              <a:t>.</a:t>
            </a:r>
          </a:p>
          <a:p>
            <a:pPr>
              <a:spcBef>
                <a:spcPts val="0"/>
              </a:spcBef>
              <a:defRPr/>
            </a:pPr>
            <a:endParaRPr lang="ru-RU" b="1" dirty="0">
              <a:solidFill>
                <a:schemeClr val="bg2">
                  <a:lumMod val="10000"/>
                </a:schemeClr>
              </a:solidFill>
              <a:latin typeface="Bookman Old Style" pitchFamily="18" charset="0"/>
            </a:endParaRPr>
          </a:p>
          <a:p>
            <a:pPr>
              <a:spcBef>
                <a:spcPts val="0"/>
              </a:spcBef>
              <a:defRPr/>
            </a:pPr>
            <a:r>
              <a:rPr lang="ru-RU" b="1" dirty="0" smtClean="0">
                <a:solidFill>
                  <a:schemeClr val="bg2">
                    <a:lumMod val="10000"/>
                  </a:schemeClr>
                </a:solidFill>
                <a:latin typeface="Bookman Old Style" pitchFamily="18" charset="0"/>
              </a:rPr>
              <a:t> </a:t>
            </a:r>
            <a:r>
              <a:rPr lang="ru-RU" b="1" dirty="0">
                <a:solidFill>
                  <a:schemeClr val="bg2">
                    <a:lumMod val="10000"/>
                  </a:schemeClr>
                </a:solidFill>
                <a:latin typeface="Bookman Old Style" pitchFamily="18" charset="0"/>
              </a:rPr>
              <a:t>Используйте игру для сглаживания кризисных вспышек. Например, если ребенок отказывается есть, не настаивайте, посадите мишку за стол и пусть малыш его кормит, но мишка хочет есть по очереди – ложка ему, ложка Коле. Обыграть можно многое: поездку в машине, умывание, одевание,…</a:t>
            </a:r>
          </a:p>
          <a:p>
            <a:pPr marL="0" indent="0">
              <a:spcBef>
                <a:spcPts val="0"/>
              </a:spcBef>
              <a:buNone/>
              <a:defRPr/>
            </a:pPr>
            <a:r>
              <a:rPr lang="ru-RU" b="1" dirty="0" smtClean="0">
                <a:solidFill>
                  <a:schemeClr val="bg2">
                    <a:lumMod val="10000"/>
                  </a:schemeClr>
                </a:solidFill>
                <a:latin typeface="Bookman Old Style" pitchFamily="18" charset="0"/>
              </a:rPr>
              <a:t> </a:t>
            </a:r>
          </a:p>
          <a:p>
            <a:pPr>
              <a:spcBef>
                <a:spcPts val="0"/>
              </a:spcBef>
              <a:defRPr/>
            </a:pPr>
            <a:r>
              <a:rPr lang="ru-RU" b="1" dirty="0" smtClean="0">
                <a:solidFill>
                  <a:schemeClr val="bg2">
                    <a:lumMod val="10000"/>
                  </a:schemeClr>
                </a:solidFill>
                <a:latin typeface="Bookman Old Style" pitchFamily="18" charset="0"/>
              </a:rPr>
              <a:t>Для </a:t>
            </a:r>
            <a:r>
              <a:rPr lang="ru-RU" b="1" dirty="0">
                <a:solidFill>
                  <a:schemeClr val="bg2">
                    <a:lumMod val="10000"/>
                  </a:schemeClr>
                </a:solidFill>
                <a:latin typeface="Bookman Old Style" pitchFamily="18" charset="0"/>
              </a:rPr>
              <a:t>благополучного развития ребенка желательно подчеркивать, какой он уже большой, не «сюсюкаться», не стараться все сделать за малыша. Разговаривайте с ним, как с равным, как  с человеком, мнение которого Вам интересно</a:t>
            </a:r>
            <a:r>
              <a:rPr lang="ru-RU" b="1" dirty="0" smtClean="0">
                <a:solidFill>
                  <a:schemeClr val="bg2">
                    <a:lumMod val="10000"/>
                  </a:schemeClr>
                </a:solidFill>
                <a:latin typeface="Bookman Old Style" pitchFamily="18" charset="0"/>
              </a:rPr>
              <a:t>.</a:t>
            </a:r>
          </a:p>
          <a:p>
            <a:pPr>
              <a:spcBef>
                <a:spcPts val="0"/>
              </a:spcBef>
              <a:defRPr/>
            </a:pPr>
            <a:endParaRPr lang="ru-RU" b="1" dirty="0">
              <a:solidFill>
                <a:schemeClr val="bg2">
                  <a:lumMod val="10000"/>
                </a:schemeClr>
              </a:solidFill>
              <a:latin typeface="Bookman Old Style" pitchFamily="18" charset="0"/>
            </a:endParaRPr>
          </a:p>
          <a:p>
            <a:pPr>
              <a:spcBef>
                <a:spcPts val="0"/>
              </a:spcBef>
              <a:defRPr/>
            </a:pPr>
            <a:r>
              <a:rPr lang="ru-RU" b="1" dirty="0">
                <a:solidFill>
                  <a:schemeClr val="bg2">
                    <a:lumMod val="10000"/>
                  </a:schemeClr>
                </a:solidFill>
                <a:latin typeface="Bookman Old Style" pitchFamily="18" charset="0"/>
              </a:rPr>
              <a:t>	</a:t>
            </a:r>
            <a:r>
              <a:rPr lang="ru-RU" b="1" dirty="0" smtClean="0">
                <a:solidFill>
                  <a:schemeClr val="bg2">
                    <a:lumMod val="10000"/>
                  </a:schemeClr>
                </a:solidFill>
                <a:latin typeface="Bookman Old Style" pitchFamily="18" charset="0"/>
              </a:rPr>
              <a:t>Любите </a:t>
            </a:r>
            <a:r>
              <a:rPr lang="ru-RU" b="1" dirty="0">
                <a:solidFill>
                  <a:schemeClr val="bg2">
                    <a:lumMod val="10000"/>
                  </a:schemeClr>
                </a:solidFill>
                <a:latin typeface="Bookman Old Style" pitchFamily="18" charset="0"/>
              </a:rPr>
              <a:t>ребенка и показывайте ему, что он Вам дорог даже заплаканный, упрямый, капризный.</a:t>
            </a:r>
            <a:endParaRPr lang="ru-RU" dirty="0"/>
          </a:p>
        </p:txBody>
      </p:sp>
    </p:spTree>
    <p:extLst>
      <p:ext uri="{BB962C8B-B14F-4D97-AF65-F5344CB8AC3E}">
        <p14:creationId xmlns:p14="http://schemas.microsoft.com/office/powerpoint/2010/main" val="2434637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Одним из основных приобретений кризиса является ГОРДОСТЬ ЗА ДОСТИЖЕНИЯ.</a:t>
            </a:r>
            <a:endParaRPr lang="ru-RU" dirty="0"/>
          </a:p>
        </p:txBody>
      </p:sp>
      <p:sp>
        <p:nvSpPr>
          <p:cNvPr id="3" name="Объект 2"/>
          <p:cNvSpPr>
            <a:spLocks noGrp="1"/>
          </p:cNvSpPr>
          <p:nvPr>
            <p:ph idx="1"/>
          </p:nvPr>
        </p:nvSpPr>
        <p:spPr>
          <a:xfrm>
            <a:off x="677334" y="1930400"/>
            <a:ext cx="8596668" cy="4559811"/>
          </a:xfrm>
        </p:spPr>
        <p:txBody>
          <a:bodyPr>
            <a:normAutofit/>
          </a:bodyPr>
          <a:lstStyle/>
          <a:p>
            <a:r>
              <a:rPr lang="ru-RU" sz="2400" dirty="0" smtClean="0"/>
              <a:t>Чаще хвалите ребенка за его заслуги, успехи, достижения. Для него становится крайне важна Ваша оценка. Если он ее не получает или наталкивается на чрезмерную критику, он застрянет на данном этапе развития, будут формироваться устойчивые черты личности, такие как чувство вины, </a:t>
            </a:r>
            <a:r>
              <a:rPr lang="ru-RU" sz="2400" dirty="0" err="1" smtClean="0"/>
              <a:t>безинициативность</a:t>
            </a:r>
            <a:r>
              <a:rPr lang="ru-RU" sz="2400" dirty="0" smtClean="0"/>
              <a:t>, пассивность, нервозность, обидчивость и т.п. Ребенку необходимо дать понять, что он чего-то может, что его ценят (а не просто оценивают), любят, гордятся им. Если ребенок найдет в вас любовь, поддержку и понимание, кризис разрешиться быстрее и благополучнее.</a:t>
            </a:r>
            <a:endParaRPr lang="ru-RU" sz="2400" dirty="0"/>
          </a:p>
        </p:txBody>
      </p:sp>
      <p:pic>
        <p:nvPicPr>
          <p:cNvPr id="4" name="Picture 17" descr="38822743__baby"/>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a:xfrm>
            <a:off x="8399807" y="3286637"/>
            <a:ext cx="3203575" cy="3203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9341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86139"/>
          </a:xfrm>
        </p:spPr>
        <p:txBody>
          <a:bodyPr>
            <a:normAutofit fontScale="90000"/>
          </a:bodyPr>
          <a:lstStyle/>
          <a:p>
            <a:endParaRPr lang="ru-RU" dirty="0"/>
          </a:p>
        </p:txBody>
      </p:sp>
      <p:sp>
        <p:nvSpPr>
          <p:cNvPr id="3" name="Объект 2"/>
          <p:cNvSpPr>
            <a:spLocks noGrp="1"/>
          </p:cNvSpPr>
          <p:nvPr>
            <p:ph idx="1"/>
          </p:nvPr>
        </p:nvSpPr>
        <p:spPr/>
        <p:txBody>
          <a:bodyPr>
            <a:normAutofit/>
          </a:bodyPr>
          <a:lstStyle/>
          <a:p>
            <a:r>
              <a:rPr lang="ru-RU" sz="3200" dirty="0" smtClean="0">
                <a:solidFill>
                  <a:schemeClr val="accent5">
                    <a:lumMod val="50000"/>
                  </a:schemeClr>
                </a:solidFill>
              </a:rPr>
              <a:t>Помните, Ваш ребенок изменяется – значит развивается. И ему очень нужна Ваша любовь и поддержка – в первую очередь в перестройке отношений с Вами, миром и самим собой. </a:t>
            </a:r>
          </a:p>
          <a:p>
            <a:endParaRPr lang="ru-RU" sz="3200" dirty="0">
              <a:solidFill>
                <a:schemeClr val="accent5">
                  <a:lumMod val="50000"/>
                </a:schemeClr>
              </a:solidFill>
            </a:endParaRPr>
          </a:p>
          <a:p>
            <a:pPr algn="ctr"/>
            <a:r>
              <a:rPr lang="ru-RU" sz="3200" dirty="0" smtClean="0">
                <a:solidFill>
                  <a:schemeClr val="accent5">
                    <a:lumMod val="50000"/>
                  </a:schemeClr>
                </a:solidFill>
              </a:rPr>
              <a:t>Удачи Вам!</a:t>
            </a:r>
            <a:endParaRPr lang="ru-RU" sz="3200" dirty="0">
              <a:solidFill>
                <a:schemeClr val="accent5">
                  <a:lumMod val="50000"/>
                </a:schemeClr>
              </a:solidFill>
            </a:endParaRPr>
          </a:p>
        </p:txBody>
      </p:sp>
    </p:spTree>
    <p:extLst>
      <p:ext uri="{BB962C8B-B14F-4D97-AF65-F5344CB8AC3E}">
        <p14:creationId xmlns:p14="http://schemas.microsoft.com/office/powerpoint/2010/main" val="4010109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800" dirty="0" smtClean="0">
                <a:solidFill>
                  <a:schemeClr val="accent5">
                    <a:lumMod val="50000"/>
                  </a:schemeClr>
                </a:solidFill>
              </a:rPr>
              <a:t>Спасибо за внимание!</a:t>
            </a:r>
            <a:endParaRPr lang="ru-RU" sz="4800" dirty="0">
              <a:solidFill>
                <a:schemeClr val="accent5">
                  <a:lumMod val="50000"/>
                </a:schemeClr>
              </a:solidFill>
            </a:endParaRPr>
          </a:p>
        </p:txBody>
      </p:sp>
      <p:sp>
        <p:nvSpPr>
          <p:cNvPr id="3" name="Объект 2"/>
          <p:cNvSpPr>
            <a:spLocks noGrp="1"/>
          </p:cNvSpPr>
          <p:nvPr>
            <p:ph idx="1"/>
          </p:nvPr>
        </p:nvSpPr>
        <p:spPr/>
        <p:txBody>
          <a:bodyPr>
            <a:normAutofit/>
          </a:bodyPr>
          <a:lstStyle/>
          <a:p>
            <a:pPr algn="ctr"/>
            <a:endParaRPr lang="ru-RU" sz="3600" dirty="0">
              <a:solidFill>
                <a:schemeClr val="accent5">
                  <a:lumMod val="50000"/>
                </a:schemeClr>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3565" y="1554280"/>
            <a:ext cx="4989443" cy="5093390"/>
          </a:xfrm>
          <a:prstGeom prst="rect">
            <a:avLst/>
          </a:prstGeom>
        </p:spPr>
      </p:pic>
    </p:spTree>
    <p:extLst>
      <p:ext uri="{BB962C8B-B14F-4D97-AF65-F5344CB8AC3E}">
        <p14:creationId xmlns:p14="http://schemas.microsoft.com/office/powerpoint/2010/main" val="351902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599"/>
            <a:ext cx="9162405" cy="3544958"/>
          </a:xfrm>
        </p:spPr>
        <p:txBody>
          <a:bodyPr/>
          <a:lstStyle/>
          <a:p>
            <a:pPr algn="ctr"/>
            <a:r>
              <a:rPr lang="ru-RU" dirty="0" smtClean="0">
                <a:solidFill>
                  <a:schemeClr val="accent5">
                    <a:lumMod val="50000"/>
                  </a:schemeClr>
                </a:solidFill>
              </a:rPr>
              <a:t>Кризис трех лет – это кризис отношений.</a:t>
            </a:r>
            <a:br>
              <a:rPr lang="ru-RU" dirty="0" smtClean="0">
                <a:solidFill>
                  <a:schemeClr val="accent5">
                    <a:lumMod val="50000"/>
                  </a:schemeClr>
                </a:solidFill>
              </a:rPr>
            </a:br>
            <a:r>
              <a:rPr lang="ru-RU" dirty="0">
                <a:solidFill>
                  <a:schemeClr val="accent5">
                    <a:lumMod val="50000"/>
                  </a:schemeClr>
                </a:solidFill>
              </a:rPr>
              <a:t/>
            </a:r>
            <a:br>
              <a:rPr lang="ru-RU" dirty="0">
                <a:solidFill>
                  <a:schemeClr val="accent5">
                    <a:lumMod val="50000"/>
                  </a:schemeClr>
                </a:solidFill>
              </a:rPr>
            </a:br>
            <a:r>
              <a:rPr lang="ru-RU" dirty="0" smtClean="0">
                <a:solidFill>
                  <a:schemeClr val="accent5">
                    <a:lumMod val="50000"/>
                  </a:schemeClr>
                </a:solidFill>
              </a:rPr>
              <a:t>Четкого срока начала и завершения кризисного периода нет. Все индивидуально. </a:t>
            </a:r>
            <a:endParaRPr lang="ru-RU" dirty="0">
              <a:solidFill>
                <a:schemeClr val="accent5">
                  <a:lumMod val="50000"/>
                </a:schemeClr>
              </a:solidFill>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68573" y="3657601"/>
            <a:ext cx="5070832" cy="3359426"/>
          </a:xfrm>
        </p:spPr>
      </p:pic>
    </p:spTree>
    <p:extLst>
      <p:ext uri="{BB962C8B-B14F-4D97-AF65-F5344CB8AC3E}">
        <p14:creationId xmlns:p14="http://schemas.microsoft.com/office/powerpoint/2010/main" val="3088688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549966"/>
            <a:ext cx="8596668" cy="1320800"/>
          </a:xfrm>
        </p:spPr>
        <p:txBody>
          <a:bodyPr/>
          <a:lstStyle/>
          <a:p>
            <a:r>
              <a:rPr lang="ru-RU" dirty="0" smtClean="0"/>
              <a:t>Предпосылки кризиса</a:t>
            </a:r>
            <a:endParaRPr lang="ru-RU" dirty="0"/>
          </a:p>
        </p:txBody>
      </p:sp>
      <p:sp>
        <p:nvSpPr>
          <p:cNvPr id="4" name="Прямоугольник 3"/>
          <p:cNvSpPr/>
          <p:nvPr/>
        </p:nvSpPr>
        <p:spPr>
          <a:xfrm>
            <a:off x="1020417" y="1870767"/>
            <a:ext cx="8253585" cy="2246769"/>
          </a:xfrm>
          <a:prstGeom prst="rect">
            <a:avLst/>
          </a:prstGeom>
        </p:spPr>
        <p:txBody>
          <a:bodyPr wrap="square">
            <a:spAutoFit/>
          </a:bodyPr>
          <a:lstStyle/>
          <a:p>
            <a:pPr fontAlgn="auto">
              <a:spcAft>
                <a:spcPts val="0"/>
              </a:spcAft>
              <a:buFont typeface="Wingdings" pitchFamily="2" charset="2"/>
              <a:buChar char="v"/>
              <a:defRPr/>
            </a:pPr>
            <a:r>
              <a:rPr lang="ru-RU" sz="2000" b="1" dirty="0">
                <a:latin typeface="Bookman Old Style" pitchFamily="18" charset="0"/>
              </a:rPr>
              <a:t> Физическое развитие – бурный физический рост.</a:t>
            </a:r>
          </a:p>
          <a:p>
            <a:pPr fontAlgn="auto">
              <a:spcAft>
                <a:spcPts val="0"/>
              </a:spcAft>
              <a:buFont typeface="Wingdings" pitchFamily="2" charset="2"/>
              <a:buChar char="v"/>
              <a:defRPr/>
            </a:pPr>
            <a:r>
              <a:rPr lang="ru-RU" sz="2000" b="1" dirty="0">
                <a:latin typeface="Bookman Old Style" pitchFamily="18" charset="0"/>
              </a:rPr>
              <a:t> Потребность в движении.</a:t>
            </a:r>
          </a:p>
          <a:p>
            <a:pPr fontAlgn="auto">
              <a:spcAft>
                <a:spcPts val="0"/>
              </a:spcAft>
              <a:buFont typeface="Wingdings" pitchFamily="2" charset="2"/>
              <a:buChar char="v"/>
              <a:defRPr/>
            </a:pPr>
            <a:r>
              <a:rPr lang="ru-RU" sz="2000" b="1" dirty="0">
                <a:latin typeface="Bookman Old Style" pitchFamily="18" charset="0"/>
              </a:rPr>
              <a:t> Стремление к самостоятельности.</a:t>
            </a:r>
          </a:p>
          <a:p>
            <a:pPr marL="269875" indent="-269875" fontAlgn="auto">
              <a:spcAft>
                <a:spcPts val="0"/>
              </a:spcAft>
              <a:buFont typeface="Wingdings" pitchFamily="2" charset="2"/>
              <a:buChar char="v"/>
              <a:defRPr/>
            </a:pPr>
            <a:r>
              <a:rPr lang="ru-RU" sz="2000" b="1" dirty="0">
                <a:latin typeface="Bookman Old Style" pitchFamily="18" charset="0"/>
              </a:rPr>
              <a:t> Ребенок начинает говорить о себе не в третьем, а в    первом лице.</a:t>
            </a:r>
          </a:p>
          <a:p>
            <a:pPr marL="269875" indent="-269875" fontAlgn="auto">
              <a:spcAft>
                <a:spcPts val="0"/>
              </a:spcAft>
              <a:buFont typeface="Wingdings" pitchFamily="2" charset="2"/>
              <a:buChar char="v"/>
              <a:defRPr/>
            </a:pPr>
            <a:r>
              <a:rPr lang="ru-RU" sz="2000" b="1" dirty="0">
                <a:latin typeface="Bookman Old Style" pitchFamily="18" charset="0"/>
              </a:rPr>
              <a:t> Ребенок осознает себя как отдельного человека со своими желаниями и особенностями.</a:t>
            </a:r>
            <a:endParaRPr lang="ru-RU" sz="2000" dirty="0"/>
          </a:p>
        </p:txBody>
      </p:sp>
      <p:sp>
        <p:nvSpPr>
          <p:cNvPr id="6" name="Прямоугольник 5"/>
          <p:cNvSpPr/>
          <p:nvPr/>
        </p:nvSpPr>
        <p:spPr>
          <a:xfrm>
            <a:off x="3578088" y="5490952"/>
            <a:ext cx="3816625" cy="707886"/>
          </a:xfrm>
          <a:prstGeom prst="rect">
            <a:avLst/>
          </a:prstGeom>
        </p:spPr>
        <p:txBody>
          <a:bodyPr wrap="square">
            <a:spAutoFit/>
          </a:bodyPr>
          <a:lstStyle/>
          <a:p>
            <a:r>
              <a:rPr lang="ru-RU" sz="4000" b="1" cap="all" dirty="0">
                <a:ln w="6350">
                  <a:solidFill>
                    <a:sysClr val="windowText" lastClr="000000"/>
                  </a:solidFill>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Bookman Old Style" pitchFamily="18" charset="0"/>
              </a:rPr>
              <a:t>КРИЗИС</a:t>
            </a:r>
            <a:endParaRPr lang="ru-RU" sz="4000" dirty="0"/>
          </a:p>
        </p:txBody>
      </p:sp>
      <p:sp>
        <p:nvSpPr>
          <p:cNvPr id="5" name="Объект 4"/>
          <p:cNvSpPr>
            <a:spLocks noGrp="1"/>
          </p:cNvSpPr>
          <p:nvPr>
            <p:ph idx="1"/>
          </p:nvPr>
        </p:nvSpPr>
        <p:spPr>
          <a:xfrm rot="5400000">
            <a:off x="4092200" y="4435943"/>
            <a:ext cx="1197247" cy="912771"/>
          </a:xfrm>
          <a:prstGeom prst="notchedRightArrow">
            <a:avLst>
              <a:gd name="adj1" fmla="val 38898"/>
              <a:gd name="adj2" fmla="val 45837"/>
            </a:avLst>
          </a:prstGeom>
          <a:ln>
            <a:solidFill>
              <a:srgbClr val="7030A0"/>
            </a:solidFill>
          </a:ln>
        </p:spPr>
        <p:style>
          <a:lnRef idx="0">
            <a:schemeClr val="accent5"/>
          </a:lnRef>
          <a:fillRef idx="3">
            <a:schemeClr val="accent5"/>
          </a:fillRef>
          <a:effectRef idx="3">
            <a:schemeClr val="accent5"/>
          </a:effectRef>
          <a:fontRef idx="minor">
            <a:schemeClr val="lt1"/>
          </a:fontRef>
        </p:style>
        <p:txBody>
          <a:bodyPr anchor="ctr">
            <a:normAutofit lnSpcReduction="10000"/>
          </a:bodyPr>
          <a:lstStyle/>
          <a:p>
            <a:endParaRPr lang="ru-RU" dirty="0"/>
          </a:p>
        </p:txBody>
      </p:sp>
    </p:spTree>
    <p:extLst>
      <p:ext uri="{BB962C8B-B14F-4D97-AF65-F5344CB8AC3E}">
        <p14:creationId xmlns:p14="http://schemas.microsoft.com/office/powerpoint/2010/main" val="3012158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490330"/>
            <a:ext cx="8596668" cy="1320800"/>
          </a:xfrm>
        </p:spPr>
        <p:txBody>
          <a:bodyPr/>
          <a:lstStyle/>
          <a:p>
            <a:r>
              <a:rPr lang="ru-RU" dirty="0" smtClean="0"/>
              <a:t>Что происходит с ребенком?</a:t>
            </a:r>
            <a:endParaRPr lang="ru-RU" dirty="0"/>
          </a:p>
        </p:txBody>
      </p:sp>
      <p:sp>
        <p:nvSpPr>
          <p:cNvPr id="3" name="Объект 2"/>
          <p:cNvSpPr>
            <a:spLocks noGrp="1"/>
          </p:cNvSpPr>
          <p:nvPr>
            <p:ph idx="1"/>
          </p:nvPr>
        </p:nvSpPr>
        <p:spPr>
          <a:xfrm>
            <a:off x="677334" y="1643754"/>
            <a:ext cx="8596668" cy="3880773"/>
          </a:xfrm>
        </p:spPr>
        <p:txBody>
          <a:bodyPr/>
          <a:lstStyle/>
          <a:p>
            <a:pPr>
              <a:lnSpc>
                <a:spcPct val="80000"/>
              </a:lnSpc>
              <a:defRPr/>
            </a:pPr>
            <a:r>
              <a:rPr lang="ru-RU" sz="2800" dirty="0">
                <a:solidFill>
                  <a:schemeClr val="accent5">
                    <a:lumMod val="50000"/>
                  </a:schemeClr>
                </a:solidFill>
              </a:rPr>
              <a:t>Его </a:t>
            </a:r>
            <a:r>
              <a:rPr lang="ru-RU" sz="2800" b="1" dirty="0">
                <a:solidFill>
                  <a:schemeClr val="accent5">
                    <a:lumMod val="50000"/>
                  </a:schemeClr>
                </a:solidFill>
              </a:rPr>
              <a:t>уверенность в себе</a:t>
            </a:r>
            <a:r>
              <a:rPr lang="ru-RU" sz="2800" dirty="0">
                <a:solidFill>
                  <a:schemeClr val="accent5">
                    <a:lumMod val="50000"/>
                  </a:schemeClr>
                </a:solidFill>
              </a:rPr>
              <a:t> достигает вселенского масштаба: «Ура! Я САМ это умею! Я САМ это могу! Я БОЛЬШОЙ, как мама и папа!». Ребенок начинает осознавать себя отдельной независимой личностью.</a:t>
            </a:r>
          </a:p>
          <a:p>
            <a:pPr>
              <a:lnSpc>
                <a:spcPct val="80000"/>
              </a:lnSpc>
              <a:defRPr/>
            </a:pPr>
            <a:r>
              <a:rPr lang="ru-RU" sz="2800" dirty="0">
                <a:solidFill>
                  <a:schemeClr val="accent5">
                    <a:lumMod val="50000"/>
                  </a:schemeClr>
                </a:solidFill>
              </a:rPr>
              <a:t>Малыш стремится сам </a:t>
            </a:r>
            <a:r>
              <a:rPr lang="ru-RU" sz="2800" b="1" dirty="0">
                <a:solidFill>
                  <a:schemeClr val="accent5">
                    <a:lumMod val="50000"/>
                  </a:schemeClr>
                </a:solidFill>
              </a:rPr>
              <a:t>ПРИНИМАТЬ РЕШЕНИЯ</a:t>
            </a:r>
            <a:r>
              <a:rPr lang="ru-RU" sz="2800" dirty="0">
                <a:solidFill>
                  <a:schemeClr val="accent5">
                    <a:lumMod val="50000"/>
                  </a:schemeClr>
                </a:solidFill>
              </a:rPr>
              <a:t>!</a:t>
            </a:r>
          </a:p>
          <a:p>
            <a:pPr>
              <a:lnSpc>
                <a:spcPct val="80000"/>
              </a:lnSpc>
              <a:defRPr/>
            </a:pPr>
            <a:r>
              <a:rPr lang="ru-RU" sz="2800" dirty="0">
                <a:solidFill>
                  <a:schemeClr val="accent5">
                    <a:lumMod val="50000"/>
                  </a:schemeClr>
                </a:solidFill>
              </a:rPr>
              <a:t>Он стремится не только что-то ДЕЛАТЬ самостоятельно, но и самостоятельно РЕШАТЬ, делать это или нет.</a:t>
            </a:r>
          </a:p>
          <a:p>
            <a:endParaRPr lang="ru-RU" dirty="0"/>
          </a:p>
        </p:txBody>
      </p:sp>
    </p:spTree>
    <p:extLst>
      <p:ext uri="{BB962C8B-B14F-4D97-AF65-F5344CB8AC3E}">
        <p14:creationId xmlns:p14="http://schemas.microsoft.com/office/powerpoint/2010/main" val="1149168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9038" y="609599"/>
            <a:ext cx="8596668" cy="1320800"/>
          </a:xfrm>
        </p:spPr>
        <p:txBody>
          <a:bodyPr/>
          <a:lstStyle/>
          <a:p>
            <a:r>
              <a:rPr lang="ru-RU" dirty="0" smtClean="0"/>
              <a:t>Кризис – движущая сила развития</a:t>
            </a:r>
            <a:endParaRPr lang="ru-RU" dirty="0"/>
          </a:p>
        </p:txBody>
      </p:sp>
      <p:sp>
        <p:nvSpPr>
          <p:cNvPr id="3" name="Объект 2"/>
          <p:cNvSpPr>
            <a:spLocks noGrp="1"/>
          </p:cNvSpPr>
          <p:nvPr>
            <p:ph idx="1"/>
          </p:nvPr>
        </p:nvSpPr>
        <p:spPr/>
        <p:txBody>
          <a:bodyPr>
            <a:normAutofit fontScale="92500" lnSpcReduction="20000"/>
          </a:bodyPr>
          <a:lstStyle/>
          <a:p>
            <a:pPr algn="ctr"/>
            <a:r>
              <a:rPr lang="ru-RU" b="1" u="sng" dirty="0">
                <a:solidFill>
                  <a:srgbClr val="C00000"/>
                </a:solidFill>
                <a:latin typeface="Bookman Old Style" pitchFamily="18" charset="0"/>
              </a:rPr>
              <a:t>Любой кризис  - это внутреннее противоречие</a:t>
            </a:r>
          </a:p>
          <a:p>
            <a:pPr algn="ctr"/>
            <a:r>
              <a:rPr lang="ru-RU" b="1" u="sng" dirty="0">
                <a:solidFill>
                  <a:srgbClr val="C00000"/>
                </a:solidFill>
                <a:latin typeface="Bookman Old Style" pitchFamily="18" charset="0"/>
              </a:rPr>
              <a:t> между  «хочу» и «могу».</a:t>
            </a:r>
            <a:endParaRPr lang="ru-RU" b="1" u="sng" dirty="0">
              <a:solidFill>
                <a:srgbClr val="7030A0"/>
              </a:solidFill>
              <a:latin typeface="Bookman Old Style" pitchFamily="18" charset="0"/>
            </a:endParaRPr>
          </a:p>
          <a:p>
            <a:r>
              <a:rPr lang="ru-RU" sz="1600" b="1" dirty="0">
                <a:solidFill>
                  <a:srgbClr val="7030A0"/>
                </a:solidFill>
                <a:latin typeface="Bookman Old Style" pitchFamily="18" charset="0"/>
              </a:rPr>
              <a:t>	</a:t>
            </a:r>
          </a:p>
          <a:p>
            <a:r>
              <a:rPr lang="ru-RU" sz="2400" b="1" dirty="0">
                <a:solidFill>
                  <a:schemeClr val="accent5">
                    <a:lumMod val="50000"/>
                  </a:schemeClr>
                </a:solidFill>
                <a:latin typeface="Bookman Old Style" pitchFamily="18" charset="0"/>
              </a:rPr>
              <a:t>То есть, с одной стороны, многие желания ребенка не соответствуют  его реальным возможностям (внутренний конфликт), а с другой стороны, он сталкивается с постоянной опекой взрослых (внешний конфликт</a:t>
            </a:r>
            <a:r>
              <a:rPr lang="ru-RU" sz="2400" b="1" dirty="0" smtClean="0">
                <a:solidFill>
                  <a:schemeClr val="accent5">
                    <a:lumMod val="50000"/>
                  </a:schemeClr>
                </a:solidFill>
                <a:latin typeface="Bookman Old Style" pitchFamily="18" charset="0"/>
              </a:rPr>
              <a:t>).</a:t>
            </a:r>
          </a:p>
          <a:p>
            <a:r>
              <a:rPr lang="ru-RU" sz="2400" b="1" dirty="0" smtClean="0">
                <a:solidFill>
                  <a:schemeClr val="accent5">
                    <a:lumMod val="50000"/>
                  </a:schemeClr>
                </a:solidFill>
                <a:latin typeface="Bookman Old Style" pitchFamily="18" charset="0"/>
              </a:rPr>
              <a:t>Ситуация этого конфликта приводит к поведенческим проявлениям кризиса, логику которых можно понять только поняв их причины и психологическую подоплеку.</a:t>
            </a:r>
            <a:endParaRPr lang="ru-RU" sz="2400" b="1" dirty="0">
              <a:solidFill>
                <a:schemeClr val="accent5">
                  <a:lumMod val="50000"/>
                </a:schemeClr>
              </a:solidFill>
              <a:latin typeface="Bookman Old Style" pitchFamily="18" charset="0"/>
            </a:endParaRP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1597" y="896336"/>
            <a:ext cx="1695864" cy="2068127"/>
          </a:xfrm>
          <a:prstGeom prst="rect">
            <a:avLst/>
          </a:prstGeom>
        </p:spPr>
      </p:pic>
    </p:spTree>
    <p:extLst>
      <p:ext uri="{BB962C8B-B14F-4D97-AF65-F5344CB8AC3E}">
        <p14:creationId xmlns:p14="http://schemas.microsoft.com/office/powerpoint/2010/main" val="3101192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0134" y="648861"/>
            <a:ext cx="8596668" cy="1320800"/>
          </a:xfrm>
        </p:spPr>
        <p:txBody>
          <a:bodyPr/>
          <a:lstStyle/>
          <a:p>
            <a:r>
              <a:rPr lang="ru-RU" dirty="0" smtClean="0"/>
              <a:t>«Семизвездие» кризиса 3-х лет</a:t>
            </a:r>
            <a:endParaRPr lang="ru-RU" dirty="0"/>
          </a:p>
        </p:txBody>
      </p:sp>
      <p:sp>
        <p:nvSpPr>
          <p:cNvPr id="3" name="Объект 2"/>
          <p:cNvSpPr>
            <a:spLocks noGrp="1"/>
          </p:cNvSpPr>
          <p:nvPr>
            <p:ph idx="1"/>
          </p:nvPr>
        </p:nvSpPr>
        <p:spPr>
          <a:xfrm>
            <a:off x="3051927" y="2122009"/>
            <a:ext cx="5107240" cy="3880773"/>
          </a:xfrm>
        </p:spPr>
        <p:txBody>
          <a:bodyPr>
            <a:normAutofit/>
          </a:bodyPr>
          <a:lstStyle/>
          <a:p>
            <a:r>
              <a:rPr lang="ru-RU" sz="2800" dirty="0" smtClean="0">
                <a:solidFill>
                  <a:schemeClr val="accent5">
                    <a:lumMod val="50000"/>
                  </a:schemeClr>
                </a:solidFill>
              </a:rPr>
              <a:t>Своеволие</a:t>
            </a:r>
          </a:p>
          <a:p>
            <a:r>
              <a:rPr lang="ru-RU" sz="2800" dirty="0" smtClean="0">
                <a:solidFill>
                  <a:schemeClr val="accent5">
                    <a:lumMod val="50000"/>
                  </a:schemeClr>
                </a:solidFill>
              </a:rPr>
              <a:t>Негативизм, строптивость</a:t>
            </a:r>
          </a:p>
          <a:p>
            <a:r>
              <a:rPr lang="ru-RU" sz="2800" dirty="0" smtClean="0">
                <a:solidFill>
                  <a:schemeClr val="accent5">
                    <a:lumMod val="50000"/>
                  </a:schemeClr>
                </a:solidFill>
              </a:rPr>
              <a:t>Трудновоспитуемость</a:t>
            </a:r>
          </a:p>
          <a:p>
            <a:r>
              <a:rPr lang="ru-RU" sz="2800" dirty="0" smtClean="0">
                <a:solidFill>
                  <a:schemeClr val="accent5">
                    <a:lumMod val="50000"/>
                  </a:schemeClr>
                </a:solidFill>
              </a:rPr>
              <a:t>Обесценивание</a:t>
            </a:r>
          </a:p>
          <a:p>
            <a:r>
              <a:rPr lang="ru-RU" sz="2800" dirty="0" smtClean="0">
                <a:solidFill>
                  <a:schemeClr val="accent5">
                    <a:lumMod val="50000"/>
                  </a:schemeClr>
                </a:solidFill>
              </a:rPr>
              <a:t>Бунт-Протест</a:t>
            </a:r>
            <a:endParaRPr lang="ru-RU" sz="2800" dirty="0">
              <a:solidFill>
                <a:schemeClr val="accent5">
                  <a:lumMod val="50000"/>
                </a:schemeClr>
              </a:solidFill>
            </a:endParaRPr>
          </a:p>
          <a:p>
            <a:r>
              <a:rPr lang="ru-RU" sz="2800" dirty="0" smtClean="0">
                <a:solidFill>
                  <a:schemeClr val="accent5">
                    <a:lumMod val="50000"/>
                  </a:schemeClr>
                </a:solidFill>
              </a:rPr>
              <a:t>Упрямство</a:t>
            </a:r>
          </a:p>
          <a:p>
            <a:r>
              <a:rPr lang="ru-RU" sz="2800" dirty="0" smtClean="0">
                <a:solidFill>
                  <a:schemeClr val="accent5">
                    <a:lumMod val="50000"/>
                  </a:schemeClr>
                </a:solidFill>
              </a:rPr>
              <a:t>Деспотизм</a:t>
            </a:r>
            <a:endParaRPr lang="ru-RU" sz="2800" dirty="0">
              <a:solidFill>
                <a:schemeClr val="accent5">
                  <a:lumMod val="50000"/>
                </a:schemeClr>
              </a:solidFill>
            </a:endParaRPr>
          </a:p>
        </p:txBody>
      </p:sp>
      <p:pic>
        <p:nvPicPr>
          <p:cNvPr id="5" name="Picture 18" descr="Анимашки Дети">
            <a:hlinkClick r:id="rId2"/>
          </p:cNvPr>
          <p:cNvPicPr>
            <a:picLocks noChangeAspect="1" noChangeArrowheads="1" noCrop="1"/>
          </p:cNvPicPr>
          <p:nvPr/>
        </p:nvPicPr>
        <p:blipFill>
          <a:blip r:embed="rId3"/>
          <a:srcRect/>
          <a:stretch>
            <a:fillRect/>
          </a:stretch>
        </p:blipFill>
        <p:spPr bwMode="auto">
          <a:xfrm>
            <a:off x="93721" y="3183660"/>
            <a:ext cx="3758825" cy="2819122"/>
          </a:xfrm>
          <a:prstGeom prst="rect">
            <a:avLst/>
          </a:prstGeom>
          <a:noFill/>
        </p:spPr>
      </p:pic>
      <p:pic>
        <p:nvPicPr>
          <p:cNvPr id="6" name="Picture 4" descr="0_1ac27_daff44b1_X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203543" y="3697357"/>
            <a:ext cx="1911248" cy="230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8032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410817"/>
            <a:ext cx="8596668" cy="1320800"/>
          </a:xfrm>
        </p:spPr>
        <p:txBody>
          <a:bodyPr/>
          <a:lstStyle/>
          <a:p>
            <a:r>
              <a:rPr lang="ru-RU" dirty="0" smtClean="0"/>
              <a:t>Негативизм</a:t>
            </a:r>
            <a:endParaRPr lang="ru-RU" dirty="0"/>
          </a:p>
        </p:txBody>
      </p:sp>
      <p:sp>
        <p:nvSpPr>
          <p:cNvPr id="3" name="Объект 2"/>
          <p:cNvSpPr>
            <a:spLocks noGrp="1"/>
          </p:cNvSpPr>
          <p:nvPr>
            <p:ph idx="1"/>
          </p:nvPr>
        </p:nvSpPr>
        <p:spPr>
          <a:xfrm>
            <a:off x="677334" y="1464850"/>
            <a:ext cx="8596668" cy="4200454"/>
          </a:xfrm>
        </p:spPr>
        <p:txBody>
          <a:bodyPr/>
          <a:lstStyle/>
          <a:p>
            <a:r>
              <a:rPr lang="ru-RU" sz="2400" b="1" dirty="0">
                <a:solidFill>
                  <a:schemeClr val="accent5">
                    <a:lumMod val="50000"/>
                  </a:schemeClr>
                </a:solidFill>
                <a:latin typeface="Comic Sans MS" pitchFamily="66" charset="0"/>
              </a:rPr>
              <a:t>Ребенок поступает вопреки не только  родителям, но порой даже своему собственному желанию. Малыш отказывается выполнять просьбы не потому, что ему не хочется, а только потому, что его об этом попросили.</a:t>
            </a:r>
          </a:p>
          <a:p>
            <a:pPr>
              <a:spcBef>
                <a:spcPts val="0"/>
              </a:spcBef>
              <a:defRPr/>
            </a:pPr>
            <a:endParaRPr lang="ru-RU" sz="2400" b="1" dirty="0" smtClean="0">
              <a:solidFill>
                <a:schemeClr val="accent5">
                  <a:lumMod val="50000"/>
                </a:schemeClr>
              </a:solidFill>
              <a:effectLst>
                <a:outerShdw blurRad="38100" dist="38100" dir="2700000" algn="tl">
                  <a:srgbClr val="000000">
                    <a:alpha val="43137"/>
                  </a:srgbClr>
                </a:outerShdw>
              </a:effectLst>
              <a:latin typeface="Book Antiqua" pitchFamily="18" charset="0"/>
            </a:endParaRPr>
          </a:p>
          <a:p>
            <a:pPr>
              <a:spcBef>
                <a:spcPts val="0"/>
              </a:spcBef>
              <a:defRPr/>
            </a:pPr>
            <a:r>
              <a:rPr lang="ru-RU" sz="2400" b="1" dirty="0" smtClean="0">
                <a:solidFill>
                  <a:schemeClr val="accent5">
                    <a:lumMod val="50000"/>
                  </a:schemeClr>
                </a:solidFill>
                <a:effectLst>
                  <a:outerShdw blurRad="38100" dist="38100" dir="2700000" algn="tl">
                    <a:srgbClr val="000000">
                      <a:alpha val="43137"/>
                    </a:srgbClr>
                  </a:outerShdw>
                </a:effectLst>
                <a:latin typeface="Book Antiqua" pitchFamily="18" charset="0"/>
              </a:rPr>
              <a:t>Что </a:t>
            </a:r>
            <a:r>
              <a:rPr lang="ru-RU" sz="2400" b="1" dirty="0">
                <a:solidFill>
                  <a:schemeClr val="accent5">
                    <a:lumMod val="50000"/>
                  </a:schemeClr>
                </a:solidFill>
                <a:effectLst>
                  <a:outerShdw blurRad="38100" dist="38100" dir="2700000" algn="tl">
                    <a:srgbClr val="000000">
                      <a:alpha val="43137"/>
                    </a:srgbClr>
                  </a:outerShdw>
                </a:effectLst>
                <a:latin typeface="Book Antiqua" pitchFamily="18" charset="0"/>
              </a:rPr>
              <a:t>делать?</a:t>
            </a:r>
          </a:p>
          <a:p>
            <a:pPr>
              <a:spcBef>
                <a:spcPts val="0"/>
              </a:spcBef>
              <a:defRPr/>
            </a:pPr>
            <a:r>
              <a:rPr lang="ru-RU" sz="2400" b="1" dirty="0" smtClean="0">
                <a:solidFill>
                  <a:schemeClr val="accent5">
                    <a:lumMod val="50000"/>
                  </a:schemeClr>
                </a:solidFill>
                <a:effectLst>
                  <a:outerShdw blurRad="38100" dist="38100" dir="2700000" algn="tl">
                    <a:srgbClr val="000000">
                      <a:alpha val="43137"/>
                    </a:srgbClr>
                  </a:outerShdw>
                </a:effectLst>
                <a:latin typeface="Book Antiqua" pitchFamily="18" charset="0"/>
              </a:rPr>
              <a:t>Создайте ребенку иллюзию самостоятельного выбора. Например</a:t>
            </a:r>
            <a:r>
              <a:rPr lang="ru-RU" sz="2400" b="1" dirty="0">
                <a:solidFill>
                  <a:schemeClr val="accent5">
                    <a:lumMod val="50000"/>
                  </a:schemeClr>
                </a:solidFill>
                <a:effectLst>
                  <a:outerShdw blurRad="38100" dist="38100" dir="2700000" algn="tl">
                    <a:srgbClr val="000000">
                      <a:alpha val="43137"/>
                    </a:srgbClr>
                  </a:outerShdw>
                </a:effectLst>
                <a:latin typeface="Book Antiqua" pitchFamily="18" charset="0"/>
              </a:rPr>
              <a:t>, вместо вопроса, «Ты будешь кушать?», задайте вопрос: «Ты будешь кушать гречневую кашу или рисовую?»</a:t>
            </a:r>
          </a:p>
          <a:p>
            <a:endParaRPr lang="ru-RU" dirty="0"/>
          </a:p>
        </p:txBody>
      </p:sp>
    </p:spTree>
    <p:extLst>
      <p:ext uri="{BB962C8B-B14F-4D97-AF65-F5344CB8AC3E}">
        <p14:creationId xmlns:p14="http://schemas.microsoft.com/office/powerpoint/2010/main" val="1188107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51791"/>
            <a:ext cx="8596668" cy="1320800"/>
          </a:xfrm>
        </p:spPr>
        <p:txBody>
          <a:bodyPr/>
          <a:lstStyle/>
          <a:p>
            <a:pPr algn="ctr"/>
            <a:r>
              <a:rPr lang="ru-RU" b="1" u="sng" dirty="0">
                <a:ln w="11430">
                  <a:solidFill>
                    <a:schemeClr val="accent4">
                      <a:lumMod val="50000"/>
                    </a:schemeClr>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Bookman Old Style" pitchFamily="18" charset="0"/>
              </a:rPr>
              <a:t>Задача взрослых:</a:t>
            </a:r>
            <a:endParaRPr lang="ru-RU" dirty="0"/>
          </a:p>
        </p:txBody>
      </p:sp>
      <p:sp>
        <p:nvSpPr>
          <p:cNvPr id="3" name="Объект 2"/>
          <p:cNvSpPr>
            <a:spLocks noGrp="1"/>
          </p:cNvSpPr>
          <p:nvPr>
            <p:ph idx="1"/>
          </p:nvPr>
        </p:nvSpPr>
        <p:spPr>
          <a:xfrm>
            <a:off x="1473" y="923477"/>
            <a:ext cx="8596668" cy="1298228"/>
          </a:xfrm>
        </p:spPr>
        <p:txBody>
          <a:bodyPr>
            <a:normAutofit/>
          </a:bodyPr>
          <a:lstStyle/>
          <a:p>
            <a:pPr>
              <a:spcBef>
                <a:spcPts val="0"/>
              </a:spcBef>
              <a:buFontTx/>
              <a:buChar char="-"/>
              <a:defRPr/>
            </a:pPr>
            <a:r>
              <a:rPr lang="ru-RU" b="1" dirty="0">
                <a:ln w="11430">
                  <a:noFill/>
                </a:ln>
                <a:solidFill>
                  <a:schemeClr val="accent5">
                    <a:lumMod val="50000"/>
                  </a:schemeClr>
                </a:solidFill>
                <a:latin typeface="Bookman Old Style" pitchFamily="18" charset="0"/>
              </a:rPr>
              <a:t>поддержать ребенка;</a:t>
            </a:r>
          </a:p>
          <a:p>
            <a:pPr>
              <a:spcBef>
                <a:spcPts val="0"/>
              </a:spcBef>
              <a:buFontTx/>
              <a:buChar char="-"/>
              <a:defRPr/>
            </a:pPr>
            <a:r>
              <a:rPr lang="ru-RU" b="1" dirty="0">
                <a:ln w="11430">
                  <a:noFill/>
                </a:ln>
                <a:solidFill>
                  <a:schemeClr val="accent5">
                    <a:lumMod val="50000"/>
                  </a:schemeClr>
                </a:solidFill>
                <a:latin typeface="Bookman Old Style" pitchFamily="18" charset="0"/>
              </a:rPr>
              <a:t> превратить негативизм в игру;</a:t>
            </a:r>
          </a:p>
          <a:p>
            <a:pPr>
              <a:spcBef>
                <a:spcPts val="0"/>
              </a:spcBef>
              <a:buFontTx/>
              <a:buChar char="-"/>
              <a:defRPr/>
            </a:pPr>
            <a:r>
              <a:rPr lang="ru-RU" b="1" dirty="0">
                <a:ln w="11430">
                  <a:noFill/>
                </a:ln>
                <a:solidFill>
                  <a:schemeClr val="accent5">
                    <a:lumMod val="50000"/>
                  </a:schemeClr>
                </a:solidFill>
                <a:latin typeface="Bookman Old Style" pitchFamily="18" charset="0"/>
              </a:rPr>
              <a:t> обучать ребенка правильно выражать</a:t>
            </a:r>
          </a:p>
          <a:p>
            <a:pPr>
              <a:spcBef>
                <a:spcPts val="0"/>
              </a:spcBef>
              <a:buFontTx/>
              <a:buChar char="-"/>
              <a:defRPr/>
            </a:pPr>
            <a:r>
              <a:rPr lang="ru-RU" b="1" dirty="0">
                <a:ln w="11430">
                  <a:noFill/>
                </a:ln>
                <a:solidFill>
                  <a:schemeClr val="accent5">
                    <a:lumMod val="50000"/>
                  </a:schemeClr>
                </a:solidFill>
                <a:latin typeface="Bookman Old Style" pitchFamily="18" charset="0"/>
              </a:rPr>
              <a:t> свои желания и намерения.</a:t>
            </a: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07518053"/>
              </p:ext>
            </p:extLst>
          </p:nvPr>
        </p:nvGraphicFramePr>
        <p:xfrm>
          <a:off x="470141" y="2221705"/>
          <a:ext cx="8128000" cy="4937760"/>
        </p:xfrm>
        <a:graphic>
          <a:graphicData uri="http://schemas.openxmlformats.org/drawingml/2006/table">
            <a:tbl>
              <a:tblPr firstRow="1" bandRow="1">
                <a:tableStyleId>{5C22544A-7EE6-4342-B048-85BDC9FD1C3A}</a:tableStyleId>
              </a:tblPr>
              <a:tblGrid>
                <a:gridCol w="4064000"/>
                <a:gridCol w="4064000"/>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b="1" dirty="0" smtClean="0">
                          <a:effectLst>
                            <a:outerShdw blurRad="38100" dist="38100" dir="2700000" algn="tl" rotWithShape="0">
                              <a:srgbClr val="000000">
                                <a:alpha val="43000"/>
                              </a:srgbClr>
                            </a:outerShdw>
                          </a:effectLst>
                        </a:rPr>
                        <a:t>НЕГАТИВИЗМ</a:t>
                      </a:r>
                      <a:endParaRPr lang="ru-RU" dirty="0" smtClean="0"/>
                    </a:p>
                    <a:p>
                      <a:endParaRPr lang="ru-RU"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b="1" dirty="0" smtClean="0">
                          <a:effectLst>
                            <a:outerShdw blurRad="38100" dist="38100" dir="2700000" algn="tl" rotWithShape="0">
                              <a:srgbClr val="000000">
                                <a:alpha val="43000"/>
                              </a:srgbClr>
                            </a:outerShdw>
                          </a:effectLst>
                        </a:rPr>
                        <a:t>НЕПОСЛУШАНИЕ</a:t>
                      </a:r>
                      <a:endParaRPr lang="ru-RU" dirty="0" smtClean="0"/>
                    </a:p>
                    <a:p>
                      <a:endParaRPr lang="ru-RU"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b="1" dirty="0" smtClean="0"/>
                        <a:t>Ребенок поступает наперекор своему желанию.</a:t>
                      </a:r>
                      <a:endParaRPr lang="ru-RU" dirty="0" smtClean="0"/>
                    </a:p>
                    <a:p>
                      <a:endParaRPr lang="ru-RU"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b="1" dirty="0" smtClean="0"/>
                        <a:t>Ребенок следует своему желанию, которое идет вразрез с намерениями взрослого.</a:t>
                      </a:r>
                      <a:endParaRPr lang="ru-RU" dirty="0" smtClean="0"/>
                    </a:p>
                    <a:p>
                      <a:endParaRPr lang="ru-RU"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b="1" dirty="0" smtClean="0"/>
                        <a:t>Избирателен: ребенок отказывается выполнять просьбы определенных людей, например, только мамы или папы. С остальными окружающими он может быть послушным и покладистым. </a:t>
                      </a:r>
                    </a:p>
                    <a:p>
                      <a:pPr marL="0" marR="0" indent="0" algn="l" defTabSz="457200" rtl="0" eaLnBrk="1" fontAlgn="auto" latinLnBrk="0" hangingPunct="1">
                        <a:lnSpc>
                          <a:spcPct val="100000"/>
                        </a:lnSpc>
                        <a:spcBef>
                          <a:spcPts val="0"/>
                        </a:spcBef>
                        <a:spcAft>
                          <a:spcPts val="0"/>
                        </a:spcAft>
                        <a:buClrTx/>
                        <a:buSzTx/>
                        <a:buFontTx/>
                        <a:buNone/>
                        <a:tabLst/>
                        <a:defRPr/>
                      </a:pPr>
                      <a:r>
                        <a:rPr lang="ru-RU" b="1" dirty="0" smtClean="0"/>
                        <a:t>Мотив: сделать как угодно, лишь бы не так!</a:t>
                      </a:r>
                      <a:endParaRPr lang="ru-RU"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ru-RU" dirty="0" smtClean="0"/>
                    </a:p>
                    <a:p>
                      <a:endParaRPr lang="ru-RU"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b="1" dirty="0" smtClean="0"/>
                        <a:t>Не избирательно.</a:t>
                      </a:r>
                      <a:endParaRPr lang="ru-RU" dirty="0" smtClean="0"/>
                    </a:p>
                    <a:p>
                      <a:endParaRPr lang="ru-RU" dirty="0"/>
                    </a:p>
                  </a:txBody>
                  <a:tcPr/>
                </a:tc>
              </a:tr>
            </a:tbl>
          </a:graphicData>
        </a:graphic>
      </p:graphicFrame>
    </p:spTree>
    <p:extLst>
      <p:ext uri="{BB962C8B-B14F-4D97-AF65-F5344CB8AC3E}">
        <p14:creationId xmlns:p14="http://schemas.microsoft.com/office/powerpoint/2010/main" val="3958556344"/>
      </p:ext>
    </p:extLst>
  </p:cSld>
  <p:clrMapOvr>
    <a:masterClrMapping/>
  </p:clrMapOvr>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136</TotalTime>
  <Words>1418</Words>
  <Application>Microsoft Office PowerPoint</Application>
  <PresentationFormat>Произвольный</PresentationFormat>
  <Paragraphs>116</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Грань</vt:lpstr>
      <vt:lpstr>Кризис 3-х лет. Что происходит с ребенком и как быть родителям?</vt:lpstr>
      <vt:lpstr>Что такое кризис? </vt:lpstr>
      <vt:lpstr>Кризис трех лет – это кризис отношений.  Четкого срока начала и завершения кризисного периода нет. Все индивидуально. </vt:lpstr>
      <vt:lpstr>Предпосылки кризиса</vt:lpstr>
      <vt:lpstr>Что происходит с ребенком?</vt:lpstr>
      <vt:lpstr>Кризис – движущая сила развития</vt:lpstr>
      <vt:lpstr>«Семизвездие» кризиса 3-х лет</vt:lpstr>
      <vt:lpstr>Негативизм</vt:lpstr>
      <vt:lpstr>Задача взрослых:</vt:lpstr>
      <vt:lpstr>Упрямство</vt:lpstr>
      <vt:lpstr>ОТЛИЧИЯ</vt:lpstr>
      <vt:lpstr>Обесценивание</vt:lpstr>
      <vt:lpstr>Что делать? </vt:lpstr>
      <vt:lpstr>Строптивость</vt:lpstr>
      <vt:lpstr>Своеволие</vt:lpstr>
      <vt:lpstr>Протест-бунт</vt:lpstr>
      <vt:lpstr>Деспотизм</vt:lpstr>
      <vt:lpstr>Как себя вести родителям, чтобы сократить продолжительность кризиса 3 лет?</vt:lpstr>
      <vt:lpstr>Презентация PowerPoint</vt:lpstr>
      <vt:lpstr>Презентация PowerPoint</vt:lpstr>
      <vt:lpstr>Одним из основных приобретений кризиса является ГОРДОСТЬ ЗА ДОСТИЖЕНИЯ.</vt:lpstr>
      <vt:lpstr>Презентация PowerPoint</vt:lpstr>
      <vt:lpstr>Спасибо за внимание!</vt:lpstr>
    </vt:vector>
  </TitlesOfParts>
  <Company>Romeo1994</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Кризис 3-х лет. Что происходит с ребенком и как быть родителям?</dc:title>
  <dc:creator>Валентина</dc:creator>
  <cp:lastModifiedBy>дс 43</cp:lastModifiedBy>
  <cp:revision>45</cp:revision>
  <dcterms:created xsi:type="dcterms:W3CDTF">2013-02-04T12:24:27Z</dcterms:created>
  <dcterms:modified xsi:type="dcterms:W3CDTF">2017-10-12T07:56:37Z</dcterms:modified>
</cp:coreProperties>
</file>