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8" r:id="rId4"/>
    <p:sldId id="259" r:id="rId5"/>
    <p:sldId id="262" r:id="rId6"/>
    <p:sldId id="265" r:id="rId7"/>
    <p:sldId id="261" r:id="rId8"/>
    <p:sldId id="264" r:id="rId9"/>
    <p:sldId id="263" r:id="rId10"/>
    <p:sldId id="267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д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DAC5403-E1D0-4032-A9FE-410B2982643C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846C517-01CF-4924-81A5-DAD4CE0BFA6C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4177" y="1680191"/>
            <a:ext cx="3275648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20ГГ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766" y="2107416"/>
            <a:ext cx="7588469" cy="2281355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4177" y="1333944"/>
            <a:ext cx="3275648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Месяц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="" xmlns:a16="http://schemas.microsoft.com/office/drawing/2014/main" id="{2A3D73F7-77EC-4576-B541-20C032F4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143" y="4720038"/>
            <a:ext cx="7567715" cy="1101897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/>
              <a:t>Ключевая фраза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691BBC0-FAFE-4A57-9925-6182B74C4CB1}"/>
              </a:ext>
            </a:extLst>
          </p:cNvPr>
          <p:cNvSpPr/>
          <p:nvPr/>
        </p:nvSpPr>
        <p:spPr>
          <a:xfrm>
            <a:off x="2267319" y="4453465"/>
            <a:ext cx="4590000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кет благодар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DAC5403-E1D0-4032-A9FE-410B2982643C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846C517-01CF-4924-81A5-DAD4CE0BFA6C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Текст 26">
            <a:extLst>
              <a:ext uri="{FF2B5EF4-FFF2-40B4-BE49-F238E27FC236}">
                <a16:creationId xmlns=""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4177" y="4222969"/>
            <a:ext cx="3275648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+7 678-555-0128</a:t>
            </a:r>
          </a:p>
        </p:txBody>
      </p:sp>
      <p:sp>
        <p:nvSpPr>
          <p:cNvPr id="18" name="Текст 26">
            <a:extLst>
              <a:ext uri="{FF2B5EF4-FFF2-40B4-BE49-F238E27FC236}">
                <a16:creationId xmlns=""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4177" y="3927698"/>
            <a:ext cx="3275648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Телефон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=""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8143" y="2655075"/>
            <a:ext cx="7567715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/>
              <a:t>Афанасий Быков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=""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51792" y="5230724"/>
            <a:ext cx="4440417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bykov@example.com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=""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34177" y="4929014"/>
            <a:ext cx="3275648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Эл. почта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142" y="993494"/>
            <a:ext cx="7578093" cy="1517356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540A1271-E1E7-40AB-9552-9B4249544008}"/>
              </a:ext>
            </a:extLst>
          </p:cNvPr>
          <p:cNvSpPr/>
          <p:nvPr/>
        </p:nvSpPr>
        <p:spPr>
          <a:xfrm>
            <a:off x="2934176" y="2421953"/>
            <a:ext cx="3294000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DAC5403-E1D0-4032-A9FE-410B2982643C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846C517-01CF-4924-81A5-DAD4CE0BFA6C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766" y="2107416"/>
            <a:ext cx="7588469" cy="2281355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691BBC0-FAFE-4A57-9925-6182B74C4CB1}"/>
              </a:ext>
            </a:extLst>
          </p:cNvPr>
          <p:cNvSpPr/>
          <p:nvPr/>
        </p:nvSpPr>
        <p:spPr>
          <a:xfrm>
            <a:off x="3659886" y="4453465"/>
            <a:ext cx="1824228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766" y="4720036"/>
            <a:ext cx="758846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894968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686270" y="1747488"/>
            <a:ext cx="3321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5" name="Объект 2">
            <a:extLst>
              <a:ext uri="{FF2B5EF4-FFF2-40B4-BE49-F238E27FC236}">
                <a16:creationId xmlns=""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894968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686270" y="1747488"/>
            <a:ext cx="3321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2" name="Объект 3">
            <a:extLst>
              <a:ext uri="{FF2B5EF4-FFF2-40B4-BE49-F238E27FC236}">
                <a16:creationId xmlns=""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894968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686270" y="1747488"/>
            <a:ext cx="3321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840864"/>
            <a:ext cx="3868340" cy="664211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Объект 3">
            <a:extLst>
              <a:ext uri="{FF2B5EF4-FFF2-40B4-BE49-F238E27FC236}">
                <a16:creationId xmlns=""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4" name="Текст 4">
            <a:extLst>
              <a:ext uri="{FF2B5EF4-FFF2-40B4-BE49-F238E27FC236}">
                <a16:creationId xmlns=""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840863"/>
            <a:ext cx="3887391" cy="6642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6" name="Объект 5">
            <a:extLst>
              <a:ext uri="{FF2B5EF4-FFF2-40B4-BE49-F238E27FC236}">
                <a16:creationId xmlns=""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894968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686270" y="2105709"/>
            <a:ext cx="281178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177592"/>
            <a:ext cx="2949178" cy="3691396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009" y="457200"/>
            <a:ext cx="4629150" cy="5408613"/>
          </a:xfrm>
        </p:spPr>
        <p:txBody>
          <a:bodyPr rtlCol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894968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686270" y="2105709"/>
            <a:ext cx="281178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177592"/>
            <a:ext cx="2949178" cy="3691396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5" name="Рисунок 2">
            <a:extLst>
              <a:ext uri="{FF2B5EF4-FFF2-40B4-BE49-F238E27FC236}">
                <a16:creationId xmlns=""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887391" y="457201"/>
            <a:ext cx="4629150" cy="5403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=""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/>
        </p:nvSpPr>
        <p:spPr>
          <a:xfrm>
            <a:off x="2209385" y="1667974"/>
            <a:ext cx="4725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ручну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57630"/>
            <a:ext cx="78867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КАК ИСПОЛЬЗОВАТЬ ЭТОТ ШАБЛОН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/>
        </p:nvSpPr>
        <p:spPr>
          <a:xfrm>
            <a:off x="1513332" y="1667974"/>
            <a:ext cx="6117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1" name="Текст 21">
            <a:extLst>
              <a:ext uri="{FF2B5EF4-FFF2-40B4-BE49-F238E27FC236}">
                <a16:creationId xmlns=""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683" y="1960171"/>
            <a:ext cx="662015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=""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1901" y="1984172"/>
            <a:ext cx="2327333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3" name="Текст 21">
            <a:extLst>
              <a:ext uri="{FF2B5EF4-FFF2-40B4-BE49-F238E27FC236}">
                <a16:creationId xmlns=""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5481" y="1960171"/>
            <a:ext cx="662015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=""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08454" y="1984172"/>
            <a:ext cx="1682939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5" name="Текст 21">
            <a:extLst>
              <a:ext uri="{FF2B5EF4-FFF2-40B4-BE49-F238E27FC236}">
                <a16:creationId xmlns=""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0066" y="1977950"/>
            <a:ext cx="662015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=""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23039" y="2001951"/>
            <a:ext cx="2219337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=""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5045" y="3103993"/>
            <a:ext cx="127396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=""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39013" y="3103993"/>
            <a:ext cx="127396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9" name="Текст 24">
            <a:extLst>
              <a:ext uri="{FF2B5EF4-FFF2-40B4-BE49-F238E27FC236}">
                <a16:creationId xmlns=""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96095" y="3103993"/>
            <a:ext cx="1949398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=""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07717" y="3102450"/>
            <a:ext cx="279481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1" name="Текст 24">
            <a:extLst>
              <a:ext uri="{FF2B5EF4-FFF2-40B4-BE49-F238E27FC236}">
                <a16:creationId xmlns=""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42780" y="5751926"/>
            <a:ext cx="6658440" cy="47047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2" name="Текст 24">
            <a:extLst>
              <a:ext uri="{FF2B5EF4-FFF2-40B4-BE49-F238E27FC236}">
                <a16:creationId xmlns=""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96094" y="5070254"/>
            <a:ext cx="194939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=""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18035" y="5070254"/>
            <a:ext cx="278449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4" name="Рисунок 12">
            <a:extLst>
              <a:ext uri="{FF2B5EF4-FFF2-40B4-BE49-F238E27FC236}">
                <a16:creationId xmlns=""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65043" y="3976866"/>
            <a:ext cx="2455164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12">
            <a:extLst>
              <a:ext uri="{FF2B5EF4-FFF2-40B4-BE49-F238E27FC236}">
                <a16:creationId xmlns=""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596095" y="4041034"/>
            <a:ext cx="1949399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7" name="Рисунок 9">
            <a:extLst>
              <a:ext uri="{FF2B5EF4-FFF2-40B4-BE49-F238E27FC236}">
                <a16:creationId xmlns=""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907716" y="4041034"/>
            <a:ext cx="1949400" cy="8964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=""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3410712"/>
            <a:ext cx="894969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981036"/>
            <a:ext cx="78867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 b="1"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2361543" y="480436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942478"/>
            <a:ext cx="78867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8234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51435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1169256"/>
            <a:ext cx="3964436" cy="782638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РАЗМЕТКА ТЕКСТА 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Текст 17">
            <a:extLst>
              <a:ext uri="{FF2B5EF4-FFF2-40B4-BE49-F238E27FC236}">
                <a16:creationId xmlns=""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2136036"/>
            <a:ext cx="3964436" cy="857098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686269" y="1992586"/>
            <a:ext cx="3672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Текст 14">
            <a:extLst>
              <a:ext uri="{FF2B5EF4-FFF2-40B4-BE49-F238E27FC236}">
                <a16:creationId xmlns=""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50" y="3100270"/>
            <a:ext cx="3966722" cy="2588637"/>
          </a:xfrm>
        </p:spPr>
        <p:txBody>
          <a:bodyPr lIns="0"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894969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1093460"/>
            <a:ext cx="3990290" cy="782638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РАЗМЕТКА ТЕКСТА 2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Текст 17">
            <a:extLst>
              <a:ext uri="{FF2B5EF4-FFF2-40B4-BE49-F238E27FC236}">
                <a16:creationId xmlns=""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2060240"/>
            <a:ext cx="3990290" cy="882524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/>
        </p:nvSpPr>
        <p:spPr>
          <a:xfrm>
            <a:off x="686020" y="1916790"/>
            <a:ext cx="3672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Текст 14">
            <a:extLst>
              <a:ext uri="{FF2B5EF4-FFF2-40B4-BE49-F238E27FC236}">
                <a16:creationId xmlns=""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3423" y="1125545"/>
            <a:ext cx="3530882" cy="1849304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метка для двух разде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8" name="Текст 2">
            <a:extLst>
              <a:ext uri="{FF2B5EF4-FFF2-40B4-BE49-F238E27FC236}">
                <a16:creationId xmlns=""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9737" y="2738212"/>
            <a:ext cx="3137738" cy="454353"/>
          </a:xfrm>
        </p:spPr>
        <p:txBody>
          <a:bodyPr rtlCol="0"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=""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651" y="1835245"/>
            <a:ext cx="7886699" cy="629105"/>
          </a:xfrm>
        </p:spPr>
        <p:txBody>
          <a:bodyPr lIns="0" rIns="0" rtlCol="0">
            <a:noAutofit/>
          </a:bodyPr>
          <a:lstStyle>
            <a:lvl1pPr marL="0" indent="0" algn="ctr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=""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970341" y="2738212"/>
            <a:ext cx="3137738" cy="454353"/>
          </a:xfrm>
        </p:spPr>
        <p:txBody>
          <a:bodyPr rtlCol="0"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Название раздела 2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=""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9737" y="3428502"/>
            <a:ext cx="3274219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26">
            <a:extLst>
              <a:ext uri="{FF2B5EF4-FFF2-40B4-BE49-F238E27FC236}">
                <a16:creationId xmlns=""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70341" y="3428502"/>
            <a:ext cx="3274219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57630"/>
            <a:ext cx="78867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СРАВНЕНИЕ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/>
        </p:nvSpPr>
        <p:spPr>
          <a:xfrm>
            <a:off x="3396151" y="1667974"/>
            <a:ext cx="2376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кет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9" name="Текст 26">
            <a:extLst>
              <a:ext uri="{FF2B5EF4-FFF2-40B4-BE49-F238E27FC236}">
                <a16:creationId xmlns=""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0936" y="3359239"/>
            <a:ext cx="3268266" cy="2252574"/>
          </a:xfrm>
        </p:spPr>
        <p:txBody>
          <a:bodyPr lIns="0" rIns="0" rtlCol="0">
            <a:noAutofit/>
          </a:bodyPr>
          <a:lstStyle>
            <a:lvl1pPr marL="0" indent="0" algn="l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1246188"/>
            <a:ext cx="3268266" cy="2161001"/>
          </a:xfrm>
        </p:spPr>
        <p:txBody>
          <a:bodyPr lIns="0" rIns="0"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/>
        </p:nvSpPr>
        <p:spPr>
          <a:xfrm>
            <a:off x="683908" y="3191969"/>
            <a:ext cx="297637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Диаграмма 18">
            <a:extLst>
              <a:ext uri="{FF2B5EF4-FFF2-40B4-BE49-F238E27FC236}">
                <a16:creationId xmlns=""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5236029" y="1246189"/>
            <a:ext cx="3213497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=""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кет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9" name="Текст 26">
            <a:extLst>
              <a:ext uri="{FF2B5EF4-FFF2-40B4-BE49-F238E27FC236}">
                <a16:creationId xmlns=""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12672" y="3359239"/>
            <a:ext cx="1947672" cy="2252574"/>
          </a:xfrm>
        </p:spPr>
        <p:txBody>
          <a:bodyPr lIns="0" rIns="0" rtlCol="0">
            <a:noAutofit/>
          </a:bodyPr>
          <a:lstStyle>
            <a:lvl1pPr marL="0" indent="0" algn="l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2672" y="1757775"/>
            <a:ext cx="2002394" cy="1325563"/>
          </a:xfrm>
        </p:spPr>
        <p:txBody>
          <a:bodyPr lIns="0" rIns="0"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/>
        </p:nvSpPr>
        <p:spPr>
          <a:xfrm>
            <a:off x="6512672" y="3191969"/>
            <a:ext cx="1944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Таблица 17">
            <a:extLst>
              <a:ext uri="{FF2B5EF4-FFF2-40B4-BE49-F238E27FC236}">
                <a16:creationId xmlns=""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683418" y="1505434"/>
            <a:ext cx="4920854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таблицу</a:t>
            </a:r>
          </a:p>
        </p:txBody>
      </p:sp>
    </p:spTree>
    <p:extLst>
      <p:ext uri="{BB962C8B-B14F-4D97-AF65-F5344CB8AC3E}">
        <p14:creationId xmlns=""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/>
        </p:nvSpPr>
        <p:spPr>
          <a:xfrm>
            <a:off x="97155" y="128016"/>
            <a:ext cx="894969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Текст 26">
            <a:extLst>
              <a:ext uri="{FF2B5EF4-FFF2-40B4-BE49-F238E27FC236}">
                <a16:creationId xmlns=""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651" y="1835245"/>
            <a:ext cx="7886699" cy="629105"/>
          </a:xfrm>
        </p:spPr>
        <p:txBody>
          <a:bodyPr lIns="0" rIns="0" rtlCol="0">
            <a:noAutofit/>
          </a:bodyPr>
          <a:lstStyle>
            <a:lvl1pPr marL="0" indent="0" algn="ctr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57630"/>
            <a:ext cx="78867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 БОЛЬШИМ ИЗОБРАЖЕНИЕМ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6668B9DC-C6AF-45D4-BBA3-A5EF781EAB7F}"/>
              </a:ext>
            </a:extLst>
          </p:cNvPr>
          <p:cNvSpPr/>
          <p:nvPr/>
        </p:nvSpPr>
        <p:spPr>
          <a:xfrm>
            <a:off x="716281" y="1667974"/>
            <a:ext cx="7722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кет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/>
        </p:nvSpPr>
        <p:spPr>
          <a:xfrm>
            <a:off x="97155" y="128016"/>
            <a:ext cx="894969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68874"/>
            <a:ext cx="78867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 ВИДЕО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/>
        </p:nvSpPr>
        <p:spPr>
          <a:xfrm>
            <a:off x="4431411" y="6114045"/>
            <a:ext cx="281178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Мультимедиа 7">
            <a:extLst>
              <a:ext uri="{FF2B5EF4-FFF2-40B4-BE49-F238E27FC236}">
                <a16:creationId xmlns=""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1046988" y="1497770"/>
            <a:ext cx="7050024" cy="4215384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мультимедиа</a:t>
            </a:r>
          </a:p>
        </p:txBody>
      </p:sp>
    </p:spTree>
    <p:extLst>
      <p:ext uri="{BB962C8B-B14F-4D97-AF65-F5344CB8AC3E}">
        <p14:creationId xmlns=""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5959" y="6118485"/>
            <a:ext cx="4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1184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=""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118485"/>
            <a:ext cx="2549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БУРЯТЫ </a:t>
            </a:r>
            <a:br>
              <a:rPr lang="ru-RU" dirty="0" smtClean="0"/>
            </a:br>
            <a:r>
              <a:rPr lang="ru-RU" sz="2000" dirty="0" smtClean="0"/>
              <a:t>МАЛЫЕ НАРОДЫ БОЛЬШОЙ СТРАНЫ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800" b="1" dirty="0" smtClean="0"/>
              <a:t>Знакомство детей старшего дошкольного возраста с бытом, традициями, культурой бурятского народа.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14612" y="500042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pc="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ИРКУТСК 2023</a:t>
            </a:r>
          </a:p>
          <a:p>
            <a:pPr algn="ctr"/>
            <a:r>
              <a:rPr lang="ru-RU" spc="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ТРУНЕВА К.А.</a:t>
            </a:r>
          </a:p>
          <a:p>
            <a:pPr algn="ctr"/>
            <a:r>
              <a:rPr lang="ru-RU" spc="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СТАНИЦКАЯ Ю.А. </a:t>
            </a:r>
          </a:p>
          <a:p>
            <a:pPr algn="ctr"/>
            <a:r>
              <a:rPr lang="ru-RU" spc="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МБДОУ 43</a:t>
            </a:r>
          </a:p>
          <a:p>
            <a:pPr algn="ctr"/>
            <a:endParaRPr lang="ru-RU" spc="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86182" y="92867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ru-RU" spc="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357562"/>
            <a:ext cx="7872440" cy="162042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IMG-7bc61e5701d3386e2a2ace939c948939-V.jpg"/>
          <p:cNvPicPr>
            <a:picLocks noChangeAspect="1"/>
          </p:cNvPicPr>
          <p:nvPr/>
        </p:nvPicPr>
        <p:blipFill>
          <a:blip r:embed="rId2" cstate="print"/>
          <a:srcRect l="14063" t="2083" r="21093"/>
          <a:stretch>
            <a:fillRect/>
          </a:stretch>
        </p:blipFill>
        <p:spPr>
          <a:xfrm>
            <a:off x="595613" y="507334"/>
            <a:ext cx="2384315" cy="2857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-9dfa5e2402e6af9cb2ef0269016121f9-V.jpg"/>
          <p:cNvPicPr>
            <a:picLocks noChangeAspect="1"/>
          </p:cNvPicPr>
          <p:nvPr/>
        </p:nvPicPr>
        <p:blipFill>
          <a:blip r:embed="rId3"/>
          <a:srcRect l="18750" t="19791" r="1562" b="23958"/>
          <a:stretch>
            <a:fillRect/>
          </a:stretch>
        </p:blipFill>
        <p:spPr>
          <a:xfrm>
            <a:off x="3214678" y="428604"/>
            <a:ext cx="5715040" cy="302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ff995b733f61d1021913817a80282fa5-V.jpg"/>
          <p:cNvPicPr>
            <a:picLocks noChangeAspect="1"/>
          </p:cNvPicPr>
          <p:nvPr/>
        </p:nvPicPr>
        <p:blipFill>
          <a:blip r:embed="rId4" cstate="print"/>
          <a:srcRect b="17708"/>
          <a:stretch>
            <a:fillRect/>
          </a:stretch>
        </p:blipFill>
        <p:spPr>
          <a:xfrm>
            <a:off x="428596" y="3571876"/>
            <a:ext cx="405111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50f9e56e67299ad5ed8e1c48204c695f-V.jpg"/>
          <p:cNvPicPr>
            <a:picLocks noChangeAspect="1"/>
          </p:cNvPicPr>
          <p:nvPr/>
        </p:nvPicPr>
        <p:blipFill>
          <a:blip r:embed="rId5" cstate="print"/>
          <a:srcRect l="4687" r="9375" b="6250"/>
          <a:stretch>
            <a:fillRect/>
          </a:stretch>
        </p:blipFill>
        <p:spPr>
          <a:xfrm>
            <a:off x="5143504" y="3429000"/>
            <a:ext cx="3571900" cy="292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788143" y="285728"/>
            <a:ext cx="7567715" cy="5536207"/>
          </a:xfrm>
        </p:spPr>
        <p:txBody>
          <a:bodyPr/>
          <a:lstStyle/>
          <a:p>
            <a:r>
              <a:rPr lang="ru-RU" sz="2800" dirty="0" smtClean="0"/>
              <a:t>Использование </a:t>
            </a:r>
            <a:r>
              <a:rPr lang="ru-RU" sz="2800" dirty="0" err="1" smtClean="0"/>
              <a:t>Лэпбука</a:t>
            </a:r>
            <a:r>
              <a:rPr lang="ru-RU" sz="2800" dirty="0" smtClean="0"/>
              <a:t> как проект в качестве знакомства с культурой коренных народов родного края оказался отличным методом закрепить, проработать тему, осмыслить, провести исследовательскую работу, в процессе которой ребенок участвует в поиске. Важно отметить, что роль взрослого заключается в том чтобы обеспечить процесс реализации ребенком собственных замыслов, переживаний и собственного голоса</a:t>
            </a:r>
            <a:r>
              <a:rPr lang="ru-RU" dirty="0" smtClean="0"/>
              <a:t>.</a:t>
            </a:r>
            <a:endParaRPr lang="ru-RU" b="1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42976" y="5143512"/>
            <a:ext cx="678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chemeClr val="bg1"/>
                </a:solidFill>
              </a:rPr>
              <a:t>У Вас всё получится!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428604"/>
            <a:ext cx="6072230" cy="107157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«Россия многонациональная страна» 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3357562"/>
            <a:ext cx="7886700" cy="335758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2900" dirty="0" smtClean="0"/>
              <a:t>Россия всегда являлась многонациональным государством.</a:t>
            </a:r>
            <a:endParaRPr lang="ru-RU" sz="2900" b="1" dirty="0" smtClean="0"/>
          </a:p>
          <a:p>
            <a:pPr>
              <a:lnSpc>
                <a:spcPct val="120000"/>
              </a:lnSpc>
            </a:pPr>
            <a:r>
              <a:rPr lang="ru-RU" sz="2900" dirty="0" smtClean="0"/>
              <a:t>Невозможно иметь полное представление  о России, не имея  представление о культуре, быте, жизни других народов живущих в ней. Сибирь можно считать уникальной лабораторией поиска путей развития личности через взаимодействие культур. </a:t>
            </a:r>
            <a:endParaRPr lang="ru-RU" sz="2900" dirty="0" smtClean="0"/>
          </a:p>
          <a:p>
            <a:pPr>
              <a:lnSpc>
                <a:spcPct val="120000"/>
              </a:lnSpc>
            </a:pPr>
            <a:r>
              <a:rPr lang="ru-RU" sz="2900" dirty="0" smtClean="0"/>
              <a:t>Детский </a:t>
            </a:r>
            <a:r>
              <a:rPr lang="ru-RU" sz="2900" dirty="0" smtClean="0"/>
              <a:t>сад – это поликультурный мир, где каждый ребенок, какой национальности он ни был, каждый является представителем своего мира, традиций, культуры. </a:t>
            </a:r>
            <a:r>
              <a:rPr lang="ru-RU" sz="2900" dirty="0" smtClean="0"/>
              <a:t>И </a:t>
            </a:r>
            <a:r>
              <a:rPr lang="ru-RU" sz="2900" dirty="0" smtClean="0"/>
              <a:t>маленький татарин, и маленький русский, </a:t>
            </a:r>
            <a:r>
              <a:rPr lang="ru-RU" sz="2900" dirty="0" smtClean="0"/>
              <a:t>и маленький бурят и </a:t>
            </a:r>
            <a:r>
              <a:rPr lang="ru-RU" sz="2900" dirty="0" smtClean="0"/>
              <a:t>другие должны иметь представление о культуре, быте, жизни другого народа, доступное их возрасту. А наша задача – научить их толерантно относиться друг к другу, уважать традиции других народов.</a:t>
            </a:r>
            <a:endParaRPr lang="ru-RU" sz="2900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936" y="357166"/>
            <a:ext cx="399029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          </a:t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ЛЭПБУК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428596" y="2060240"/>
            <a:ext cx="4357718" cy="1225884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 smtClean="0"/>
              <a:t>Лэпбук</a:t>
            </a:r>
            <a:r>
              <a:rPr lang="ru-RU" dirty="0" smtClean="0"/>
              <a:t>  </a:t>
            </a:r>
            <a:r>
              <a:rPr lang="ru-RU" dirty="0" smtClean="0"/>
              <a:t>оригинальное инновационное </a:t>
            </a:r>
            <a:r>
              <a:rPr lang="ru-RU" dirty="0" smtClean="0"/>
              <a:t>пособие. </a:t>
            </a:r>
          </a:p>
          <a:p>
            <a:r>
              <a:rPr lang="ru-RU" dirty="0" smtClean="0"/>
              <a:t>Следует </a:t>
            </a:r>
            <a:r>
              <a:rPr lang="ru-RU" dirty="0" smtClean="0"/>
              <a:t>отметить две существенных особенности </a:t>
            </a:r>
            <a:r>
              <a:rPr lang="ru-RU" dirty="0" err="1" smtClean="0"/>
              <a:t>лэпбука</a:t>
            </a:r>
            <a:r>
              <a:rPr lang="ru-RU" dirty="0" smtClean="0"/>
              <a:t>: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интерактивность 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тематичность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4857752" y="1125544"/>
            <a:ext cx="4143404" cy="2232017"/>
          </a:xfrm>
        </p:spPr>
        <p:txBody>
          <a:bodyPr>
            <a:normAutofit fontScale="92500" lnSpcReduction="20000"/>
          </a:bodyPr>
          <a:lstStyle/>
          <a:p>
            <a:r>
              <a:rPr lang="ru-RU" sz="1900" u="sng" dirty="0" err="1" smtClean="0"/>
              <a:t>Лэпбук</a:t>
            </a:r>
            <a:r>
              <a:rPr lang="ru-RU" sz="1900" dirty="0" smtClean="0"/>
              <a:t>– это книжка-раскладушка с кармашками, дверками, окошками, вкладками и подвижными деталями, в которую помещены материалы на одну тему. Это отличный способ закрепить определенную тему с детьми, осмыслить содержание книги, провести исследовательскую работу, в процессе которой ребенок участвует в поиске, анализе и сортировке информации.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20230113_170334.jpg"/>
          <p:cNvPicPr>
            <a:picLocks noChangeAspect="1"/>
          </p:cNvPicPr>
          <p:nvPr/>
        </p:nvPicPr>
        <p:blipFill>
          <a:blip r:embed="rId2" cstate="print"/>
          <a:srcRect r="25000" b="18518"/>
          <a:stretch>
            <a:fillRect/>
          </a:stretch>
        </p:blipFill>
        <p:spPr>
          <a:xfrm>
            <a:off x="2786050" y="1571612"/>
            <a:ext cx="6215106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Мультимедиа 8" descr="IMG_20230113_163441.jpg"/>
          <p:cNvPicPr>
            <a:picLocks noGrp="1" noChangeAspect="1"/>
          </p:cNvPicPr>
          <p:nvPr>
            <p:ph type="media" sz="quarter" idx="17"/>
          </p:nvPr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7000924" cy="5109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230113_170548.jpg"/>
          <p:cNvPicPr>
            <a:picLocks noChangeAspect="1"/>
          </p:cNvPicPr>
          <p:nvPr/>
        </p:nvPicPr>
        <p:blipFill>
          <a:blip r:embed="rId4" cstate="print"/>
          <a:srcRect r="7812"/>
          <a:stretch>
            <a:fillRect/>
          </a:stretch>
        </p:blipFill>
        <p:spPr>
          <a:xfrm>
            <a:off x="714348" y="142852"/>
            <a:ext cx="8001024" cy="6509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108e913a2149b460e2d0195e02b0994d-V.jpg"/>
          <p:cNvPicPr>
            <a:picLocks noGrp="1" noChangeAspect="1"/>
          </p:cNvPicPr>
          <p:nvPr>
            <p:ph idx="1"/>
          </p:nvPr>
        </p:nvPicPr>
        <p:blipFill>
          <a:blip r:embed="rId2"/>
          <a:srcRect r="-484" b="15541"/>
          <a:stretch>
            <a:fillRect/>
          </a:stretch>
        </p:blipFill>
        <p:spPr>
          <a:xfrm>
            <a:off x="214282" y="1785926"/>
            <a:ext cx="5829850" cy="3675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Сагаалган</a:t>
            </a:r>
            <a:endParaRPr lang="ru-RU" dirty="0"/>
          </a:p>
        </p:txBody>
      </p:sp>
      <p:pic>
        <p:nvPicPr>
          <p:cNvPr id="9" name="Рисунок 8" descr="IMG-fdfac0c1d238660d2b1f3c06a0aa2337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142852"/>
            <a:ext cx="5000628" cy="3750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d2bdd1de563623745326be9384191142-V.jpg"/>
          <p:cNvPicPr>
            <a:picLocks noChangeAspect="1"/>
          </p:cNvPicPr>
          <p:nvPr/>
        </p:nvPicPr>
        <p:blipFill>
          <a:blip r:embed="rId4"/>
          <a:srcRect t="6250" r="11718" b="7291"/>
          <a:stretch>
            <a:fillRect/>
          </a:stretch>
        </p:blipFill>
        <p:spPr>
          <a:xfrm>
            <a:off x="1643042" y="2143092"/>
            <a:ext cx="6419066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6a292adf3c6777a744f6f161e5eaf6d-V.jpg"/>
          <p:cNvPicPr>
            <a:picLocks noGrp="1" noChangeAspect="1"/>
          </p:cNvPicPr>
          <p:nvPr>
            <p:ph idx="1"/>
          </p:nvPr>
        </p:nvPicPr>
        <p:blipFill>
          <a:blip r:embed="rId2"/>
          <a:srcRect l="5616" r="11956"/>
          <a:stretch>
            <a:fillRect/>
          </a:stretch>
        </p:blipFill>
        <p:spPr>
          <a:xfrm>
            <a:off x="428596" y="1857364"/>
            <a:ext cx="7929618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Сагаалган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230313_093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785926"/>
            <a:ext cx="3375446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Буузы</a:t>
            </a:r>
            <a:endParaRPr lang="ru-RU" dirty="0"/>
          </a:p>
        </p:txBody>
      </p:sp>
      <p:pic>
        <p:nvPicPr>
          <p:cNvPr id="5" name="Рисунок 4" descr="IMG_20230313_093422.jpg"/>
          <p:cNvPicPr>
            <a:picLocks noChangeAspect="1"/>
          </p:cNvPicPr>
          <p:nvPr/>
        </p:nvPicPr>
        <p:blipFill>
          <a:blip r:embed="rId3" cstate="print"/>
          <a:srcRect t="9375" r="-1"/>
          <a:stretch>
            <a:fillRect/>
          </a:stretch>
        </p:blipFill>
        <p:spPr>
          <a:xfrm>
            <a:off x="3857620" y="142852"/>
            <a:ext cx="5143536" cy="6215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30313_093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30313_0939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000240"/>
            <a:ext cx="3321868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Буузы</a:t>
            </a:r>
            <a:endParaRPr lang="ru-RU" dirty="0"/>
          </a:p>
        </p:txBody>
      </p:sp>
      <p:pic>
        <p:nvPicPr>
          <p:cNvPr id="5" name="Рисунок 4" descr="IMG_20230313_0939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57166"/>
            <a:ext cx="4500576" cy="600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30313_0953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85728"/>
            <a:ext cx="8143932" cy="628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30213_12204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t="13255" r="-2010" b="20467"/>
          <a:stretch>
            <a:fillRect/>
          </a:stretch>
        </p:blipFill>
        <p:spPr>
          <a:xfrm>
            <a:off x="285720" y="1857364"/>
            <a:ext cx="8494628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Театральная постановка</a:t>
            </a:r>
            <a:br>
              <a:rPr lang="ru-RU" dirty="0" smtClean="0"/>
            </a:br>
            <a:r>
              <a:rPr lang="ru-RU" sz="2000" dirty="0" smtClean="0"/>
              <a:t>Бурятская народная сказка «Будэнэ и Журавль»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22977542_win32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_30677657_TF22977542" id="{BFD103F6-B756-4241-8A62-8A5DCCFC94F1}" vid="{BDB6EC45-ADC3-492A-B1CD-3D723C23B06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tf22977542_win32</Template>
  <TotalTime>240</TotalTime>
  <Words>280</Words>
  <PresentationFormat>Экран (4:3)</PresentationFormat>
  <Paragraphs>25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tf22977542_win32</vt:lpstr>
      <vt:lpstr> БУРЯТЫ  МАЛЫЕ НАРОДЫ БОЛЬШОЙ СТРАНЫ </vt:lpstr>
      <vt:lpstr>«Россия многонациональная страна» </vt:lpstr>
      <vt:lpstr>             ЛЭПБУК</vt:lpstr>
      <vt:lpstr>Слайд 4</vt:lpstr>
      <vt:lpstr>Сагаалган</vt:lpstr>
      <vt:lpstr>Сагаалган</vt:lpstr>
      <vt:lpstr>Буузы</vt:lpstr>
      <vt:lpstr>Буузы</vt:lpstr>
      <vt:lpstr>Театральная постановка Бурятская народная сказка «Будэнэ и Журавль»</vt:lpstr>
      <vt:lpstr> 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БУРЯТЫ  МАЛЫЕ НАРОДЫ БОЛЬШОЙ СТРАНЫ </dc:title>
  <dc:creator>User</dc:creator>
  <cp:lastModifiedBy>User</cp:lastModifiedBy>
  <cp:revision>25</cp:revision>
  <dcterms:created xsi:type="dcterms:W3CDTF">2023-03-29T02:07:21Z</dcterms:created>
  <dcterms:modified xsi:type="dcterms:W3CDTF">2023-04-26T13:40:53Z</dcterms:modified>
</cp:coreProperties>
</file>