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1" r:id="rId6"/>
    <p:sldId id="262" r:id="rId7"/>
    <p:sldId id="277" r:id="rId8"/>
    <p:sldId id="278" r:id="rId9"/>
    <p:sldId id="279" r:id="rId10"/>
    <p:sldId id="280" r:id="rId11"/>
    <p:sldId id="281" r:id="rId12"/>
    <p:sldId id="283" r:id="rId13"/>
    <p:sldId id="298" r:id="rId14"/>
    <p:sldId id="300" r:id="rId15"/>
    <p:sldId id="282" r:id="rId16"/>
    <p:sldId id="287" r:id="rId17"/>
    <p:sldId id="284" r:id="rId18"/>
    <p:sldId id="286" r:id="rId19"/>
    <p:sldId id="288" r:id="rId20"/>
    <p:sldId id="299" r:id="rId21"/>
    <p:sldId id="301" r:id="rId22"/>
    <p:sldId id="289" r:id="rId23"/>
    <p:sldId id="290" r:id="rId24"/>
    <p:sldId id="291" r:id="rId25"/>
    <p:sldId id="292" r:id="rId26"/>
    <p:sldId id="302" r:id="rId27"/>
    <p:sldId id="294" r:id="rId28"/>
    <p:sldId id="295" r:id="rId29"/>
    <p:sldId id="296" r:id="rId30"/>
    <p:sldId id="275" r:id="rId31"/>
    <p:sldId id="276" r:id="rId32"/>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26806509-38C3-4644-A2A3-55847A98BD71}" type="slidenum">
              <a:rPr lang="ru-RU" smtClean="0"/>
              <a:t>‹#›</a:t>
            </a:fld>
            <a:endParaRPr lang="ru-RU"/>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654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07D513C-6AF8-4377-AF98-BFCF8B7AAB49}" type="datetimeFigureOut">
              <a:rPr lang="ru-RU" smtClean="0"/>
              <a:t>26.03.2023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260526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104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704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2688353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35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21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465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58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151289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07D513C-6AF8-4377-AF98-BFCF8B7AAB49}" type="datetimeFigureOut">
              <a:rPr lang="ru-RU" smtClean="0"/>
              <a:t>26.03.2023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806509-38C3-4644-A2A3-55847A98BD71}" type="slidenum">
              <a:rPr lang="ru-RU" smtClean="0"/>
              <a:t>‹#›</a:t>
            </a:fld>
            <a:endParaRPr lang="ru-RU"/>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96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07D513C-6AF8-4377-AF98-BFCF8B7AAB49}" type="datetimeFigureOut">
              <a:rPr lang="ru-RU" smtClean="0"/>
              <a:t>26.03.2023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472429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07D513C-6AF8-4377-AF98-BFCF8B7AAB49}" type="datetimeFigureOut">
              <a:rPr lang="ru-RU" smtClean="0"/>
              <a:t>26.03.2023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6806509-38C3-4644-A2A3-55847A98BD71}" type="slidenum">
              <a:rPr lang="ru-RU" smtClean="0"/>
              <a:t>‹#›</a:t>
            </a:fld>
            <a:endParaRPr lang="ru-RU"/>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534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07D513C-6AF8-4377-AF98-BFCF8B7AAB49}" type="datetimeFigureOut">
              <a:rPr lang="ru-RU" smtClean="0"/>
              <a:t>26.03.2023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806509-38C3-4644-A2A3-55847A98BD71}" type="slidenum">
              <a:rPr lang="ru-RU" smtClean="0"/>
              <a:t>‹#›</a:t>
            </a:fld>
            <a:endParaRPr lang="ru-RU"/>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24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D513C-6AF8-4377-AF98-BFCF8B7AAB49}" type="datetimeFigureOut">
              <a:rPr lang="ru-RU" smtClean="0"/>
              <a:t>26.03.2023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3700567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07D513C-6AF8-4377-AF98-BFCF8B7AAB49}" type="datetimeFigureOut">
              <a:rPr lang="ru-RU" smtClean="0"/>
              <a:t>26.03.2023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806509-38C3-4644-A2A3-55847A98BD71}" type="slidenum">
              <a:rPr lang="ru-RU" smtClean="0"/>
              <a:t>‹#›</a:t>
            </a:fld>
            <a:endParaRPr lang="ru-RU"/>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42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07D513C-6AF8-4377-AF98-BFCF8B7AAB49}" type="datetimeFigureOut">
              <a:rPr lang="ru-RU" smtClean="0"/>
              <a:t>26.03.2023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806509-38C3-4644-A2A3-55847A98BD71}" type="slidenum">
              <a:rPr lang="ru-RU" smtClean="0"/>
              <a:t>‹#›</a:t>
            </a:fld>
            <a:endParaRPr lang="ru-RU"/>
          </a:p>
        </p:txBody>
      </p:sp>
    </p:spTree>
    <p:extLst>
      <p:ext uri="{BB962C8B-B14F-4D97-AF65-F5344CB8AC3E}">
        <p14:creationId xmlns:p14="http://schemas.microsoft.com/office/powerpoint/2010/main" val="285627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07D513C-6AF8-4377-AF98-BFCF8B7AAB49}" type="datetimeFigureOut">
              <a:rPr lang="ru-RU" smtClean="0"/>
              <a:t>26.03.2023</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806509-38C3-4644-A2A3-55847A98BD71}" type="slidenum">
              <a:rPr lang="ru-RU" smtClean="0"/>
              <a:t>‹#›</a:t>
            </a:fld>
            <a:endParaRPr lang="ru-RU"/>
          </a:p>
        </p:txBody>
      </p:sp>
    </p:spTree>
    <p:extLst>
      <p:ext uri="{BB962C8B-B14F-4D97-AF65-F5344CB8AC3E}">
        <p14:creationId xmlns:p14="http://schemas.microsoft.com/office/powerpoint/2010/main" val="16313618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0343" y="2400181"/>
            <a:ext cx="9771016" cy="2406950"/>
          </a:xfrm>
        </p:spPr>
        <p:txBody>
          <a:bodyPr/>
          <a:lstStyle/>
          <a:p>
            <a:r>
              <a:rPr lang="ru-RU" sz="4400" b="1" dirty="0">
                <a:solidFill>
                  <a:schemeClr val="accent4">
                    <a:lumMod val="75000"/>
                  </a:schemeClr>
                </a:solidFill>
                <a:latin typeface="Times New Roman" panose="02020603050405020304" pitchFamily="18" charset="0"/>
                <a:cs typeface="Times New Roman" panose="02020603050405020304" pitchFamily="18" charset="0"/>
              </a:rPr>
              <a:t>«Приобщение дошкольников </a:t>
            </a:r>
            <a:r>
              <a:rPr lang="ru-RU" sz="4400" b="1" dirty="0" smtClean="0">
                <a:solidFill>
                  <a:schemeClr val="accent4">
                    <a:lumMod val="75000"/>
                  </a:schemeClr>
                </a:solidFill>
                <a:latin typeface="Times New Roman" panose="02020603050405020304" pitchFamily="18" charset="0"/>
                <a:cs typeface="Times New Roman" panose="02020603050405020304" pitchFamily="18" charset="0"/>
              </a:rPr>
              <a:t/>
            </a:r>
            <a:br>
              <a:rPr lang="ru-RU" sz="4400" b="1" dirty="0" smtClean="0">
                <a:solidFill>
                  <a:schemeClr val="accent4">
                    <a:lumMod val="75000"/>
                  </a:schemeClr>
                </a:solidFill>
                <a:latin typeface="Times New Roman" panose="02020603050405020304" pitchFamily="18" charset="0"/>
                <a:cs typeface="Times New Roman" panose="02020603050405020304" pitchFamily="18" charset="0"/>
              </a:rPr>
            </a:br>
            <a:r>
              <a:rPr lang="ru-RU" sz="4400" b="1" dirty="0" smtClean="0">
                <a:solidFill>
                  <a:schemeClr val="accent4">
                    <a:lumMod val="75000"/>
                  </a:schemeClr>
                </a:solidFill>
                <a:latin typeface="Times New Roman" panose="02020603050405020304" pitchFamily="18" charset="0"/>
                <a:cs typeface="Times New Roman" panose="02020603050405020304" pitchFamily="18" charset="0"/>
              </a:rPr>
              <a:t>к </a:t>
            </a:r>
            <a:r>
              <a:rPr lang="ru-RU" sz="4400" b="1" dirty="0">
                <a:solidFill>
                  <a:schemeClr val="accent4">
                    <a:lumMod val="75000"/>
                  </a:schemeClr>
                </a:solidFill>
                <a:latin typeface="Times New Roman" panose="02020603050405020304" pitchFamily="18" charset="0"/>
                <a:cs typeface="Times New Roman" panose="02020603050405020304" pitchFamily="18" charset="0"/>
              </a:rPr>
              <a:t>истокам народной</a:t>
            </a:r>
            <a:br>
              <a:rPr lang="ru-RU" sz="4400" b="1" dirty="0">
                <a:solidFill>
                  <a:schemeClr val="accent4">
                    <a:lumMod val="75000"/>
                  </a:schemeClr>
                </a:solidFill>
                <a:latin typeface="Times New Roman" panose="02020603050405020304" pitchFamily="18" charset="0"/>
                <a:cs typeface="Times New Roman" panose="02020603050405020304" pitchFamily="18" charset="0"/>
              </a:rPr>
            </a:br>
            <a:r>
              <a:rPr lang="ru-RU" sz="4400" b="1" dirty="0" smtClean="0">
                <a:solidFill>
                  <a:schemeClr val="accent4">
                    <a:lumMod val="75000"/>
                  </a:schemeClr>
                </a:solidFill>
                <a:latin typeface="Times New Roman" panose="02020603050405020304" pitchFamily="18" charset="0"/>
                <a:cs typeface="Times New Roman" panose="02020603050405020304" pitchFamily="18" charset="0"/>
              </a:rPr>
              <a:t>культуры</a:t>
            </a:r>
            <a:r>
              <a:rPr lang="ru-RU" sz="4400" b="1" dirty="0">
                <a:solidFill>
                  <a:schemeClr val="accent4">
                    <a:lumMod val="75000"/>
                  </a:schemeClr>
                </a:solidFill>
                <a:latin typeface="Times New Roman" panose="02020603050405020304" pitchFamily="18" charset="0"/>
                <a:cs typeface="Times New Roman" panose="02020603050405020304" pitchFamily="18" charset="0"/>
              </a:rPr>
              <a:t>»</a:t>
            </a:r>
            <a:endParaRPr lang="ru-RU" sz="4400" b="1" dirty="0">
              <a:solidFill>
                <a:schemeClr val="accent4">
                  <a:lumMod val="75000"/>
                </a:schemeClr>
              </a:solidFill>
            </a:endParaRPr>
          </a:p>
        </p:txBody>
      </p:sp>
      <p:sp>
        <p:nvSpPr>
          <p:cNvPr id="4" name="TextBox 3"/>
          <p:cNvSpPr txBox="1"/>
          <p:nvPr/>
        </p:nvSpPr>
        <p:spPr>
          <a:xfrm>
            <a:off x="5891349" y="4807131"/>
            <a:ext cx="3696788" cy="369332"/>
          </a:xfrm>
          <a:prstGeom prst="rect">
            <a:avLst/>
          </a:prstGeom>
          <a:noFill/>
        </p:spPr>
        <p:txBody>
          <a:bodyPr wrap="square" rtlCol="0">
            <a:spAutoFit/>
          </a:bodyPr>
          <a:lstStyle/>
          <a:p>
            <a:r>
              <a:rPr lang="ru-RU" dirty="0" smtClean="0"/>
              <a:t> </a:t>
            </a:r>
            <a:endParaRPr lang="ru-RU" dirty="0"/>
          </a:p>
        </p:txBody>
      </p:sp>
    </p:spTree>
    <p:extLst>
      <p:ext uri="{BB962C8B-B14F-4D97-AF65-F5344CB8AC3E}">
        <p14:creationId xmlns:p14="http://schemas.microsoft.com/office/powerpoint/2010/main" val="339304878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47" y="716329"/>
            <a:ext cx="10483703" cy="5538057"/>
          </a:xfrm>
          <a:prstGeom prst="rect">
            <a:avLst/>
          </a:prstGeom>
          <a:ln>
            <a:noFill/>
          </a:ln>
          <a:effectLst>
            <a:softEdge rad="112500"/>
          </a:effectLst>
        </p:spPr>
      </p:pic>
    </p:spTree>
    <p:extLst>
      <p:ext uri="{BB962C8B-B14F-4D97-AF65-F5344CB8AC3E}">
        <p14:creationId xmlns:p14="http://schemas.microsoft.com/office/powerpoint/2010/main" val="1194015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18" y="796834"/>
            <a:ext cx="10294463" cy="50790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9352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9099" y="467832"/>
            <a:ext cx="11079124" cy="5932967"/>
          </a:xfrm>
        </p:spPr>
        <p:txBody>
          <a:bodyPr>
            <a:normAutofit/>
          </a:bodyPr>
          <a:lstStyle/>
          <a:p>
            <a:r>
              <a:rPr lang="ru-RU" dirty="0" smtClean="0"/>
              <a:t>Россия богата своими традициями, обычаями, народными праздниками.</a:t>
            </a:r>
            <a:br>
              <a:rPr lang="ru-RU" dirty="0" smtClean="0"/>
            </a:br>
            <a:r>
              <a:rPr lang="ru-RU" dirty="0" smtClean="0"/>
              <a:t>Одним из таких праздников является </a:t>
            </a:r>
            <a:r>
              <a:rPr lang="ru-RU" b="1" dirty="0" smtClean="0"/>
              <a:t>«МАСЛЕНИЦА»</a:t>
            </a:r>
            <a:r>
              <a:rPr lang="ru-RU" dirty="0" smtClean="0"/>
              <a:t>.</a:t>
            </a:r>
            <a:r>
              <a:rPr lang="ru-RU" b="1" dirty="0" smtClean="0"/>
              <a:t/>
            </a:r>
            <a:br>
              <a:rPr lang="ru-RU" b="1" dirty="0" smtClean="0"/>
            </a:br>
            <a:r>
              <a:rPr lang="ru-RU" dirty="0" smtClean="0"/>
              <a:t>Ежегодное проведение Масленицы в нашем учреждении стало традиционным и любимым праздником для детей. Вот и в этом году наши дети стали участниками проводов Масленицы. Всю неделю дети готовились к этому событию и ждали его с нетерпением. Из бесед они узнали, как раньше на Руси праздновали масленицу, разучивали русские народные игры, песни, </a:t>
            </a:r>
            <a:r>
              <a:rPr lang="ru-RU" dirty="0" err="1" smtClean="0"/>
              <a:t>заклички</a:t>
            </a:r>
            <a:r>
              <a:rPr lang="ru-RU" dirty="0" smtClean="0"/>
              <a:t>.</a:t>
            </a:r>
            <a:endParaRPr lang="ru-RU" dirty="0"/>
          </a:p>
        </p:txBody>
      </p:sp>
      <p:sp>
        <p:nvSpPr>
          <p:cNvPr id="3" name="Текст 2"/>
          <p:cNvSpPr>
            <a:spLocks noGrp="1"/>
          </p:cNvSpPr>
          <p:nvPr>
            <p:ph type="body" idx="1"/>
          </p:nvPr>
        </p:nvSpPr>
        <p:spPr>
          <a:xfrm>
            <a:off x="1303868" y="5741581"/>
            <a:ext cx="9592732" cy="134285"/>
          </a:xfrm>
        </p:spPr>
        <p:txBody>
          <a:bodyPr>
            <a:normAutofit fontScale="25000" lnSpcReduction="20000"/>
          </a:bodyPr>
          <a:lstStyle/>
          <a:p>
            <a:endParaRPr lang="ru-RU" dirty="0"/>
          </a:p>
        </p:txBody>
      </p:sp>
    </p:spTree>
    <p:extLst>
      <p:ext uri="{BB962C8B-B14F-4D97-AF65-F5344CB8AC3E}">
        <p14:creationId xmlns:p14="http://schemas.microsoft.com/office/powerpoint/2010/main" val="1057319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0982" y="195944"/>
            <a:ext cx="11164186" cy="2412679"/>
          </a:xfrm>
        </p:spPr>
        <p:txBody>
          <a:bodyPr>
            <a:normAutofit/>
          </a:bodyPr>
          <a:lstStyle/>
          <a:p>
            <a:pPr algn="l"/>
            <a:r>
              <a:rPr lang="ru-RU" sz="2000" dirty="0" smtClean="0">
                <a:latin typeface="Times New Roman" panose="02020603050405020304" pitchFamily="18" charset="0"/>
                <a:cs typeface="Times New Roman" panose="02020603050405020304" pitchFamily="18" charset="0"/>
              </a:rPr>
              <a:t>Дети вырезали и клеили кокошники для праздника.</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Ваня рассказал про семейный свадебный рушник, про оберег семьи, а также о бабушкиных и маминых вышивках.</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Миша рассказал про самовар, </a:t>
            </a:r>
            <a:r>
              <a:rPr lang="ru-RU" sz="2000" dirty="0">
                <a:latin typeface="Times New Roman" panose="02020603050405020304" pitchFamily="18" charset="0"/>
                <a:cs typeface="Times New Roman" panose="02020603050405020304" pitchFamily="18" charset="0"/>
              </a:rPr>
              <a:t>к</a:t>
            </a:r>
            <a:r>
              <a:rPr lang="ru-RU" sz="2000" dirty="0" smtClean="0">
                <a:latin typeface="Times New Roman" panose="02020603050405020304" pitchFamily="18" charset="0"/>
                <a:cs typeface="Times New Roman" panose="02020603050405020304" pitchFamily="18" charset="0"/>
              </a:rPr>
              <a:t>увшин из глины, доставшиеся по наследству.</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Настя. Ф познакомила нас с ручными работами бабушки: рушник, скатерть.</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25" y="2325189"/>
            <a:ext cx="5207725" cy="3905794"/>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016" y="2349131"/>
            <a:ext cx="5143880" cy="3857910"/>
          </a:xfrm>
          <a:prstGeom prst="rect">
            <a:avLst/>
          </a:prstGeom>
          <a:ln>
            <a:noFill/>
          </a:ln>
          <a:effectLst>
            <a:softEdge rad="112500"/>
          </a:effectLst>
        </p:spPr>
      </p:pic>
    </p:spTree>
    <p:extLst>
      <p:ext uri="{BB962C8B-B14F-4D97-AF65-F5344CB8AC3E}">
        <p14:creationId xmlns:p14="http://schemas.microsoft.com/office/powerpoint/2010/main" val="317680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9977" y="575733"/>
            <a:ext cx="3898217" cy="2923663"/>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77" y="574283"/>
            <a:ext cx="3949576" cy="3096380"/>
          </a:xfrm>
          <a:prstGeom prst="rect">
            <a:avLst/>
          </a:prstGeom>
          <a:ln>
            <a:noFill/>
          </a:ln>
          <a:effectLst>
            <a:softEdge rad="112500"/>
          </a:effec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201" y="574283"/>
            <a:ext cx="3673929" cy="5748140"/>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77" y="3536465"/>
            <a:ext cx="3949576" cy="2785958"/>
          </a:xfrm>
          <a:prstGeom prst="rect">
            <a:avLst/>
          </a:prstGeom>
          <a:ln>
            <a:noFill/>
          </a:ln>
          <a:effectLst>
            <a:softEdge rad="112500"/>
          </a:effectLst>
        </p:spPr>
      </p:pic>
      <p:pic>
        <p:nvPicPr>
          <p:cNvPr id="15" name="Рисунок 14"/>
          <p:cNvPicPr>
            <a:picLocks noChangeAspect="1"/>
          </p:cNvPicPr>
          <p:nvPr/>
        </p:nvPicPr>
        <p:blipFill rotWithShape="1">
          <a:blip r:embed="rId6">
            <a:extLst>
              <a:ext uri="{28A0092B-C50C-407E-A947-70E740481C1C}">
                <a14:useLocalDpi xmlns:a14="http://schemas.microsoft.com/office/drawing/2010/main" val="0"/>
              </a:ext>
            </a:extLst>
          </a:blip>
          <a:srcRect l="1048" t="20953" r="30524"/>
          <a:stretch/>
        </p:blipFill>
        <p:spPr>
          <a:xfrm>
            <a:off x="7779977" y="3314426"/>
            <a:ext cx="3898217" cy="3096685"/>
          </a:xfrm>
          <a:prstGeom prst="rect">
            <a:avLst/>
          </a:prstGeom>
          <a:ln>
            <a:noFill/>
          </a:ln>
          <a:effectLst>
            <a:softEdge rad="112500"/>
          </a:effectLst>
        </p:spPr>
      </p:pic>
    </p:spTree>
    <p:extLst>
      <p:ext uri="{BB962C8B-B14F-4D97-AF65-F5344CB8AC3E}">
        <p14:creationId xmlns:p14="http://schemas.microsoft.com/office/powerpoint/2010/main" val="397007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82" y="761595"/>
            <a:ext cx="10275304" cy="5219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344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92" y="574158"/>
            <a:ext cx="11036595" cy="5720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554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2193" t="-1282" r="18198" b="-2563"/>
          <a:stretch/>
        </p:blipFill>
        <p:spPr>
          <a:xfrm>
            <a:off x="229513" y="6799"/>
            <a:ext cx="6073879" cy="6851201"/>
          </a:xfrm>
          <a:prstGeom prst="rect">
            <a:avLst/>
          </a:prstGeom>
          <a:ln>
            <a:noFill/>
          </a:ln>
          <a:effectLst>
            <a:softEdge rad="112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5950" t="-1683" r="28925" b="1"/>
          <a:stretch/>
        </p:blipFill>
        <p:spPr>
          <a:xfrm>
            <a:off x="5952317" y="0"/>
            <a:ext cx="5907989" cy="6730178"/>
          </a:xfrm>
          <a:prstGeom prst="rect">
            <a:avLst/>
          </a:prstGeom>
          <a:ln>
            <a:noFill/>
          </a:ln>
          <a:effectLst>
            <a:softEdge rad="112500"/>
          </a:effectLst>
        </p:spPr>
      </p:pic>
    </p:spTree>
    <p:extLst>
      <p:ext uri="{BB962C8B-B14F-4D97-AF65-F5344CB8AC3E}">
        <p14:creationId xmlns:p14="http://schemas.microsoft.com/office/powerpoint/2010/main" val="334972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Tree>
    <p:extLst>
      <p:ext uri="{BB962C8B-B14F-4D97-AF65-F5344CB8AC3E}">
        <p14:creationId xmlns:p14="http://schemas.microsoft.com/office/powerpoint/2010/main" val="260086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46" y="524434"/>
            <a:ext cx="11166272" cy="5809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451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6022" y="0"/>
            <a:ext cx="9799317" cy="2599508"/>
          </a:xfrm>
        </p:spPr>
        <p:txBody>
          <a:bodyPr>
            <a:noAutofit/>
          </a:bodyPr>
          <a:lstStyle/>
          <a:p>
            <a:pPr algn="ctr"/>
            <a:r>
              <a:rPr lang="ru-RU" sz="2800" dirty="0">
                <a:solidFill>
                  <a:srgbClr val="7030A0"/>
                </a:solidFill>
                <a:latin typeface="Times New Roman" panose="02020603050405020304" pitchFamily="18" charset="0"/>
                <a:cs typeface="Times New Roman" panose="02020603050405020304" pitchFamily="18" charset="0"/>
              </a:rPr>
              <a:t/>
            </a:r>
            <a:br>
              <a:rPr lang="ru-RU" sz="2800" dirty="0">
                <a:solidFill>
                  <a:srgbClr val="7030A0"/>
                </a:solidFill>
                <a:latin typeface="Times New Roman" panose="02020603050405020304" pitchFamily="18" charset="0"/>
                <a:cs typeface="Times New Roman" panose="02020603050405020304" pitchFamily="18" charset="0"/>
              </a:rPr>
            </a:br>
            <a:r>
              <a:rPr lang="ru-RU" sz="2800" dirty="0">
                <a:solidFill>
                  <a:srgbClr val="7030A0"/>
                </a:solidFill>
                <a:latin typeface="Times New Roman" panose="02020603050405020304" pitchFamily="18" charset="0"/>
                <a:cs typeface="Times New Roman" panose="02020603050405020304" pitchFamily="18" charset="0"/>
              </a:rPr>
              <a:t/>
            </a:r>
            <a:br>
              <a:rPr lang="ru-RU" sz="2800" dirty="0">
                <a:solidFill>
                  <a:srgbClr val="7030A0"/>
                </a:solidFill>
                <a:latin typeface="Times New Roman" panose="02020603050405020304" pitchFamily="18" charset="0"/>
                <a:cs typeface="Times New Roman" panose="02020603050405020304" pitchFamily="18" charset="0"/>
              </a:rPr>
            </a:br>
            <a:r>
              <a:rPr lang="ru-RU" sz="3200" dirty="0">
                <a:solidFill>
                  <a:srgbClr val="7030A0"/>
                </a:solidFill>
                <a:latin typeface="Times New Roman" panose="02020603050405020304" pitchFamily="18" charset="0"/>
                <a:cs typeface="Times New Roman" panose="02020603050405020304" pitchFamily="18" charset="0"/>
              </a:rPr>
              <a:t>«Детство - каждодневное открытие мира. Нужно, чтобы это открытие стало прежде всего познанием человека и Отечества. Чтобы в детский ум и сердце входила красота настоящего человека, величие и ни с чем не сравнимая красота Отечества.» </a:t>
            </a:r>
            <a:r>
              <a:rPr lang="ru-RU" sz="3200" dirty="0" smtClean="0">
                <a:solidFill>
                  <a:srgbClr val="7030A0"/>
                </a:solidFill>
                <a:latin typeface="Times New Roman" panose="02020603050405020304" pitchFamily="18" charset="0"/>
                <a:cs typeface="Times New Roman" panose="02020603050405020304" pitchFamily="18" charset="0"/>
              </a:rPr>
              <a:t>   </a:t>
            </a:r>
          </a:p>
          <a:p>
            <a:pPr marL="0" indent="0" algn="ctr">
              <a:buNone/>
            </a:pPr>
            <a:r>
              <a:rPr lang="ru-RU" sz="3200" dirty="0">
                <a:solidFill>
                  <a:srgbClr val="7030A0"/>
                </a:solidFill>
                <a:latin typeface="Times New Roman" panose="02020603050405020304" pitchFamily="18" charset="0"/>
                <a:cs typeface="Times New Roman" panose="02020603050405020304" pitchFamily="18" charset="0"/>
              </a:rPr>
              <a:t> </a:t>
            </a:r>
            <a:r>
              <a:rPr lang="ru-RU" sz="3200" dirty="0" smtClean="0">
                <a:solidFill>
                  <a:srgbClr val="7030A0"/>
                </a:solidFill>
                <a:latin typeface="Times New Roman" panose="02020603050405020304" pitchFamily="18" charset="0"/>
                <a:cs typeface="Times New Roman" panose="02020603050405020304" pitchFamily="18" charset="0"/>
              </a:rPr>
              <a:t>                                                         В.А</a:t>
            </a:r>
            <a:r>
              <a:rPr lang="ru-RU" sz="3200" dirty="0">
                <a:solidFill>
                  <a:srgbClr val="7030A0"/>
                </a:solidFill>
                <a:latin typeface="Times New Roman" panose="02020603050405020304" pitchFamily="18" charset="0"/>
                <a:cs typeface="Times New Roman" panose="02020603050405020304" pitchFamily="18" charset="0"/>
              </a:rPr>
              <a:t>. </a:t>
            </a:r>
            <a:r>
              <a:rPr lang="ru-RU" sz="3200" dirty="0" smtClean="0">
                <a:solidFill>
                  <a:srgbClr val="7030A0"/>
                </a:solidFill>
                <a:latin typeface="Times New Roman" panose="02020603050405020304" pitchFamily="18" charset="0"/>
                <a:cs typeface="Times New Roman" panose="02020603050405020304" pitchFamily="18" charset="0"/>
              </a:rPr>
              <a:t>Сухомлинский.</a:t>
            </a:r>
          </a:p>
          <a:p>
            <a:pPr marL="0" indent="0" algn="ctr">
              <a:buNone/>
            </a:pPr>
            <a:r>
              <a:rPr lang="ru-RU" sz="3200" dirty="0" smtClean="0">
                <a:solidFill>
                  <a:srgbClr val="7030A0"/>
                </a:solidFill>
                <a:latin typeface="Times New Roman" panose="02020603050405020304" pitchFamily="18" charset="0"/>
                <a:cs typeface="Times New Roman" panose="02020603050405020304" pitchFamily="18" charset="0"/>
              </a:rPr>
              <a:t> </a:t>
            </a:r>
            <a:r>
              <a:rPr lang="ru-RU" sz="3200" dirty="0">
                <a:solidFill>
                  <a:srgbClr val="7030A0"/>
                </a:solidFill>
                <a:latin typeface="Times New Roman" panose="02020603050405020304" pitchFamily="18" charset="0"/>
                <a:cs typeface="Times New Roman" panose="02020603050405020304" pitchFamily="18" charset="0"/>
              </a:rPr>
              <a:t>«Плох тот народ, который не помнит, не ценит и не любит своей истории. »    </a:t>
            </a:r>
            <a:r>
              <a:rPr lang="ru-RU" sz="3200" dirty="0" smtClean="0">
                <a:solidFill>
                  <a:srgbClr val="7030A0"/>
                </a:solidFill>
                <a:latin typeface="Times New Roman" panose="02020603050405020304" pitchFamily="18" charset="0"/>
                <a:cs typeface="Times New Roman" panose="02020603050405020304" pitchFamily="18" charset="0"/>
              </a:rPr>
              <a:t>             В.М</a:t>
            </a:r>
            <a:r>
              <a:rPr lang="ru-RU" sz="3200" dirty="0">
                <a:solidFill>
                  <a:srgbClr val="7030A0"/>
                </a:solidFill>
                <a:latin typeface="Times New Roman" panose="02020603050405020304" pitchFamily="18" charset="0"/>
                <a:cs typeface="Times New Roman" panose="02020603050405020304" pitchFamily="18" charset="0"/>
              </a:rPr>
              <a:t>. Васнецов.</a:t>
            </a:r>
            <a:br>
              <a:rPr lang="ru-RU" sz="3200" dirty="0">
                <a:solidFill>
                  <a:srgbClr val="7030A0"/>
                </a:solidFill>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42174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040" y="556082"/>
            <a:ext cx="11019280" cy="5656521"/>
          </a:xfrm>
        </p:spPr>
        <p:txBody>
          <a:bodyPr>
            <a:normAutofit/>
          </a:bodyPr>
          <a:lstStyle/>
          <a:p>
            <a:pPr algn="l"/>
            <a:r>
              <a:rPr lang="ru-RU" sz="2400" dirty="0" smtClean="0">
                <a:latin typeface="Times New Roman" panose="02020603050405020304" pitchFamily="18" charset="0"/>
                <a:cs typeface="Times New Roman" panose="02020603050405020304" pitchFamily="18" charset="0"/>
              </a:rPr>
              <a:t>Для развития детской инициативы и творческого самовыражения способствую формированию у детей установок: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a:t>
            </a:r>
            <a:r>
              <a:rPr lang="ru-RU" sz="2400" b="1" dirty="0" smtClean="0">
                <a:latin typeface="Times New Roman" panose="02020603050405020304" pitchFamily="18" charset="0"/>
                <a:cs typeface="Times New Roman" panose="02020603050405020304" pitchFamily="18" charset="0"/>
              </a:rPr>
              <a:t>Я смогу», «Я сумею».</a:t>
            </a:r>
            <a:br>
              <a:rPr lang="ru-RU" sz="2400" b="1"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Создаю ситуацию успеха для каждого ребенка: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a:t>
            </a:r>
            <a:r>
              <a:rPr lang="ru-RU" sz="2400" b="1" dirty="0" smtClean="0">
                <a:latin typeface="Times New Roman" panose="02020603050405020304" pitchFamily="18" charset="0"/>
                <a:cs typeface="Times New Roman" panose="02020603050405020304" pitchFamily="18" charset="0"/>
              </a:rPr>
              <a:t>Это очень просто, я тебе помогу».</a:t>
            </a:r>
            <a:br>
              <a:rPr lang="ru-RU" sz="2400" b="1"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Считаю, что необходимо вдохнуть в каждого ребенка уверенность в свои силы:</a:t>
            </a:r>
            <a:br>
              <a:rPr lang="ru-RU" sz="2400"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«У тебя все получится». </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С</a:t>
            </a:r>
            <a:r>
              <a:rPr lang="ru-RU" sz="2400" dirty="0" smtClean="0">
                <a:latin typeface="Times New Roman" panose="02020603050405020304" pitchFamily="18" charset="0"/>
                <a:cs typeface="Times New Roman" panose="02020603050405020304" pitchFamily="18" charset="0"/>
              </a:rPr>
              <a:t>емен предложил испечь печенье, мы его задумку воплотили в реальность.</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Предложив свои идеи, каждый ребенок хочет, чтобы его услышали,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проявили интерес, поддержали.</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Развитие детской инициативы и самостоятельности в условиях детского сада осуществляется с помощью: свободного выбора деятельности, выражения своих чувств и мыслей, осуществления поддержи и помощи в игровой, познавательной, исследовательской деятельности</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(конструирование, рисование, лепка, аппликация).</a:t>
            </a:r>
            <a:endParaRPr lang="ru-RU" sz="2400"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flipV="1">
            <a:off x="1303868" y="6166884"/>
            <a:ext cx="9592732" cy="45719"/>
          </a:xfrm>
        </p:spPr>
        <p:txBody>
          <a:bodyPr>
            <a:normAutofit fontScale="25000" lnSpcReduction="20000"/>
          </a:bodyPr>
          <a:lstStyle/>
          <a:p>
            <a:endParaRPr lang="ru-RU" dirty="0"/>
          </a:p>
        </p:txBody>
      </p:sp>
    </p:spTree>
    <p:extLst>
      <p:ext uri="{BB962C8B-B14F-4D97-AF65-F5344CB8AC3E}">
        <p14:creationId xmlns:p14="http://schemas.microsoft.com/office/powerpoint/2010/main" val="1722458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594" y="0"/>
            <a:ext cx="6457405" cy="318733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20798" cy="3594826"/>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595" y="3187337"/>
            <a:ext cx="6457404" cy="367066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87336"/>
            <a:ext cx="5920798" cy="3670663"/>
          </a:xfrm>
          <a:prstGeom prst="rect">
            <a:avLst/>
          </a:prstGeom>
        </p:spPr>
      </p:pic>
    </p:spTree>
    <p:extLst>
      <p:ext uri="{BB962C8B-B14F-4D97-AF65-F5344CB8AC3E}">
        <p14:creationId xmlns:p14="http://schemas.microsoft.com/office/powerpoint/2010/main" val="706526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68" y="982132"/>
            <a:ext cx="9817788" cy="4893733"/>
          </a:xfrm>
          <a:prstGeom prst="rect">
            <a:avLst/>
          </a:prstGeom>
        </p:spPr>
      </p:pic>
    </p:spTree>
    <p:extLst>
      <p:ext uri="{BB962C8B-B14F-4D97-AF65-F5344CB8AC3E}">
        <p14:creationId xmlns:p14="http://schemas.microsoft.com/office/powerpoint/2010/main" val="3988258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919" y="887057"/>
            <a:ext cx="10320264" cy="5110611"/>
          </a:xfrm>
          <a:prstGeom prst="rect">
            <a:avLst/>
          </a:prstGeom>
        </p:spPr>
      </p:pic>
    </p:spTree>
    <p:extLst>
      <p:ext uri="{BB962C8B-B14F-4D97-AF65-F5344CB8AC3E}">
        <p14:creationId xmlns:p14="http://schemas.microsoft.com/office/powerpoint/2010/main" val="1509698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074" y="888565"/>
            <a:ext cx="10467298" cy="5179132"/>
          </a:xfrm>
          <a:prstGeom prst="rect">
            <a:avLst/>
          </a:prstGeom>
        </p:spPr>
      </p:pic>
    </p:spTree>
    <p:extLst>
      <p:ext uri="{BB962C8B-B14F-4D97-AF65-F5344CB8AC3E}">
        <p14:creationId xmlns:p14="http://schemas.microsoft.com/office/powerpoint/2010/main" val="2699143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81" y="483327"/>
            <a:ext cx="11195476" cy="5891348"/>
          </a:xfrm>
          <a:prstGeom prst="rect">
            <a:avLst/>
          </a:prstGeom>
        </p:spPr>
      </p:pic>
    </p:spTree>
    <p:extLst>
      <p:ext uri="{BB962C8B-B14F-4D97-AF65-F5344CB8AC3E}">
        <p14:creationId xmlns:p14="http://schemas.microsoft.com/office/powerpoint/2010/main" val="2513784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10194" y="686361"/>
            <a:ext cx="10367554" cy="5262979"/>
          </a:xfrm>
          <a:prstGeom prst="rect">
            <a:avLst/>
          </a:prstGeom>
        </p:spPr>
        <p:txBody>
          <a:bodyPr wrap="square">
            <a:spAutoFit/>
          </a:bodyPr>
          <a:lstStyle/>
          <a:p>
            <a:r>
              <a:rPr lang="ru-RU" sz="2800" dirty="0">
                <a:solidFill>
                  <a:srgbClr val="2C2D2E"/>
                </a:solidFill>
                <a:latin typeface="Times New Roman" panose="02020603050405020304" pitchFamily="18" charset="0"/>
                <a:cs typeface="Times New Roman" panose="02020603050405020304" pitchFamily="18" charset="0"/>
              </a:rPr>
              <a:t>Детей </a:t>
            </a:r>
            <a:r>
              <a:rPr lang="ru-RU" sz="2800" dirty="0" smtClean="0">
                <a:solidFill>
                  <a:srgbClr val="2C2D2E"/>
                </a:solidFill>
                <a:latin typeface="Times New Roman" panose="02020603050405020304" pitchFamily="18" charset="0"/>
                <a:cs typeface="Times New Roman" panose="02020603050405020304" pitchFamily="18" charset="0"/>
              </a:rPr>
              <a:t>надо </a:t>
            </a:r>
            <a:r>
              <a:rPr lang="ru-RU" sz="2800" dirty="0">
                <a:solidFill>
                  <a:srgbClr val="2C2D2E"/>
                </a:solidFill>
                <a:latin typeface="Times New Roman" panose="02020603050405020304" pitchFamily="18" charset="0"/>
                <a:cs typeface="Times New Roman" panose="02020603050405020304" pitchFamily="18" charset="0"/>
              </a:rPr>
              <a:t>воспитывать </a:t>
            </a:r>
            <a:r>
              <a:rPr lang="ru-RU" sz="2800" dirty="0" smtClean="0">
                <a:solidFill>
                  <a:srgbClr val="2C2D2E"/>
                </a:solidFill>
                <a:latin typeface="Times New Roman" panose="02020603050405020304" pitchFamily="18" charset="0"/>
                <a:cs typeface="Times New Roman" panose="02020603050405020304" pitchFamily="18" charset="0"/>
              </a:rPr>
              <a:t>так</a:t>
            </a:r>
            <a:r>
              <a:rPr lang="ru-RU" sz="2800" dirty="0">
                <a:solidFill>
                  <a:srgbClr val="2C2D2E"/>
                </a:solidFill>
                <a:latin typeface="Times New Roman" panose="02020603050405020304" pitchFamily="18" charset="0"/>
                <a:cs typeface="Times New Roman" panose="02020603050405020304" pitchFamily="18" charset="0"/>
              </a:rPr>
              <a:t>, чтобы в будущем они сохранили то, что сберегли для </a:t>
            </a:r>
            <a:r>
              <a:rPr lang="ru-RU" sz="2800" dirty="0" smtClean="0">
                <a:solidFill>
                  <a:srgbClr val="2C2D2E"/>
                </a:solidFill>
                <a:latin typeface="Times New Roman" panose="02020603050405020304" pitchFamily="18" charset="0"/>
                <a:cs typeface="Times New Roman" panose="02020603050405020304" pitchFamily="18" charset="0"/>
              </a:rPr>
              <a:t>них </a:t>
            </a:r>
            <a:r>
              <a:rPr lang="ru-RU" sz="2800" dirty="0">
                <a:solidFill>
                  <a:srgbClr val="2C2D2E"/>
                </a:solidFill>
                <a:latin typeface="Times New Roman" panose="02020603050405020304" pitchFamily="18" charset="0"/>
                <a:cs typeface="Times New Roman" panose="02020603050405020304" pitchFamily="18" charset="0"/>
              </a:rPr>
              <a:t>предки, были способны учиться у других </a:t>
            </a:r>
            <a:r>
              <a:rPr lang="ru-RU" sz="2800" dirty="0" smtClean="0">
                <a:solidFill>
                  <a:srgbClr val="2C2D2E"/>
                </a:solidFill>
                <a:latin typeface="Times New Roman" panose="02020603050405020304" pitchFamily="18" charset="0"/>
                <a:cs typeface="Times New Roman" panose="02020603050405020304" pitchFamily="18" charset="0"/>
              </a:rPr>
              <a:t>народов </a:t>
            </a:r>
            <a:r>
              <a:rPr lang="ru-RU" sz="2800" dirty="0">
                <a:solidFill>
                  <a:srgbClr val="2C2D2E"/>
                </a:solidFill>
                <a:latin typeface="Times New Roman" panose="02020603050405020304" pitchFamily="18" charset="0"/>
                <a:cs typeface="Times New Roman" panose="02020603050405020304" pitchFamily="18" charset="0"/>
              </a:rPr>
              <a:t>тому, что </a:t>
            </a:r>
            <a:r>
              <a:rPr lang="ru-RU" sz="2800" dirty="0" smtClean="0">
                <a:solidFill>
                  <a:srgbClr val="2C2D2E"/>
                </a:solidFill>
                <a:latin typeface="Times New Roman" panose="02020603050405020304" pitchFamily="18" charset="0"/>
                <a:cs typeface="Times New Roman" panose="02020603050405020304" pitchFamily="18" charset="0"/>
              </a:rPr>
              <a:t>им пригодится для успешного </a:t>
            </a:r>
            <a:r>
              <a:rPr lang="ru-RU" sz="2800" dirty="0">
                <a:solidFill>
                  <a:srgbClr val="2C2D2E"/>
                </a:solidFill>
                <a:latin typeface="Times New Roman" panose="02020603050405020304" pitchFamily="18" charset="0"/>
                <a:cs typeface="Times New Roman" panose="02020603050405020304" pitchFamily="18" charset="0"/>
              </a:rPr>
              <a:t>совместного проживания со всеми народами мира в </a:t>
            </a:r>
            <a:r>
              <a:rPr lang="ru-RU" sz="2800" dirty="0" smtClean="0">
                <a:solidFill>
                  <a:srgbClr val="2C2D2E"/>
                </a:solidFill>
                <a:latin typeface="Times New Roman" panose="02020603050405020304" pitchFamily="18" charset="0"/>
                <a:cs typeface="Times New Roman" panose="02020603050405020304" pitchFamily="18" charset="0"/>
              </a:rPr>
              <a:t>согласии </a:t>
            </a:r>
            <a:r>
              <a:rPr lang="ru-RU" sz="2800" dirty="0">
                <a:solidFill>
                  <a:srgbClr val="2C2D2E"/>
                </a:solidFill>
                <a:latin typeface="Times New Roman" panose="02020603050405020304" pitchFamily="18" charset="0"/>
                <a:cs typeface="Times New Roman" panose="02020603050405020304" pitchFamily="18" charset="0"/>
              </a:rPr>
              <a:t>на </a:t>
            </a:r>
            <a:r>
              <a:rPr lang="ru-RU" sz="2800" dirty="0" smtClean="0">
                <a:solidFill>
                  <a:srgbClr val="2C2D2E"/>
                </a:solidFill>
                <a:latin typeface="Times New Roman" panose="02020603050405020304" pitchFamily="18" charset="0"/>
                <a:cs typeface="Times New Roman" panose="02020603050405020304" pitchFamily="18" charset="0"/>
              </a:rPr>
              <a:t>нашей </a:t>
            </a:r>
            <a:r>
              <a:rPr lang="ru-RU" sz="2800" dirty="0">
                <a:solidFill>
                  <a:srgbClr val="2C2D2E"/>
                </a:solidFill>
                <a:latin typeface="Times New Roman" panose="02020603050405020304" pitchFamily="18" charset="0"/>
                <a:cs typeface="Times New Roman" panose="02020603050405020304" pitchFamily="18" charset="0"/>
              </a:rPr>
              <a:t>огромной </a:t>
            </a:r>
            <a:r>
              <a:rPr lang="ru-RU" sz="2800" dirty="0" smtClean="0">
                <a:solidFill>
                  <a:srgbClr val="2C2D2E"/>
                </a:solidFill>
                <a:latin typeface="Times New Roman" panose="02020603050405020304" pitchFamily="18" charset="0"/>
                <a:cs typeface="Times New Roman" panose="02020603050405020304" pitchFamily="18" charset="0"/>
              </a:rPr>
              <a:t>планете </a:t>
            </a:r>
            <a:r>
              <a:rPr lang="ru-RU" sz="2800" dirty="0">
                <a:solidFill>
                  <a:srgbClr val="2C2D2E"/>
                </a:solidFill>
                <a:latin typeface="Times New Roman" panose="02020603050405020304" pitchFamily="18" charset="0"/>
                <a:cs typeface="Times New Roman" panose="02020603050405020304" pitchFamily="18" charset="0"/>
              </a:rPr>
              <a:t>Земля!</a:t>
            </a:r>
          </a:p>
          <a:p>
            <a:r>
              <a:rPr lang="ru-RU" sz="2800" dirty="0">
                <a:solidFill>
                  <a:srgbClr val="2C2D2E"/>
                </a:solidFill>
                <a:latin typeface="Times New Roman" panose="02020603050405020304" pitchFamily="18" charset="0"/>
                <a:cs typeface="Times New Roman" panose="02020603050405020304" pitchFamily="18" charset="0"/>
              </a:rPr>
              <a:t>Был составлен </a:t>
            </a:r>
            <a:r>
              <a:rPr lang="ru-RU" sz="2800" dirty="0" smtClean="0">
                <a:solidFill>
                  <a:srgbClr val="2C2D2E"/>
                </a:solidFill>
                <a:latin typeface="Times New Roman" panose="02020603050405020304" pitchFamily="18" charset="0"/>
                <a:cs typeface="Times New Roman" panose="02020603050405020304" pitchFamily="18" charset="0"/>
              </a:rPr>
              <a:t>сценарий праздника: </a:t>
            </a:r>
          </a:p>
          <a:p>
            <a:r>
              <a:rPr lang="ru-RU" sz="2800" b="1" dirty="0" smtClean="0">
                <a:solidFill>
                  <a:srgbClr val="2C2D2E"/>
                </a:solidFill>
                <a:latin typeface="Times New Roman" panose="02020603050405020304" pitchFamily="18" charset="0"/>
                <a:cs typeface="Times New Roman" panose="02020603050405020304" pitchFamily="18" charset="0"/>
              </a:rPr>
              <a:t>«</a:t>
            </a:r>
            <a:r>
              <a:rPr lang="ru-RU" sz="2800" b="1" dirty="0">
                <a:solidFill>
                  <a:srgbClr val="2C2D2E"/>
                </a:solidFill>
                <a:latin typeface="Times New Roman" panose="02020603050405020304" pitchFamily="18" charset="0"/>
                <a:cs typeface="Times New Roman" panose="02020603050405020304" pitchFamily="18" charset="0"/>
              </a:rPr>
              <a:t>БЕЛЫЙ МЕСЯЦ - САГААЛГАН</a:t>
            </a:r>
            <a:r>
              <a:rPr lang="ru-RU" sz="2800" b="1" dirty="0" smtClean="0">
                <a:solidFill>
                  <a:srgbClr val="2C2D2E"/>
                </a:solidFill>
                <a:latin typeface="Times New Roman" panose="02020603050405020304" pitchFamily="18" charset="0"/>
                <a:cs typeface="Times New Roman" panose="02020603050405020304" pitchFamily="18" charset="0"/>
              </a:rPr>
              <a:t>»</a:t>
            </a:r>
          </a:p>
          <a:p>
            <a:r>
              <a:rPr lang="ru-RU" sz="2800" b="0" i="0" dirty="0" smtClean="0">
                <a:solidFill>
                  <a:srgbClr val="2C2D2E"/>
                </a:solidFill>
                <a:effectLst/>
                <a:latin typeface="Times New Roman" panose="02020603050405020304" pitchFamily="18" charset="0"/>
                <a:cs typeface="Times New Roman" panose="02020603050405020304" pitchFamily="18" charset="0"/>
              </a:rPr>
              <a:t>Цель:</a:t>
            </a:r>
          </a:p>
          <a:p>
            <a:r>
              <a:rPr lang="ru-RU" sz="2800" dirty="0" smtClean="0">
                <a:solidFill>
                  <a:srgbClr val="2C2D2E"/>
                </a:solidFill>
                <a:latin typeface="Times New Roman" panose="02020603050405020304" pitchFamily="18" charset="0"/>
                <a:cs typeface="Times New Roman" panose="02020603050405020304" pitchFamily="18" charset="0"/>
              </a:rPr>
              <a:t>- Познакомить детей с национальным праздником </a:t>
            </a:r>
            <a:r>
              <a:rPr lang="ru-RU" sz="2800" dirty="0" err="1" smtClean="0">
                <a:solidFill>
                  <a:srgbClr val="2C2D2E"/>
                </a:solidFill>
                <a:latin typeface="Times New Roman" panose="02020603050405020304" pitchFamily="18" charset="0"/>
                <a:cs typeface="Times New Roman" panose="02020603050405020304" pitchFamily="18" charset="0"/>
              </a:rPr>
              <a:t>Сагаалган</a:t>
            </a:r>
            <a:r>
              <a:rPr lang="ru-RU" sz="2800" dirty="0" smtClean="0">
                <a:solidFill>
                  <a:srgbClr val="2C2D2E"/>
                </a:solidFill>
                <a:latin typeface="Times New Roman" panose="02020603050405020304" pitchFamily="18" charset="0"/>
                <a:cs typeface="Times New Roman" panose="02020603050405020304" pitchFamily="18" charset="0"/>
              </a:rPr>
              <a:t>;</a:t>
            </a:r>
          </a:p>
          <a:p>
            <a:r>
              <a:rPr lang="ru-RU" sz="2800" dirty="0" smtClean="0">
                <a:solidFill>
                  <a:srgbClr val="2C2D2E"/>
                </a:solidFill>
                <a:latin typeface="Times New Roman" panose="02020603050405020304" pitchFamily="18" charset="0"/>
                <a:cs typeface="Times New Roman" panose="02020603050405020304" pitchFamily="18" charset="0"/>
              </a:rPr>
              <a:t>- Расширить знания детей о традициях, обычая, обрядах бурятского народа; проявлять уважение к людям других национальностей.</a:t>
            </a:r>
          </a:p>
        </p:txBody>
      </p:sp>
    </p:spTree>
    <p:extLst>
      <p:ext uri="{BB962C8B-B14F-4D97-AF65-F5344CB8AC3E}">
        <p14:creationId xmlns:p14="http://schemas.microsoft.com/office/powerpoint/2010/main" val="25334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 y="687142"/>
            <a:ext cx="11005002" cy="5488868"/>
          </a:xfrm>
          <a:prstGeom prst="rect">
            <a:avLst/>
          </a:prstGeom>
        </p:spPr>
      </p:pic>
    </p:spTree>
    <p:extLst>
      <p:ext uri="{BB962C8B-B14F-4D97-AF65-F5344CB8AC3E}">
        <p14:creationId xmlns:p14="http://schemas.microsoft.com/office/powerpoint/2010/main" val="4123419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28" y="681990"/>
            <a:ext cx="11015330" cy="5494020"/>
          </a:xfrm>
          <a:prstGeom prst="rect">
            <a:avLst/>
          </a:prstGeom>
        </p:spPr>
      </p:pic>
    </p:spTree>
    <p:extLst>
      <p:ext uri="{BB962C8B-B14F-4D97-AF65-F5344CB8AC3E}">
        <p14:creationId xmlns:p14="http://schemas.microsoft.com/office/powerpoint/2010/main" val="909183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62" y="716331"/>
            <a:ext cx="10837676" cy="5449338"/>
          </a:xfrm>
          <a:prstGeom prst="rect">
            <a:avLst/>
          </a:prstGeom>
        </p:spPr>
      </p:pic>
    </p:spTree>
    <p:extLst>
      <p:ext uri="{BB962C8B-B14F-4D97-AF65-F5344CB8AC3E}">
        <p14:creationId xmlns:p14="http://schemas.microsoft.com/office/powerpoint/2010/main" val="321825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0709" y="580034"/>
            <a:ext cx="10840044" cy="224676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К сожалению, сейчас на нас и наших детей обрушился поток западной культуры. Нельзя прерывать связь времён и поколений.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 то время, как развивается наука, в жизни внедряется компьютеризация детей, объясняемых иностранными мультфильмами, компьютерными играми. Материальные ценности начинают доминировать над духовными. Поэтому искажаются представления о доброте, </a:t>
            </a:r>
            <a:r>
              <a:rPr lang="ru-RU" sz="2000" dirty="0" smtClean="0">
                <a:latin typeface="Times New Roman" panose="02020603050405020304" pitchFamily="18" charset="0"/>
                <a:cs typeface="Times New Roman" panose="02020603050405020304" pitchFamily="18" charset="0"/>
              </a:rPr>
              <a:t>милосердии</a:t>
            </a:r>
            <a:r>
              <a:rPr lang="ru-RU" sz="2000" dirty="0">
                <a:latin typeface="Times New Roman" panose="02020603050405020304" pitchFamily="18" charset="0"/>
                <a:cs typeface="Times New Roman" panose="02020603050405020304" pitchFamily="18" charset="0"/>
              </a:rPr>
              <a:t>, великодушии, патриотизме.</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3475" r="33997"/>
          <a:stretch/>
        </p:blipFill>
        <p:spPr>
          <a:xfrm>
            <a:off x="531630" y="2339163"/>
            <a:ext cx="6422064" cy="3976577"/>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t="14933" b="14933"/>
          <a:stretch>
            <a:fillRect/>
          </a:stretch>
        </p:blipFill>
        <p:spPr>
          <a:xfrm>
            <a:off x="7563395" y="2466449"/>
            <a:ext cx="3139604" cy="37220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pic>
    </p:spTree>
    <p:extLst>
      <p:ext uri="{BB962C8B-B14F-4D97-AF65-F5344CB8AC3E}">
        <p14:creationId xmlns:p14="http://schemas.microsoft.com/office/powerpoint/2010/main" val="3778809211"/>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18" y="907868"/>
            <a:ext cx="10203542" cy="4591594"/>
          </a:xfrm>
          <a:prstGeom prst="rect">
            <a:avLst/>
          </a:prstGeom>
        </p:spPr>
      </p:pic>
    </p:spTree>
    <p:extLst>
      <p:ext uri="{BB962C8B-B14F-4D97-AF65-F5344CB8AC3E}">
        <p14:creationId xmlns:p14="http://schemas.microsoft.com/office/powerpoint/2010/main" val="699267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7" y="548640"/>
            <a:ext cx="4389119" cy="5747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956663" y="2246811"/>
            <a:ext cx="4637314" cy="2123658"/>
          </a:xfrm>
          <a:prstGeom prst="rect">
            <a:avLst/>
          </a:prstGeom>
          <a:noFill/>
        </p:spPr>
        <p:txBody>
          <a:bodyPr wrap="square" rtlCol="0">
            <a:spAutoFit/>
          </a:bodyPr>
          <a:lstStyle/>
          <a:p>
            <a:r>
              <a:rPr lang="ru-RU" sz="6600" b="1" dirty="0" smtClean="0">
                <a:solidFill>
                  <a:srgbClr val="7030A0"/>
                </a:solidFill>
                <a:latin typeface="Times New Roman" panose="02020603050405020304" pitchFamily="18" charset="0"/>
                <a:cs typeface="Times New Roman" panose="02020603050405020304" pitchFamily="18" charset="0"/>
              </a:rPr>
              <a:t>Спасибо за внимание!</a:t>
            </a:r>
            <a:endParaRPr lang="ru-RU" sz="6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286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8274" y="932544"/>
            <a:ext cx="10319657" cy="4893735"/>
          </a:xfrm>
        </p:spPr>
        <p:txBody>
          <a:bodyPr>
            <a:noAutofit/>
          </a:bodyPr>
          <a:lstStyle/>
          <a:p>
            <a:r>
              <a:rPr lang="ru-RU" dirty="0">
                <a:latin typeface="Times New Roman" panose="02020603050405020304" pitchFamily="18" charset="0"/>
                <a:cs typeface="Times New Roman" panose="02020603050405020304" pitchFamily="18" charset="0"/>
              </a:rPr>
              <a:t>Одна из важнейших задач современной дошкольной педагогики приобщение детей к истокам народной культуры, </a:t>
            </a:r>
            <a:r>
              <a:rPr lang="ru-RU" dirty="0" smtClean="0">
                <a:latin typeface="Times New Roman" panose="02020603050405020304" pitchFamily="18" charset="0"/>
                <a:cs typeface="Times New Roman" panose="02020603050405020304" pitchFamily="18" charset="0"/>
              </a:rPr>
              <a:t>которая, </a:t>
            </a:r>
            <a:r>
              <a:rPr lang="ru-RU" dirty="0">
                <a:latin typeface="Times New Roman" panose="02020603050405020304" pitchFamily="18" charset="0"/>
                <a:cs typeface="Times New Roman" panose="02020603050405020304" pitchFamily="18" charset="0"/>
              </a:rPr>
              <a:t>в</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свою очередь, </a:t>
            </a:r>
            <a:r>
              <a:rPr lang="ru-RU" dirty="0">
                <a:latin typeface="Times New Roman" panose="02020603050405020304" pitchFamily="18" charset="0"/>
                <a:cs typeface="Times New Roman" panose="02020603050405020304" pitchFamily="18" charset="0"/>
              </a:rPr>
              <a:t>решает ряд комплексных задач, таких как: художественно-эстетическое, патриотическое, нравственное, </a:t>
            </a:r>
            <a:r>
              <a:rPr lang="ru-RU" dirty="0" smtClean="0">
                <a:latin typeface="Times New Roman" panose="02020603050405020304" pitchFamily="18" charset="0"/>
                <a:cs typeface="Times New Roman" panose="02020603050405020304" pitchFamily="18" charset="0"/>
              </a:rPr>
              <a:t>музыкальное, </a:t>
            </a:r>
            <a:r>
              <a:rPr lang="ru-RU" dirty="0">
                <a:latin typeface="Times New Roman" panose="02020603050405020304" pitchFamily="18" charset="0"/>
                <a:cs typeface="Times New Roman" panose="02020603050405020304" pitchFamily="18" charset="0"/>
              </a:rPr>
              <a:t>физическое развитие </a:t>
            </a:r>
            <a:r>
              <a:rPr lang="ru-RU" dirty="0" smtClean="0">
                <a:latin typeface="Times New Roman" panose="02020603050405020304" pitchFamily="18" charset="0"/>
                <a:cs typeface="Times New Roman" panose="02020603050405020304" pitchFamily="18" charset="0"/>
              </a:rPr>
              <a:t>детей. </a:t>
            </a:r>
            <a:r>
              <a:rPr lang="ru-RU" dirty="0">
                <a:latin typeface="Times New Roman" panose="02020603050405020304" pitchFamily="18" charset="0"/>
                <a:cs typeface="Times New Roman" panose="02020603050405020304" pitchFamily="18" charset="0"/>
              </a:rPr>
              <a:t>Сегодня мы на многое начинаем смотреть по иному, что-то для себя открываем и переоцениваем заново. К большому сожалению, мы успели растерять то, что годами копили наши бабушки и дедушки. </a:t>
            </a:r>
            <a:endParaRPr lang="ru-RU" dirty="0" smtClean="0">
              <a:latin typeface="Times New Roman" panose="02020603050405020304" pitchFamily="18" charset="0"/>
              <a:cs typeface="Times New Roman" panose="02020603050405020304" pitchFamily="18" charset="0"/>
            </a:endParaRPr>
          </a:p>
          <a:p>
            <a:pPr marL="0" indent="0">
              <a:buNone/>
            </a:pPr>
            <a:r>
              <a:rPr lang="ru-RU" u="sng" dirty="0" smtClean="0">
                <a:latin typeface="Times New Roman" panose="02020603050405020304" pitchFamily="18" charset="0"/>
                <a:cs typeface="Times New Roman" panose="02020603050405020304" pitchFamily="18" charset="0"/>
              </a:rPr>
              <a:t>Как </a:t>
            </a:r>
            <a:r>
              <a:rPr lang="ru-RU" u="sng" dirty="0">
                <a:latin typeface="Times New Roman" panose="02020603050405020304" pitchFamily="18" charset="0"/>
                <a:cs typeface="Times New Roman" panose="02020603050405020304" pitchFamily="18" charset="0"/>
              </a:rPr>
              <a:t>жили русские люди, как отдыхали и как работали? О чем размышляли? Что переживали? Какие праздники отмечали? Что передавали своим детям, внукам, правнукам? Смогут ли ответить на эти вопросы наши дети, если мы на них сами не всегда можем дать ответ</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Мы </a:t>
            </a:r>
            <a:r>
              <a:rPr lang="ru-RU" dirty="0">
                <a:latin typeface="Times New Roman" panose="02020603050405020304" pitchFamily="18" charset="0"/>
                <a:cs typeface="Times New Roman" panose="02020603050405020304" pitchFamily="18" charset="0"/>
              </a:rPr>
              <a:t>должны восстановить связь времен, вернуть утраченные человеческие ценности, потому, как без прошлого нет будущего. </a:t>
            </a:r>
            <a:endParaRPr lang="ru-RU" dirty="0"/>
          </a:p>
        </p:txBody>
      </p:sp>
    </p:spTree>
    <p:extLst>
      <p:ext uri="{BB962C8B-B14F-4D97-AF65-F5344CB8AC3E}">
        <p14:creationId xmlns:p14="http://schemas.microsoft.com/office/powerpoint/2010/main" val="1418175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7645" y="666206"/>
            <a:ext cx="10985863" cy="3618410"/>
          </a:xfrm>
        </p:spPr>
        <p:txBody>
          <a:bodyPr>
            <a:normAutofit fontScale="90000"/>
          </a:bodyPr>
          <a:lstStyle/>
          <a:p>
            <a:pPr algn="l"/>
            <a:r>
              <a:rPr lang="ru-RU" sz="2700" dirty="0" smtClean="0">
                <a:latin typeface="Times New Roman" panose="02020603050405020304" pitchFamily="18" charset="0"/>
                <a:cs typeface="Times New Roman" panose="02020603050405020304" pitchFamily="18" charset="0"/>
              </a:rPr>
              <a:t> </a:t>
            </a:r>
            <a:r>
              <a:rPr lang="ru-RU" sz="2700" dirty="0">
                <a:latin typeface="Times New Roman" panose="02020603050405020304" pitchFamily="18" charset="0"/>
                <a:cs typeface="Times New Roman" panose="02020603050405020304" pitchFamily="18" charset="0"/>
              </a:rPr>
              <a:t>То, что мы заложим в душу ребенка сейчас, проявится позднее, станет его и нашей жизнью</a:t>
            </a:r>
            <a:r>
              <a:rPr lang="ru-RU" sz="2700" dirty="0" smtClean="0">
                <a:latin typeface="Times New Roman" panose="02020603050405020304" pitchFamily="18" charset="0"/>
                <a:cs typeface="Times New Roman" panose="02020603050405020304" pitchFamily="18" charset="0"/>
              </a:rPr>
              <a:t>.</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t>
            </a:r>
            <a:r>
              <a:rPr lang="ru-RU" sz="2700" dirty="0">
                <a:latin typeface="Times New Roman" panose="02020603050405020304" pitchFamily="18" charset="0"/>
                <a:cs typeface="Times New Roman" panose="02020603050405020304" pitchFamily="18" charset="0"/>
              </a:rPr>
              <a:t>Детский возраст - период активного познания мира и человеческих отношений, </a:t>
            </a: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Формирования </a:t>
            </a:r>
            <a:r>
              <a:rPr lang="ru-RU" sz="2700" dirty="0">
                <a:latin typeface="Times New Roman" panose="02020603050405020304" pitchFamily="18" charset="0"/>
                <a:cs typeface="Times New Roman" panose="02020603050405020304" pitchFamily="18" charset="0"/>
              </a:rPr>
              <a:t>основ личности будущего гражданина. </a:t>
            </a: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Поэтому </a:t>
            </a:r>
            <a:r>
              <a:rPr lang="ru-RU" sz="2700" dirty="0">
                <a:latin typeface="Times New Roman" panose="02020603050405020304" pitchFamily="18" charset="0"/>
                <a:cs typeface="Times New Roman" panose="02020603050405020304" pitchFamily="18" charset="0"/>
              </a:rPr>
              <a:t>я решила изучить данную проблему и разработать пути достижения наилучшего эффекта в приобщении детей к истокам народной культуры.</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4000" dirty="0"/>
              <a:t/>
            </a:r>
            <a:br>
              <a:rPr lang="ru-RU" sz="4000" dirty="0"/>
            </a:b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057" y="2806996"/>
            <a:ext cx="7162396" cy="3444949"/>
          </a:xfrm>
          <a:prstGeom prst="rect">
            <a:avLst/>
          </a:prstGeom>
          <a:ln>
            <a:noFill/>
          </a:ln>
          <a:effectLst>
            <a:softEdge rad="1125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676" y="2806996"/>
            <a:ext cx="2785730" cy="3444949"/>
          </a:xfrm>
          <a:prstGeom prst="rect">
            <a:avLst/>
          </a:prstGeom>
          <a:ln>
            <a:noFill/>
          </a:ln>
          <a:effectLst>
            <a:softEdge rad="112500"/>
          </a:effectLst>
        </p:spPr>
      </p:pic>
    </p:spTree>
    <p:extLst>
      <p:ext uri="{BB962C8B-B14F-4D97-AF65-F5344CB8AC3E}">
        <p14:creationId xmlns:p14="http://schemas.microsoft.com/office/powerpoint/2010/main" val="3060076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042611" y="1344530"/>
            <a:ext cx="10191445" cy="992777"/>
          </a:xfrm>
        </p:spPr>
        <p:txBody>
          <a:bodyPr>
            <a:noAutofit/>
          </a:bodyPr>
          <a:lstStyle/>
          <a:p>
            <a:r>
              <a:rPr lang="ru-RU" sz="3200" b="1" dirty="0">
                <a:latin typeface="Times New Roman" panose="02020603050405020304" pitchFamily="18" charset="0"/>
                <a:cs typeface="Times New Roman" panose="02020603050405020304" pitchFamily="18" charset="0"/>
              </a:rPr>
              <a:t>Действия и мероприятия, проводимые в процессе </a:t>
            </a:r>
            <a:r>
              <a:rPr lang="ru-RU" sz="3200" b="1" dirty="0" smtClean="0">
                <a:latin typeface="Times New Roman" panose="02020603050405020304" pitchFamily="18" charset="0"/>
                <a:cs typeface="Times New Roman" panose="02020603050405020304" pitchFamily="18" charset="0"/>
              </a:rPr>
              <a:t>работы:</a:t>
            </a:r>
          </a:p>
          <a:p>
            <a:pPr algn="l"/>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endParaRPr lang="ru-RU" sz="1600" dirty="0"/>
          </a:p>
        </p:txBody>
      </p:sp>
      <p:sp>
        <p:nvSpPr>
          <p:cNvPr id="2" name="Прямоугольник 1"/>
          <p:cNvSpPr/>
          <p:nvPr/>
        </p:nvSpPr>
        <p:spPr>
          <a:xfrm>
            <a:off x="1251617" y="1945421"/>
            <a:ext cx="9551366" cy="3785652"/>
          </a:xfrm>
          <a:prstGeom prst="rect">
            <a:avLst/>
          </a:prstGeom>
        </p:spPr>
        <p:txBody>
          <a:bodyPr wrap="square">
            <a:spAutoFit/>
          </a:bodyPr>
          <a:lstStyle/>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Изучение литературы;</a:t>
            </a:r>
            <a:endParaRPr lang="ru-RU"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Проведение </a:t>
            </a:r>
            <a:r>
              <a:rPr lang="ru-RU" sz="2000" dirty="0">
                <a:latin typeface="Times New Roman" panose="02020603050405020304" pitchFamily="18" charset="0"/>
                <a:cs typeface="Times New Roman" panose="02020603050405020304" pitchFamily="18" charset="0"/>
              </a:rPr>
              <a:t>занятий;</a:t>
            </a: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Проведение подвижных народных игр: «Бабка </a:t>
            </a:r>
            <a:r>
              <a:rPr lang="ru-RU" sz="2000" dirty="0" err="1">
                <a:latin typeface="Times New Roman" panose="02020603050405020304" pitchFamily="18" charset="0"/>
                <a:cs typeface="Times New Roman" panose="02020603050405020304" pitchFamily="18" charset="0"/>
              </a:rPr>
              <a:t>Ёжка</a:t>
            </a:r>
            <a:r>
              <a:rPr lang="ru-RU" sz="2000" dirty="0">
                <a:latin typeface="Times New Roman" panose="02020603050405020304" pitchFamily="18" charset="0"/>
                <a:cs typeface="Times New Roman" panose="02020603050405020304" pitchFamily="18" charset="0"/>
              </a:rPr>
              <a:t>», «Золотые ворота</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«Ручеек», «Жмурки» и </a:t>
            </a:r>
            <a:r>
              <a:rPr lang="ru-RU" sz="2000" dirty="0" err="1">
                <a:latin typeface="Times New Roman" panose="02020603050405020304" pitchFamily="18" charset="0"/>
                <a:cs typeface="Times New Roman" panose="02020603050405020304" pitchFamily="18" charset="0"/>
              </a:rPr>
              <a:t>т.д</a:t>
            </a:r>
            <a:r>
              <a:rPr lang="ru-RU"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Проведение хороводных народных игр: «Колпачок», «Жаворонок», «Заяц и Егорка»;</a:t>
            </a: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Беседы, отгадывание загадок;</a:t>
            </a: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Чтение русских народных </a:t>
            </a:r>
            <a:r>
              <a:rPr lang="ru-RU" sz="2000" dirty="0" smtClean="0">
                <a:latin typeface="Times New Roman" panose="02020603050405020304" pitchFamily="18" charset="0"/>
                <a:cs typeface="Times New Roman" panose="02020603050405020304" pitchFamily="18" charset="0"/>
              </a:rPr>
              <a:t>сказок;</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Создание </a:t>
            </a:r>
            <a:r>
              <a:rPr lang="ru-RU" sz="2000" dirty="0">
                <a:latin typeface="Times New Roman" panose="02020603050405020304" pitchFamily="18" charset="0"/>
                <a:cs typeface="Times New Roman" panose="02020603050405020304" pitchFamily="18" charset="0"/>
              </a:rPr>
              <a:t>картотеки народных игр и </a:t>
            </a:r>
            <a:r>
              <a:rPr lang="ru-RU" sz="2000" dirty="0" smtClean="0">
                <a:latin typeface="Times New Roman" panose="02020603050405020304" pitchFamily="18" charset="0"/>
                <a:cs typeface="Times New Roman" panose="02020603050405020304" pitchFamily="18" charset="0"/>
              </a:rPr>
              <a:t>забав;</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Поиск </a:t>
            </a:r>
            <a:r>
              <a:rPr lang="ru-RU" sz="2000" dirty="0">
                <a:latin typeface="Times New Roman" panose="02020603050405020304" pitchFamily="18" charset="0"/>
                <a:cs typeface="Times New Roman" panose="02020603050405020304" pitchFamily="18" charset="0"/>
              </a:rPr>
              <a:t>информации по данной теме в </a:t>
            </a:r>
            <a:r>
              <a:rPr lang="ru-RU" sz="2000" dirty="0" err="1" smtClean="0">
                <a:latin typeface="Times New Roman" panose="02020603050405020304" pitchFamily="18" charset="0"/>
                <a:cs typeface="Times New Roman" panose="02020603050405020304" pitchFamily="18" charset="0"/>
              </a:rPr>
              <a:t>интернет-ресурсах</a:t>
            </a:r>
            <a:r>
              <a:rPr lang="ru-RU" sz="2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Работа </a:t>
            </a:r>
            <a:r>
              <a:rPr lang="ru-RU" sz="2000" dirty="0">
                <a:latin typeface="Times New Roman" panose="02020603050405020304" pitchFamily="18" charset="0"/>
                <a:cs typeface="Times New Roman" panose="02020603050405020304" pitchFamily="18" charset="0"/>
              </a:rPr>
              <a:t>с родителями: консультации, беседы, выставки совместных работ;</a:t>
            </a:r>
          </a:p>
          <a:p>
            <a:pPr marL="285750" indent="-28575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Обобщение результатов на итоговом заседании педагогического совета.</a:t>
            </a:r>
            <a:endParaRPr lang="ru-RU" sz="2000" dirty="0"/>
          </a:p>
        </p:txBody>
      </p:sp>
    </p:spTree>
    <p:extLst>
      <p:ext uri="{BB962C8B-B14F-4D97-AF65-F5344CB8AC3E}">
        <p14:creationId xmlns:p14="http://schemas.microsoft.com/office/powerpoint/2010/main" val="1615847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0471" y="875211"/>
            <a:ext cx="9945392" cy="5408023"/>
          </a:xfrm>
        </p:spPr>
        <p:txBody>
          <a:bodyPr>
            <a:normAutofit fontScale="90000"/>
          </a:bodyPr>
          <a:lstStyle/>
          <a:p>
            <a:pPr algn="l"/>
            <a:r>
              <a:rPr lang="ru-RU" sz="2700" dirty="0" smtClean="0"/>
              <a:t> </a:t>
            </a:r>
            <a:r>
              <a:rPr lang="ru-RU" sz="2700" dirty="0" smtClean="0">
                <a:latin typeface="Times New Roman" panose="02020603050405020304" pitchFamily="18" charset="0"/>
                <a:cs typeface="Times New Roman" panose="02020603050405020304" pitchFamily="18" charset="0"/>
              </a:rPr>
              <a:t>Известно, что основой духовно-нравственного воспитания является культура общества, семьи и образовательного учреждения той среды, в которой живет ребенок, в которой происходит становление и развитие.</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Работа с детьми составляет цикл занятий, включающих разные виды деятельности.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Чтобы нагляднее познакомить детей с народным бытом и традициями русского народа,</a:t>
            </a:r>
            <a:r>
              <a:rPr lang="ru-RU" sz="2700" dirty="0">
                <a:latin typeface="Times New Roman" panose="02020603050405020304" pitchFamily="18" charset="0"/>
                <a:cs typeface="Times New Roman" panose="02020603050405020304" pitchFamily="18" charset="0"/>
              </a:rPr>
              <a:t> </a:t>
            </a:r>
            <a:r>
              <a:rPr lang="ru-RU" sz="2700" dirty="0" smtClean="0">
                <a:latin typeface="Times New Roman" panose="02020603050405020304" pitchFamily="18" charset="0"/>
                <a:cs typeface="Times New Roman" panose="02020603050405020304" pitchFamily="18" charset="0"/>
              </a:rPr>
              <a:t>ввести детей в мир русской культуры, в атмосферу старины, я организовала </a:t>
            </a:r>
            <a:r>
              <a:rPr lang="ru-RU" sz="2700" b="1" dirty="0" smtClean="0">
                <a:latin typeface="Times New Roman" panose="02020603050405020304" pitchFamily="18" charset="0"/>
                <a:cs typeface="Times New Roman" panose="02020603050405020304" pitchFamily="18" charset="0"/>
              </a:rPr>
              <a:t>мероприятие</a:t>
            </a:r>
            <a:r>
              <a:rPr lang="ru-RU" sz="2700" dirty="0" smtClean="0">
                <a:latin typeface="Times New Roman" panose="02020603050405020304" pitchFamily="18" charset="0"/>
                <a:cs typeface="Times New Roman" panose="02020603050405020304" pitchFamily="18" charset="0"/>
              </a:rPr>
              <a:t> в стиле: </a:t>
            </a:r>
            <a:br>
              <a:rPr lang="ru-RU" sz="2700" dirty="0" smtClean="0">
                <a:latin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cs typeface="Times New Roman" panose="02020603050405020304" pitchFamily="18" charset="0"/>
              </a:rPr>
              <a:t>«Русская изба</a:t>
            </a:r>
            <a:r>
              <a:rPr lang="ru-RU" sz="2700" dirty="0" smtClean="0">
                <a:latin typeface="Times New Roman" panose="02020603050405020304" pitchFamily="18" charset="0"/>
                <a:cs typeface="Times New Roman" panose="02020603050405020304" pitchFamily="18" charset="0"/>
              </a:rPr>
              <a:t>»,  </a:t>
            </a:r>
            <a:r>
              <a:rPr lang="ru-RU" sz="2700" b="1" dirty="0" smtClean="0">
                <a:latin typeface="Times New Roman" panose="02020603050405020304" pitchFamily="18" charset="0"/>
                <a:cs typeface="Times New Roman" panose="02020603050405020304" pitchFamily="18" charset="0"/>
              </a:rPr>
              <a:t>«Горница».</a:t>
            </a:r>
            <a:br>
              <a:rPr lang="ru-RU" sz="2700" b="1" dirty="0" smtClean="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Цель</a:t>
            </a:r>
            <a:r>
              <a:rPr lang="ru-RU" sz="2700" dirty="0">
                <a:latin typeface="Times New Roman" panose="02020603050405020304" pitchFamily="18" charset="0"/>
                <a:cs typeface="Times New Roman" panose="02020603050405020304" pitchFamily="18" charset="0"/>
              </a:rPr>
              <a:t>: Познакомить с избой-жилищем крестьянской семьи, с предметами старинного русского </a:t>
            </a:r>
            <a:r>
              <a:rPr lang="ru-RU" sz="2700" dirty="0" smtClean="0">
                <a:latin typeface="Times New Roman" panose="02020603050405020304" pitchFamily="18" charset="0"/>
                <a:cs typeface="Times New Roman" panose="02020603050405020304" pitchFamily="18" charset="0"/>
              </a:rPr>
              <a:t>быта.</a:t>
            </a:r>
            <a:r>
              <a:rPr lang="ru-RU" sz="2700" b="1" i="1" dirty="0">
                <a:latin typeface="Times New Roman" panose="02020603050405020304" pitchFamily="18" charset="0"/>
                <a:cs typeface="Times New Roman" panose="02020603050405020304" pitchFamily="18" charset="0"/>
              </a:rPr>
              <a:t/>
            </a:r>
            <a:br>
              <a:rPr lang="ru-RU" sz="2700" b="1" i="1" dirty="0">
                <a:latin typeface="Times New Roman" panose="02020603050405020304" pitchFamily="18" charset="0"/>
                <a:cs typeface="Times New Roman" panose="02020603050405020304" pitchFamily="18" charset="0"/>
              </a:rPr>
            </a:br>
            <a:r>
              <a:rPr lang="ru-RU" sz="2700" b="1" dirty="0" smtClean="0">
                <a:latin typeface="Times New Roman" panose="02020603050405020304" pitchFamily="18" charset="0"/>
                <a:cs typeface="Times New Roman" panose="02020603050405020304" pitchFamily="18" charset="0"/>
              </a:rPr>
              <a:t/>
            </a:r>
            <a:br>
              <a:rPr lang="ru-RU" sz="2700" b="1" dirty="0" smtClean="0">
                <a:latin typeface="Times New Roman" panose="02020603050405020304" pitchFamily="18" charset="0"/>
                <a:cs typeface="Times New Roman" panose="02020603050405020304" pitchFamily="18" charset="0"/>
              </a:rPr>
            </a:br>
            <a:endParaRPr lang="ru-RU" sz="2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79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ррусс</a:t>
            </a:r>
            <a:endParaRPr lang="ru-RU" dirty="0"/>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 y="561704"/>
            <a:ext cx="11077304" cy="5720088"/>
          </a:xfrm>
          <a:prstGeom prst="rect">
            <a:avLst/>
          </a:prstGeom>
          <a:ln>
            <a:noFill/>
          </a:ln>
          <a:effectLst>
            <a:softEdge rad="112500"/>
          </a:effectLst>
        </p:spPr>
      </p:pic>
    </p:spTree>
    <p:extLst>
      <p:ext uri="{BB962C8B-B14F-4D97-AF65-F5344CB8AC3E}">
        <p14:creationId xmlns:p14="http://schemas.microsoft.com/office/powerpoint/2010/main" val="3407545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97279" y="828289"/>
            <a:ext cx="10189029" cy="5632311"/>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Дети узнали о предметах русской старины, прикоснулись к экспонатам, посидели за прялкой, покачали куклу в люльке, поставили в печку </a:t>
            </a:r>
            <a:r>
              <a:rPr lang="ru-RU" sz="2400" dirty="0" smtClean="0">
                <a:latin typeface="Times New Roman" panose="02020603050405020304" pitchFamily="18" charset="0"/>
                <a:cs typeface="Times New Roman" panose="02020603050405020304" pitchFamily="18" charset="0"/>
              </a:rPr>
              <a:t>чугунок.</a:t>
            </a:r>
          </a:p>
          <a:p>
            <a:endParaRPr lang="ru-RU" sz="2400" b="1" i="1" dirty="0" smtClean="0">
              <a:latin typeface="Times New Roman" panose="02020603050405020304" pitchFamily="18" charset="0"/>
              <a:cs typeface="Times New Roman" panose="02020603050405020304" pitchFamily="18" charset="0"/>
            </a:endParaRPr>
          </a:p>
          <a:p>
            <a:endParaRPr lang="ru-RU" sz="2400" i="1" dirty="0" smtClean="0">
              <a:latin typeface="Times New Roman" panose="02020603050405020304" pitchFamily="18" charset="0"/>
              <a:cs typeface="Times New Roman" panose="02020603050405020304" pitchFamily="18" charset="0"/>
            </a:endParaRPr>
          </a:p>
          <a:p>
            <a:r>
              <a:rPr lang="ru-RU" sz="2400" i="1" dirty="0" smtClean="0">
                <a:latin typeface="Times New Roman" panose="02020603050405020304" pitchFamily="18" charset="0"/>
                <a:cs typeface="Times New Roman" panose="02020603050405020304" pitchFamily="18" charset="0"/>
              </a:rPr>
              <a:t>Изделия </a:t>
            </a:r>
            <a:r>
              <a:rPr lang="ru-RU" sz="2400" i="1" dirty="0">
                <a:latin typeface="Times New Roman" panose="02020603050405020304" pitchFamily="18" charset="0"/>
                <a:cs typeface="Times New Roman" panose="02020603050405020304" pitchFamily="18" charset="0"/>
              </a:rPr>
              <a:t>из глины: </a:t>
            </a:r>
            <a:r>
              <a:rPr lang="ru-RU" sz="2400" dirty="0">
                <a:latin typeface="Times New Roman" panose="02020603050405020304" pitchFamily="18" charset="0"/>
                <a:cs typeface="Times New Roman" panose="02020603050405020304" pitchFamily="18" charset="0"/>
              </a:rPr>
              <a:t>крынки, кувшин, чайник, тарелочки, кружки;</a:t>
            </a:r>
            <a:br>
              <a:rPr lang="ru-RU" sz="2400" dirty="0">
                <a:latin typeface="Times New Roman" panose="02020603050405020304" pitchFamily="18" charset="0"/>
                <a:cs typeface="Times New Roman" panose="02020603050405020304" pitchFamily="18" charset="0"/>
              </a:rPr>
            </a:br>
            <a:r>
              <a:rPr lang="ru-RU" sz="2400" i="1" dirty="0">
                <a:latin typeface="Times New Roman" panose="02020603050405020304" pitchFamily="18" charset="0"/>
                <a:cs typeface="Times New Roman" panose="02020603050405020304" pitchFamily="18" charset="0"/>
              </a:rPr>
              <a:t>Плетеные изделия: </a:t>
            </a:r>
            <a:r>
              <a:rPr lang="ru-RU" sz="2400" dirty="0" smtClean="0">
                <a:latin typeface="Times New Roman" panose="02020603050405020304" pitchFamily="18" charset="0"/>
                <a:cs typeface="Times New Roman" panose="02020603050405020304" pitchFamily="18" charset="0"/>
              </a:rPr>
              <a:t>корзинки, </a:t>
            </a:r>
            <a:r>
              <a:rPr lang="ru-RU" sz="2400" dirty="0">
                <a:latin typeface="Times New Roman" panose="02020603050405020304" pitchFamily="18" charset="0"/>
                <a:cs typeface="Times New Roman" panose="02020603050405020304" pitchFamily="18" charset="0"/>
              </a:rPr>
              <a:t>короб, лукошко;</a:t>
            </a:r>
            <a:br>
              <a:rPr lang="ru-RU" sz="2400" dirty="0">
                <a:latin typeface="Times New Roman" panose="02020603050405020304" pitchFamily="18" charset="0"/>
                <a:cs typeface="Times New Roman" panose="02020603050405020304" pitchFamily="18" charset="0"/>
              </a:rPr>
            </a:br>
            <a:r>
              <a:rPr lang="ru-RU" sz="2400" i="1" dirty="0" smtClean="0">
                <a:latin typeface="Times New Roman" panose="02020603050405020304" pitchFamily="18" charset="0"/>
                <a:cs typeface="Times New Roman" panose="02020603050405020304" pitchFamily="18" charset="0"/>
              </a:rPr>
              <a:t>Деревянные </a:t>
            </a:r>
            <a:r>
              <a:rPr lang="ru-RU" sz="2400" i="1" dirty="0">
                <a:latin typeface="Times New Roman" panose="02020603050405020304" pitchFamily="18" charset="0"/>
                <a:cs typeface="Times New Roman" panose="02020603050405020304" pitchFamily="18" charset="0"/>
              </a:rPr>
              <a:t>изделия: </a:t>
            </a:r>
            <a:r>
              <a:rPr lang="ru-RU" sz="2400" dirty="0">
                <a:latin typeface="Times New Roman" panose="02020603050405020304" pitchFamily="18" charset="0"/>
                <a:cs typeface="Times New Roman" panose="02020603050405020304" pitchFamily="18" charset="0"/>
              </a:rPr>
              <a:t>ложки, лопатка, </a:t>
            </a:r>
            <a:r>
              <a:rPr lang="ru-RU" sz="2400" dirty="0" smtClean="0">
                <a:latin typeface="Times New Roman" panose="02020603050405020304" pitchFamily="18" charset="0"/>
                <a:cs typeface="Times New Roman" panose="02020603050405020304" pitchFamily="18" charset="0"/>
              </a:rPr>
              <a:t>сито</a:t>
            </a:r>
            <a:r>
              <a:rPr lang="ru-RU" sz="2400" dirty="0">
                <a:latin typeface="Times New Roman" panose="02020603050405020304" pitchFamily="18" charset="0"/>
                <a:cs typeface="Times New Roman" panose="02020603050405020304" pitchFamily="18" charset="0"/>
              </a:rPr>
              <a:t>, мутовка, лучина, свечи, деревянные игрушки, керосиновая лампа, дрова;</a:t>
            </a:r>
            <a:br>
              <a:rPr lang="ru-RU" sz="2400" dirty="0">
                <a:latin typeface="Times New Roman" panose="02020603050405020304" pitchFamily="18" charset="0"/>
                <a:cs typeface="Times New Roman" panose="02020603050405020304" pitchFamily="18" charset="0"/>
              </a:rPr>
            </a:br>
            <a:r>
              <a:rPr lang="ru-RU" sz="2400" i="1" dirty="0">
                <a:latin typeface="Times New Roman" panose="02020603050405020304" pitchFamily="18" charset="0"/>
                <a:cs typeface="Times New Roman" panose="02020603050405020304" pitchFamily="18" charset="0"/>
              </a:rPr>
              <a:t>Из бересты: </a:t>
            </a:r>
            <a:r>
              <a:rPr lang="ru-RU" sz="2400" dirty="0">
                <a:latin typeface="Times New Roman" panose="02020603050405020304" pitchFamily="18" charset="0"/>
                <a:cs typeface="Times New Roman" panose="02020603050405020304" pitchFamily="18" charset="0"/>
              </a:rPr>
              <a:t>туески, тарелки, вазочки;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Чугунки, ухват, стиральная доска;</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Прялки, веретено, шерсть;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Самовар</a:t>
            </a:r>
            <a:r>
              <a:rPr lang="ru-RU" sz="2400" dirty="0">
                <a:latin typeface="Times New Roman" panose="02020603050405020304" pitchFamily="18" charset="0"/>
                <a:cs typeface="Times New Roman" panose="02020603050405020304" pitchFamily="18" charset="0"/>
              </a:rPr>
              <a:t>, шкатулка.</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Кружевные скатерти, вышитые рушники, салфетки.</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Вязаные коврики, половики тканые;</a:t>
            </a:r>
            <a:br>
              <a:rPr lang="ru-RU" sz="2400" dirty="0">
                <a:latin typeface="Times New Roman" panose="02020603050405020304" pitchFamily="18" charset="0"/>
                <a:cs typeface="Times New Roman" panose="02020603050405020304" pitchFamily="18" charset="0"/>
              </a:rPr>
            </a:br>
            <a:endParaRPr lang="ru-RU" sz="2400" dirty="0"/>
          </a:p>
        </p:txBody>
      </p:sp>
      <p:sp>
        <p:nvSpPr>
          <p:cNvPr id="7" name="Прямоугольник 6"/>
          <p:cNvSpPr/>
          <p:nvPr/>
        </p:nvSpPr>
        <p:spPr>
          <a:xfrm>
            <a:off x="1097279" y="1894117"/>
            <a:ext cx="6688184" cy="738664"/>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Предметы русской </a:t>
            </a:r>
            <a:r>
              <a:rPr lang="ru-RU" sz="2400" b="1" dirty="0" smtClean="0">
                <a:latin typeface="Times New Roman" panose="02020603050405020304" pitchFamily="18" charset="0"/>
                <a:cs typeface="Times New Roman" panose="02020603050405020304" pitchFamily="18" charset="0"/>
              </a:rPr>
              <a:t>старины:</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18710990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467</TotalTime>
  <Words>356</Words>
  <Application>Microsoft Office PowerPoint</Application>
  <PresentationFormat>Широкоэкранный</PresentationFormat>
  <Paragraphs>42</Paragraphs>
  <Slides>31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Garamond</vt:lpstr>
      <vt:lpstr>Times New Roman</vt:lpstr>
      <vt:lpstr>Натуральные материалы</vt:lpstr>
      <vt:lpstr>«Приобщение дошкольников  к истокам народной культуры»</vt:lpstr>
      <vt:lpstr>Презентация PowerPoint</vt:lpstr>
      <vt:lpstr>Презентация PowerPoint</vt:lpstr>
      <vt:lpstr>Презентация PowerPoint</vt:lpstr>
      <vt:lpstr> То, что мы заложим в душу ребенка сейчас, проявится позднее, станет его и нашей жизнью.  Детский возраст - период активного познания мира и человеческих отношений,  Формирования основ личности будущего гражданина.  Поэтому я решила изучить данную проблему и разработать пути достижения наилучшего эффекта в приобщении детей к истокам народной культуры.    </vt:lpstr>
      <vt:lpstr>Презентация PowerPoint</vt:lpstr>
      <vt:lpstr> Известно, что основой духовно-нравственного воспитания является культура общества, семьи и образовательного учреждения той среды, в которой живет ребенок, в которой происходит становление и развитие. Работа с детьми составляет цикл занятий, включающих разные виды деятельности.  Чтобы нагляднее познакомить детей с народным бытом и традициями русского народа, ввести детей в мир русской культуры, в атмосферу старины, я организовала мероприятие в стиле:  «Русская изба»,  «Горница». Цель: Познакомить с избой-жилищем крестьянской семьи, с предметами старинного русского быта.  </vt:lpstr>
      <vt:lpstr>ррусс</vt:lpstr>
      <vt:lpstr>Презентация PowerPoint</vt:lpstr>
      <vt:lpstr>Презентация PowerPoint</vt:lpstr>
      <vt:lpstr>Презентация PowerPoint</vt:lpstr>
      <vt:lpstr>Россия богата своими традициями, обычаями, народными праздниками. Одним из таких праздников является «МАСЛЕНИЦА». Ежегодное проведение Масленицы в нашем учреждении стало традиционным и любимым праздником для детей. Вот и в этом году наши дети стали участниками проводов Масленицы. Всю неделю дети готовились к этому событию и ждали его с нетерпением. Из бесед они узнали, как раньше на Руси праздновали масленицу, разучивали русские народные игры, песни, заклички.</vt:lpstr>
      <vt:lpstr>Дети вырезали и клеили кокошники для праздника. Ваня рассказал про семейный свадебный рушник, про оберег семьи, а также о бабушкиных и маминых вышивках. Миша рассказал про самовар, кувшин из глины, доставшиеся по наследству. Настя. Ф познакомила нас с ручными работами бабушки: рушник, скатерть.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Для развития детской инициативы и творческого самовыражения способствую формированию у детей установок:  «Я смогу», «Я сумею». Создаю ситуацию успеха для каждого ребенка:  «Это очень просто, я тебе помогу». Считаю, что необходимо вдохнуть в каждого ребенка уверенность в свои силы:  «У тебя все получится».  Семен предложил испечь печенье, мы его задумку воплотили в реальность. Предложив свои идеи, каждый ребенок хочет, чтобы его услышали,  проявили интерес, поддержали. Развитие детской инициативы и самостоятельности в условиях детского сада осуществляется с помощью: свободного выбора деятельности, выражения своих чувств и мыслей, осуществления поддержи и помощи в игровой, познавательной, исследовательской деятельности (конструирование, рисование, лепка, аппликация).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«Приобщение дошкольников  к истокам народной культуры»</dc:title>
  <dc:creator>Admin</dc:creator>
  <cp:lastModifiedBy>Admin</cp:lastModifiedBy>
  <cp:revision>80</cp:revision>
  <cp:lastPrinted>2023-03-25T08:20:00Z</cp:lastPrinted>
  <dcterms:created xsi:type="dcterms:W3CDTF">2023-03-18T10:45:18Z</dcterms:created>
  <dcterms:modified xsi:type="dcterms:W3CDTF">2023-03-26T12:38:39Z</dcterms:modified>
</cp:coreProperties>
</file>