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0" r:id="rId14"/>
    <p:sldId id="265" r:id="rId15"/>
    <p:sldId id="266" r:id="rId16"/>
    <p:sldId id="269" r:id="rId17"/>
    <p:sldId id="271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0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1B8D2D-461E-4CE7-AC08-BE7BCDE66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8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A3C80-F3A7-487E-B819-D9A8BE411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1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0BDD-1256-4DB8-9247-2D3567B95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E8EB6-9C3D-49C2-B0BA-B65CC97D0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7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87E2-ED71-43B9-B1E8-3F1499801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9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9D82-2C26-4224-814A-620A6DC4C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6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E40DE-26DE-4AB5-9578-6C6C854BD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2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7A19-CC9D-4995-B752-0FD374054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F9F-E07F-4BE2-A59F-1B6398310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1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F05A-45E4-4E78-AC6E-8FFC7536C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91D0-1F09-4413-9A67-148D2F5F7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4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532D77-B100-4DDD-81E7-3F02D3A46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200" dirty="0"/>
              <a:t>Проект «Бабушкины сказки» как средство развития нравственно-патриотических чувств  у детей младшего дошкольного  </a:t>
            </a:r>
            <a:br>
              <a:rPr lang="ru-RU" sz="3200" dirty="0"/>
            </a:br>
            <a:r>
              <a:rPr lang="ru-RU" sz="3200" dirty="0"/>
              <a:t>возраста»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192688" cy="1224136"/>
          </a:xfrm>
        </p:spPr>
        <p:txBody>
          <a:bodyPr/>
          <a:lstStyle/>
          <a:p>
            <a:pPr algn="r" eaLnBrk="1" hangingPunct="1"/>
            <a:r>
              <a:rPr lang="ru-RU" sz="1800" dirty="0">
                <a:solidFill>
                  <a:srgbClr val="0070C0"/>
                </a:solidFill>
              </a:rPr>
              <a:t>Воспитатель МБДОУ г. Иркутска </a:t>
            </a:r>
          </a:p>
          <a:p>
            <a:pPr algn="r" eaLnBrk="1" hangingPunct="1"/>
            <a:r>
              <a:rPr lang="ru-RU" sz="1800" dirty="0">
                <a:solidFill>
                  <a:srgbClr val="0070C0"/>
                </a:solidFill>
              </a:rPr>
              <a:t>детский сад № 43</a:t>
            </a:r>
          </a:p>
          <a:p>
            <a:pPr algn="r" eaLnBrk="1" hangingPunct="1"/>
            <a:r>
              <a:rPr lang="ru-RU" sz="1800" dirty="0">
                <a:solidFill>
                  <a:srgbClr val="0070C0"/>
                </a:solidFill>
              </a:rPr>
              <a:t>Миронова Лидия Павловна, </a:t>
            </a:r>
          </a:p>
          <a:p>
            <a:pPr algn="r" eaLnBrk="1" hangingPunct="1"/>
            <a:r>
              <a:rPr lang="ru-RU" sz="1800" dirty="0">
                <a:solidFill>
                  <a:srgbClr val="0070C0"/>
                </a:solidFill>
              </a:rPr>
              <a:t>1 квалификационная категория</a:t>
            </a:r>
          </a:p>
          <a:p>
            <a:pPr eaLnBrk="1" hangingPunct="1"/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E98235-5BEA-6BC4-D4C6-9BAB209D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9E797FA-0E79-D594-D188-5DCDDAA81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6037"/>
            <a:ext cx="4791978" cy="31372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6ED9CC4-E69A-32FE-3A58-35E6D6559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08920"/>
            <a:ext cx="4791978" cy="33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9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8B8F3B-A410-C8E0-B4D6-4C8267EA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Дидактические игры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FEE2790-D9D4-7DE4-ADEA-DB378AF2D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5833"/>
            <a:ext cx="2880320" cy="36724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20BBB09-E184-D4E1-6523-D271894C0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57" y="1695833"/>
            <a:ext cx="2486923" cy="41200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CF6838C-2D7B-1757-B6AC-3584B85C25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80" y="2166660"/>
            <a:ext cx="2654491" cy="36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84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9EE6FC-B6C8-6BC9-F10A-1FB4177F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родителями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AD6644-1C7D-8812-509A-C6D0D4BA5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2" y="1772816"/>
            <a:ext cx="3318708" cy="41446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EE7EAD4-C6EC-B196-745D-082E0BCCE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2067"/>
            <a:ext cx="3808429" cy="411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9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6D8BD1-44B5-64EB-748D-DF34E4A6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1BFA86-D7E8-96CA-DF66-893708CAC4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8196"/>
            <a:ext cx="4293096" cy="42930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AE29D10-BE5E-D570-F8AC-74EED849A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90" y="1628800"/>
            <a:ext cx="3384376" cy="41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6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875CAA-DD50-9E49-1640-05FDB2E1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1028A9-0C34-7FF3-B10B-B6548B4F9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4187200" cy="45218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C4B398B-5A0D-83A5-8450-6EFBDACE00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76" y="1340768"/>
            <a:ext cx="3157616" cy="45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98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0018EF-6276-8C69-C1F9-514B906D5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ru-RU" dirty="0"/>
              <a:t>Изготовление </a:t>
            </a:r>
            <a:r>
              <a:rPr lang="ru-RU" dirty="0" err="1"/>
              <a:t>лэпбука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F8608B-9183-38B1-076F-DA150B62D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862" y="2627559"/>
            <a:ext cx="3783002" cy="26495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63986D-7C02-D960-2FC2-5C58E5D20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83122" y="1405881"/>
            <a:ext cx="3528391" cy="48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42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CCB202-ED5F-1AFA-B155-0BA0C4CDF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9631D0BA-4051-FBD1-AEF4-9AECD485D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4" y="764704"/>
            <a:ext cx="7687732" cy="432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89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2C611A-1EFD-CC43-261F-977C26A5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ECB59F-78AE-8929-FA3B-8DC52A08F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Развитие и воспитание нравственно-патриотических чувств у детей младшего дошкольного возраста через знакомство со сказкой.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4CA0E3-079D-FDE9-4692-5B6E583E6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40968"/>
            <a:ext cx="2420021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1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293AE8-95E6-2AD9-111C-6789F7F6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525E39-CABF-1B21-86EC-79ED87410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/>
              <a:t>1. </a:t>
            </a:r>
            <a:r>
              <a:rPr lang="ru-RU" sz="1800" dirty="0" smtClean="0"/>
              <a:t>Создавать </a:t>
            </a:r>
            <a:r>
              <a:rPr lang="ru-RU" sz="1800" dirty="0"/>
              <a:t>необходимые условия для знакомства детей с русскими народными сказками.</a:t>
            </a:r>
          </a:p>
          <a:p>
            <a:pPr marL="0" indent="0">
              <a:buNone/>
            </a:pPr>
            <a:r>
              <a:rPr lang="ru-RU" sz="1800" dirty="0"/>
              <a:t>2. Привлекать детей к воспроизведению образов сказок и их героев;</a:t>
            </a:r>
          </a:p>
          <a:p>
            <a:pPr marL="0" indent="0">
              <a:buNone/>
            </a:pPr>
            <a:r>
              <a:rPr lang="ru-RU" sz="1800" dirty="0"/>
              <a:t>3. Закладывать основы нравственности, воспитывать моральные ценности.</a:t>
            </a:r>
          </a:p>
          <a:p>
            <a:pPr marL="0" indent="0">
              <a:buNone/>
            </a:pPr>
            <a:r>
              <a:rPr lang="ru-RU" sz="1800" dirty="0"/>
              <a:t>4.Способствовать воспитанию нравственно -патриотических чувств у детей младшего дошкольного возраста через русские народные сказки.</a:t>
            </a:r>
          </a:p>
          <a:p>
            <a:pPr marL="0" indent="0">
              <a:buNone/>
            </a:pPr>
            <a:r>
              <a:rPr lang="ru-RU" sz="1800" dirty="0"/>
              <a:t>5. Приобщать детей к процессу познания добра и зла, честности и справедливости.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84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CC0A4E-339F-A6F9-8651-3EB17868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Подготовительный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3D2432-D41D-60D8-83F4-325CB2B25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Изучение методической литературы</a:t>
            </a:r>
          </a:p>
          <a:p>
            <a:r>
              <a:rPr lang="ru-RU" dirty="0"/>
              <a:t>Определение целей и задач</a:t>
            </a:r>
          </a:p>
          <a:p>
            <a:r>
              <a:rPr lang="ru-RU" dirty="0"/>
              <a:t>Разработка перспективного плана</a:t>
            </a:r>
          </a:p>
          <a:p>
            <a:r>
              <a:rPr lang="ru-RU" dirty="0"/>
              <a:t>Проведение анкетирования родителей</a:t>
            </a:r>
          </a:p>
          <a:p>
            <a:r>
              <a:rPr lang="ru-RU" dirty="0"/>
              <a:t> Подбор художественной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156258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B706FD-3EE4-3365-1665-CE2CDD4B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Основной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08A19E-2B4C-7069-D596-6E46F8875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Работа по знакомству детей со сказками носит интегрированный характер. </a:t>
            </a:r>
          </a:p>
          <a:p>
            <a:pPr marL="0" indent="0">
              <a:buNone/>
            </a:pPr>
            <a:r>
              <a:rPr lang="ru-RU" sz="2000" dirty="0"/>
              <a:t>Знакомя детей со сказками, в своей работе я использую </a:t>
            </a:r>
            <a:r>
              <a:rPr lang="ru-RU" sz="2000" dirty="0" smtClean="0"/>
              <a:t>разные методы и </a:t>
            </a:r>
            <a:r>
              <a:rPr lang="ru-RU" sz="2000" dirty="0"/>
              <a:t>приёмы:</a:t>
            </a:r>
          </a:p>
          <a:p>
            <a:pPr>
              <a:buFontTx/>
              <a:buChar char="-"/>
            </a:pPr>
            <a:r>
              <a:rPr lang="ru-RU" sz="2000" dirty="0"/>
              <a:t>чтение;</a:t>
            </a:r>
          </a:p>
          <a:p>
            <a:pPr>
              <a:buFontTx/>
              <a:buChar char="-"/>
            </a:pPr>
            <a:r>
              <a:rPr lang="ru-RU" sz="2000" dirty="0"/>
              <a:t>беседы;</a:t>
            </a:r>
          </a:p>
          <a:p>
            <a:pPr>
              <a:buFontTx/>
              <a:buChar char="-"/>
            </a:pPr>
            <a:r>
              <a:rPr lang="ru-RU" sz="2000" dirty="0"/>
              <a:t>рассматривание иллюстраций по сказкам;</a:t>
            </a:r>
          </a:p>
          <a:p>
            <a:pPr>
              <a:buFontTx/>
              <a:buChar char="-"/>
            </a:pPr>
            <a:r>
              <a:rPr lang="ru-RU" sz="2000" dirty="0"/>
              <a:t>работа над интонацией;</a:t>
            </a:r>
          </a:p>
          <a:p>
            <a:pPr>
              <a:buFontTx/>
              <a:buChar char="-"/>
            </a:pPr>
            <a:r>
              <a:rPr lang="ru-RU" sz="2000" dirty="0"/>
              <a:t>драматизация;</a:t>
            </a:r>
          </a:p>
          <a:p>
            <a:pPr>
              <a:buFontTx/>
              <a:buChar char="-"/>
            </a:pPr>
            <a:r>
              <a:rPr lang="ru-RU" sz="2000" dirty="0"/>
              <a:t>дидактические </a:t>
            </a:r>
            <a:r>
              <a:rPr lang="ru-RU" sz="2000" dirty="0" smtClean="0"/>
              <a:t>игры;</a:t>
            </a:r>
          </a:p>
          <a:p>
            <a:pPr>
              <a:buFontTx/>
              <a:buChar char="-"/>
            </a:pPr>
            <a:r>
              <a:rPr lang="ru-RU" sz="2000" dirty="0" err="1" smtClean="0"/>
              <a:t>лэпбук</a:t>
            </a:r>
            <a:endParaRPr lang="ru-RU" sz="20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797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CCE4C-C927-0AA2-1FF7-E955690D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Чтение -беседа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CDBB8538-4333-03BE-5ECA-2F196D45D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320827"/>
              </p:ext>
            </p:extLst>
          </p:nvPr>
        </p:nvGraphicFramePr>
        <p:xfrm>
          <a:off x="827584" y="2060849"/>
          <a:ext cx="7560840" cy="3811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9396">
                  <a:extLst>
                    <a:ext uri="{9D8B030D-6E8A-4147-A177-3AD203B41FA5}">
                      <a16:colId xmlns:a16="http://schemas.microsoft.com/office/drawing/2014/main" xmlns="" val="4193093824"/>
                    </a:ext>
                  </a:extLst>
                </a:gridCol>
                <a:gridCol w="3781444">
                  <a:extLst>
                    <a:ext uri="{9D8B030D-6E8A-4147-A177-3AD203B41FA5}">
                      <a16:colId xmlns:a16="http://schemas.microsoft.com/office/drawing/2014/main" xmlns="" val="1103452294"/>
                    </a:ext>
                  </a:extLst>
                </a:gridCol>
              </a:tblGrid>
              <a:tr h="245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accent4"/>
                          </a:solidFill>
                          <a:effectLst/>
                        </a:rPr>
                        <a:t>Название сказки</a:t>
                      </a:r>
                      <a:endParaRPr lang="ru-RU" sz="11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accent4"/>
                          </a:solidFill>
                          <a:effectLst/>
                        </a:rPr>
                        <a:t>Мораль</a:t>
                      </a:r>
                      <a:endParaRPr lang="ru-RU" sz="11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xmlns="" val="1834873843"/>
                  </a:ext>
                </a:extLst>
              </a:tr>
              <a:tr h="504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accent4"/>
                          </a:solidFill>
                          <a:effectLst/>
                        </a:rPr>
                        <a:t>«Волк и семеро козлят», «</a:t>
                      </a:r>
                      <a:r>
                        <a:rPr lang="ru-RU" sz="1600" kern="100" dirty="0" err="1">
                          <a:solidFill>
                            <a:schemeClr val="accent4"/>
                          </a:solidFill>
                          <a:effectLst/>
                        </a:rPr>
                        <a:t>Заюшкина</a:t>
                      </a:r>
                      <a:r>
                        <a:rPr lang="ru-RU" sz="1600" kern="100" dirty="0">
                          <a:solidFill>
                            <a:schemeClr val="accent4"/>
                          </a:solidFill>
                          <a:effectLst/>
                        </a:rPr>
                        <a:t> избушка»</a:t>
                      </a:r>
                      <a:endParaRPr lang="ru-RU" sz="11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Победа добра над злом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xmlns="" val="1735404349"/>
                  </a:ext>
                </a:extLst>
              </a:tr>
              <a:tr h="245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accent4"/>
                          </a:solidFill>
                          <a:effectLst/>
                        </a:rPr>
                        <a:t>«Репка», «Три поросенка»</a:t>
                      </a:r>
                      <a:endParaRPr lang="ru-RU" sz="11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</a:rPr>
                        <a:t>Трудолюбие, взаимопомощь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xmlns="" val="1480269909"/>
                  </a:ext>
                </a:extLst>
              </a:tr>
              <a:tr h="764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accent4"/>
                          </a:solidFill>
                          <a:effectLst/>
                        </a:rPr>
                        <a:t>«Гуси-лебеди», «Сестрица Аленушка и братец Иванушка», «Маша и медведь»</a:t>
                      </a:r>
                      <a:endParaRPr lang="ru-RU" sz="11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</a:rPr>
                        <a:t>Наказ слушаться старших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xmlns="" val="4159375569"/>
                  </a:ext>
                </a:extLst>
              </a:tr>
              <a:tr h="501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accent4"/>
                          </a:solidFill>
                          <a:effectLst/>
                        </a:rPr>
                        <a:t>«Теремок», «Зимовье зверей»</a:t>
                      </a:r>
                      <a:endParaRPr lang="ru-RU" sz="11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</a:rPr>
                        <a:t>Дружба помогает победить трудности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xmlns="" val="641443002"/>
                  </a:ext>
                </a:extLst>
              </a:tr>
              <a:tr h="245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accent4"/>
                          </a:solidFill>
                          <a:effectLst/>
                        </a:rPr>
                        <a:t>«У страха глаза велики»</a:t>
                      </a:r>
                      <a:endParaRPr lang="ru-RU" sz="11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</a:rPr>
                        <a:t>Высмеивание трусость, глупость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xmlns="" val="33301316"/>
                  </a:ext>
                </a:extLst>
              </a:tr>
              <a:tr h="504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accent4"/>
                          </a:solidFill>
                          <a:effectLst/>
                        </a:rPr>
                        <a:t>«Лиса и журавль», «Лисичка сестричка и серый волк», «</a:t>
                      </a:r>
                      <a:endParaRPr lang="ru-RU" sz="11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Осуждение хитрости, обмана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xmlns="" val="849790795"/>
                  </a:ext>
                </a:extLst>
              </a:tr>
              <a:tr h="245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accent4"/>
                          </a:solidFill>
                          <a:effectLst/>
                        </a:rPr>
                        <a:t>«Петушок и бобовое зернышко»</a:t>
                      </a:r>
                      <a:endParaRPr lang="ru-RU" sz="11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</a:rPr>
                        <a:t>Забота о ближнем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xmlns="" val="3167038347"/>
                  </a:ext>
                </a:extLst>
              </a:tr>
              <a:tr h="170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xmlns="" val="3024063765"/>
                  </a:ext>
                </a:extLst>
              </a:tr>
              <a:tr h="245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accent4"/>
                          </a:solidFill>
                          <a:effectLst/>
                        </a:rPr>
                        <a:t>«Заяц-хваста»</a:t>
                      </a:r>
                      <a:endParaRPr lang="ru-RU" sz="11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Осуждение хвастовства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xmlns="" val="2022445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5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B55675-EED6-4EE2-AFC7-9272BDC9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Рассматривание иллюстраций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985A048-E375-418D-959B-4A96C98C1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70837"/>
            <a:ext cx="3888432" cy="2916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774B31-7158-1241-1322-EC3036DC9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0" y="3376786"/>
            <a:ext cx="4663518" cy="26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6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2C08B5-203D-AD26-7967-72649316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над интонацией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24B507-859E-BB06-E328-AB795995DB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4836803" cy="40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2E8F87-B700-B285-DD40-3C2136E1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Драматизация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70C9AA-764C-FD6E-7B8A-18A3E0BC2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1" y="1844824"/>
            <a:ext cx="3658499" cy="40724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23CD492-8EF6-5EE8-4C91-795ADAAEC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21" y="1844824"/>
            <a:ext cx="3547779" cy="42012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FCA4D09-DA15-CF8A-9987-7884DAC4F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63" y="3456601"/>
            <a:ext cx="1883827" cy="260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75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9d035d7d-02e5-4a00-8b62-9a556aabc7b5">false</MarketSpecific>
    <ApprovalStatus xmlns="9d035d7d-02e5-4a00-8b62-9a556aabc7b5">InProgress</ApprovalStatus>
    <LocComments xmlns="9d035d7d-02e5-4a00-8b62-9a556aabc7b5" xsi:nil="true"/>
    <DirectSourceMarket xmlns="9d035d7d-02e5-4a00-8b62-9a556aabc7b5">english</DirectSourceMarket>
    <ThumbnailAssetId xmlns="9d035d7d-02e5-4a00-8b62-9a556aabc7b5" xsi:nil="true"/>
    <PrimaryImageGen xmlns="9d035d7d-02e5-4a00-8b62-9a556aabc7b5">true</PrimaryImageGen>
    <LegacyData xmlns="9d035d7d-02e5-4a00-8b62-9a556aabc7b5" xsi:nil="true"/>
    <TPFriendlyName xmlns="9d035d7d-02e5-4a00-8b62-9a556aabc7b5" xsi:nil="true"/>
    <NumericId xmlns="9d035d7d-02e5-4a00-8b62-9a556aabc7b5" xsi:nil="true"/>
    <LocRecommendedHandoff xmlns="9d035d7d-02e5-4a00-8b62-9a556aabc7b5" xsi:nil="true"/>
    <BlockPublish xmlns="9d035d7d-02e5-4a00-8b62-9a556aabc7b5">false</BlockPublish>
    <BusinessGroup xmlns="9d035d7d-02e5-4a00-8b62-9a556aabc7b5" xsi:nil="true"/>
    <OpenTemplate xmlns="9d035d7d-02e5-4a00-8b62-9a556aabc7b5">true</OpenTemplate>
    <SourceTitle xmlns="9d035d7d-02e5-4a00-8b62-9a556aabc7b5">Playpen design template</SourceTitle>
    <APEditor xmlns="9d035d7d-02e5-4a00-8b62-9a556aabc7b5">
      <UserInfo>
        <DisplayName/>
        <AccountId xsi:nil="true"/>
        <AccountType/>
      </UserInfo>
    </APEditor>
    <UALocComments xmlns="9d035d7d-02e5-4a00-8b62-9a556aabc7b5">2007 Template UpLeveling Do Not HandOff</UALocComments>
    <IntlLangReviewDate xmlns="9d035d7d-02e5-4a00-8b62-9a556aabc7b5" xsi:nil="true"/>
    <PublishStatusLookup xmlns="9d035d7d-02e5-4a00-8b62-9a556aabc7b5">
      <Value>433927</Value>
      <Value>433952</Value>
    </PublishStatusLookup>
    <ParentAssetId xmlns="9d035d7d-02e5-4a00-8b62-9a556aabc7b5" xsi:nil="true"/>
    <FeatureTagsTaxHTField0 xmlns="9d035d7d-02e5-4a00-8b62-9a556aabc7b5">
      <Terms xmlns="http://schemas.microsoft.com/office/infopath/2007/PartnerControls"/>
    </FeatureTagsTaxHTField0>
    <MachineTranslated xmlns="9d035d7d-02e5-4a00-8b62-9a556aabc7b5">false</MachineTranslated>
    <Providers xmlns="9d035d7d-02e5-4a00-8b62-9a556aabc7b5" xsi:nil="true"/>
    <OriginalSourceMarket xmlns="9d035d7d-02e5-4a00-8b62-9a556aabc7b5">english</OriginalSourceMarket>
    <APDescription xmlns="9d035d7d-02e5-4a00-8b62-9a556aabc7b5" xsi:nil="true"/>
    <ContentItem xmlns="9d035d7d-02e5-4a00-8b62-9a556aabc7b5" xsi:nil="true"/>
    <ClipArtFilename xmlns="9d035d7d-02e5-4a00-8b62-9a556aabc7b5" xsi:nil="true"/>
    <TPInstallLocation xmlns="9d035d7d-02e5-4a00-8b62-9a556aabc7b5" xsi:nil="true"/>
    <TimesCloned xmlns="9d035d7d-02e5-4a00-8b62-9a556aabc7b5" xsi:nil="true"/>
    <PublishTargets xmlns="9d035d7d-02e5-4a00-8b62-9a556aabc7b5">OfficeOnline,OfficeOnlineVNext</PublishTargets>
    <AcquiredFrom xmlns="9d035d7d-02e5-4a00-8b62-9a556aabc7b5">Internal MS</AcquiredFrom>
    <AssetStart xmlns="9d035d7d-02e5-4a00-8b62-9a556aabc7b5">2012-01-11T20:33:00+00:00</AssetStart>
    <FriendlyTitle xmlns="9d035d7d-02e5-4a00-8b62-9a556aabc7b5" xsi:nil="true"/>
    <Provider xmlns="9d035d7d-02e5-4a00-8b62-9a556aabc7b5" xsi:nil="true"/>
    <LastHandOff xmlns="9d035d7d-02e5-4a00-8b62-9a556aabc7b5" xsi:nil="true"/>
    <Manager xmlns="9d035d7d-02e5-4a00-8b62-9a556aabc7b5" xsi:nil="true"/>
    <UALocRecommendation xmlns="9d035d7d-02e5-4a00-8b62-9a556aabc7b5">Localize</UALocRecommendation>
    <ArtSampleDocs xmlns="9d035d7d-02e5-4a00-8b62-9a556aabc7b5" xsi:nil="true"/>
    <UACurrentWords xmlns="9d035d7d-02e5-4a00-8b62-9a556aabc7b5" xsi:nil="true"/>
    <TPClientViewer xmlns="9d035d7d-02e5-4a00-8b62-9a556aabc7b5" xsi:nil="true"/>
    <TemplateStatus xmlns="9d035d7d-02e5-4a00-8b62-9a556aabc7b5">Complete</TemplateStatus>
    <ShowIn xmlns="9d035d7d-02e5-4a00-8b62-9a556aabc7b5">Show everywhere</ShowIn>
    <CSXHash xmlns="9d035d7d-02e5-4a00-8b62-9a556aabc7b5" xsi:nil="true"/>
    <Downloads xmlns="9d035d7d-02e5-4a00-8b62-9a556aabc7b5">0</Downloads>
    <VoteCount xmlns="9d035d7d-02e5-4a00-8b62-9a556aabc7b5" xsi:nil="true"/>
    <OOCacheId xmlns="9d035d7d-02e5-4a00-8b62-9a556aabc7b5" xsi:nil="true"/>
    <IsDeleted xmlns="9d035d7d-02e5-4a00-8b62-9a556aabc7b5">false</IsDeleted>
    <InternalTagsTaxHTField0 xmlns="9d035d7d-02e5-4a00-8b62-9a556aabc7b5">
      <Terms xmlns="http://schemas.microsoft.com/office/infopath/2007/PartnerControls"/>
    </InternalTagsTaxHTField0>
    <UANotes xmlns="9d035d7d-02e5-4a00-8b62-9a556aabc7b5">2003 to 2007 conversion</UANotes>
    <AssetExpire xmlns="9d035d7d-02e5-4a00-8b62-9a556aabc7b5">2035-01-01T08:00:00+00:00</AssetExpire>
    <CSXSubmissionMarket xmlns="9d035d7d-02e5-4a00-8b62-9a556aabc7b5" xsi:nil="true"/>
    <DSATActionTaken xmlns="9d035d7d-02e5-4a00-8b62-9a556aabc7b5" xsi:nil="true"/>
    <SubmitterId xmlns="9d035d7d-02e5-4a00-8b62-9a556aabc7b5" xsi:nil="true"/>
    <EditorialTags xmlns="9d035d7d-02e5-4a00-8b62-9a556aabc7b5" xsi:nil="true"/>
    <TPExecutable xmlns="9d035d7d-02e5-4a00-8b62-9a556aabc7b5" xsi:nil="true"/>
    <CSXSubmissionDate xmlns="9d035d7d-02e5-4a00-8b62-9a556aabc7b5" xsi:nil="true"/>
    <CSXUpdate xmlns="9d035d7d-02e5-4a00-8b62-9a556aabc7b5">false</CSXUpdate>
    <AssetType xmlns="9d035d7d-02e5-4a00-8b62-9a556aabc7b5">TP</AssetType>
    <ApprovalLog xmlns="9d035d7d-02e5-4a00-8b62-9a556aabc7b5" xsi:nil="true"/>
    <BugNumber xmlns="9d035d7d-02e5-4a00-8b62-9a556aabc7b5" xsi:nil="true"/>
    <OriginAsset xmlns="9d035d7d-02e5-4a00-8b62-9a556aabc7b5" xsi:nil="true"/>
    <TPComponent xmlns="9d035d7d-02e5-4a00-8b62-9a556aabc7b5" xsi:nil="true"/>
    <Milestone xmlns="9d035d7d-02e5-4a00-8b62-9a556aabc7b5" xsi:nil="true"/>
    <RecommendationsModifier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TP102814490</AssetId>
    <PolicheckWords xmlns="9d035d7d-02e5-4a00-8b62-9a556aabc7b5" xsi:nil="true"/>
    <TPLaunchHelpLink xmlns="9d035d7d-02e5-4a00-8b62-9a556aabc7b5" xsi:nil="true"/>
    <IntlLocPriority xmlns="9d035d7d-02e5-4a00-8b62-9a556aabc7b5" xsi:nil="true"/>
    <TPApplication xmlns="9d035d7d-02e5-4a00-8b62-9a556aabc7b5" xsi:nil="true"/>
    <IntlLangReviewer xmlns="9d035d7d-02e5-4a00-8b62-9a556aabc7b5" xsi:nil="true"/>
    <HandoffToMSDN xmlns="9d035d7d-02e5-4a00-8b62-9a556aabc7b5" xsi:nil="true"/>
    <PlannedPubDate xmlns="9d035d7d-02e5-4a00-8b62-9a556aabc7b5" xsi:nil="true"/>
    <CrawlForDependencies xmlns="9d035d7d-02e5-4a00-8b62-9a556aabc7b5">false</CrawlForDependencies>
    <LocLastLocAttemptVersionLookup xmlns="9d035d7d-02e5-4a00-8b62-9a556aabc7b5">770525</LocLastLocAttemptVersionLookup>
    <TrustLevel xmlns="9d035d7d-02e5-4a00-8b62-9a556aabc7b5">1 Microsoft Managed Content</TrustLevel>
    <CampaignTagsTaxHTField0 xmlns="9d035d7d-02e5-4a00-8b62-9a556aabc7b5">
      <Terms xmlns="http://schemas.microsoft.com/office/infopath/2007/PartnerControls"/>
    </CampaignTagsTaxHTField0>
    <TPNamespace xmlns="9d035d7d-02e5-4a00-8b62-9a556aabc7b5" xsi:nil="true"/>
    <TaxCatchAll xmlns="9d035d7d-02e5-4a00-8b62-9a556aabc7b5"/>
    <IsSearchable xmlns="9d035d7d-02e5-4a00-8b62-9a556aabc7b5">true</IsSearchable>
    <TemplateTemplateType xmlns="9d035d7d-02e5-4a00-8b62-9a556aabc7b5">PowerPoint 12 Default</TemplateTemplateType>
    <Markets xmlns="9d035d7d-02e5-4a00-8b62-9a556aabc7b5"/>
    <IntlLangReview xmlns="9d035d7d-02e5-4a00-8b62-9a556aabc7b5">false</IntlLangReview>
    <UAProjectedTotalWords xmlns="9d035d7d-02e5-4a00-8b62-9a556aabc7b5" xsi:nil="true"/>
    <OutputCachingOn xmlns="9d035d7d-02e5-4a00-8b62-9a556aabc7b5">false</OutputCachingOn>
    <AverageRating xmlns="9d035d7d-02e5-4a00-8b62-9a556aabc7b5" xsi:nil="true"/>
    <APAuthor xmlns="9d035d7d-02e5-4a00-8b62-9a556aabc7b5">
      <UserInfo>
        <DisplayName/>
        <AccountId>1928</AccountId>
        <AccountType/>
      </UserInfo>
    </APAuthor>
    <TPCommandLine xmlns="9d035d7d-02e5-4a00-8b62-9a556aabc7b5" xsi:nil="true"/>
    <LocManualTestRequired xmlns="9d035d7d-02e5-4a00-8b62-9a556aabc7b5">false</LocManualTestRequired>
    <TPAppVersion xmlns="9d035d7d-02e5-4a00-8b62-9a556aabc7b5" xsi:nil="true"/>
    <EditorialStatus xmlns="9d035d7d-02e5-4a00-8b62-9a556aabc7b5" xsi:nil="true"/>
    <LastModifiedDateTime xmlns="9d035d7d-02e5-4a00-8b62-9a556aabc7b5" xsi:nil="true"/>
    <TPLaunchHelpLinkType xmlns="9d035d7d-02e5-4a00-8b62-9a556aabc7b5">Template</TPLaunchHelpLinkType>
    <OriginalRelease xmlns="9d035d7d-02e5-4a00-8b62-9a556aabc7b5">14</OriginalRelease>
    <ScenarioTagsTaxHTField0 xmlns="9d035d7d-02e5-4a00-8b62-9a556aabc7b5">
      <Terms xmlns="http://schemas.microsoft.com/office/infopath/2007/PartnerControls"/>
    </ScenarioTagsTaxHTField0>
    <LocalizationTagsTaxHTField0 xmlns="9d035d7d-02e5-4a00-8b62-9a556aabc7b5">
      <Terms xmlns="http://schemas.microsoft.com/office/infopath/2007/PartnerControls"/>
    </LocalizationTagsTaxHTField0>
    <LocMarketGroupTiers2 xmlns="9d035d7d-02e5-4a00-8b62-9a556aabc7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1737D11-65E2-4011-B4EC-877B9B9A08EC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F950AC13-4E18-44FE-9D55-98BA7E9BF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42D721-90DF-488F-BD1A-201730CCFF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Детский манеж</Template>
  <TotalTime>298</TotalTime>
  <Words>235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«Бабушкины сказки» как средство развития нравственно-патриотических чувств  у детей младшего дошкольного   возраста»</vt:lpstr>
      <vt:lpstr>Цель проекта:</vt:lpstr>
      <vt:lpstr>Задачи:</vt:lpstr>
      <vt:lpstr>Подготовительный этап</vt:lpstr>
      <vt:lpstr>Основной этап</vt:lpstr>
      <vt:lpstr>Чтение -беседа</vt:lpstr>
      <vt:lpstr>Рассматривание иллюстраций</vt:lpstr>
      <vt:lpstr>Работа над интонацией</vt:lpstr>
      <vt:lpstr>Драматизация </vt:lpstr>
      <vt:lpstr>Презентация PowerPoint</vt:lpstr>
      <vt:lpstr>Дидактические игры</vt:lpstr>
      <vt:lpstr>Работа с родителями</vt:lpstr>
      <vt:lpstr>Презентация PowerPoint</vt:lpstr>
      <vt:lpstr>Презентация PowerPoint</vt:lpstr>
      <vt:lpstr>Изготовление лэпбука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«Бабушкины сказки», как средство нравственно- патриотического воспитания детей</dc:title>
  <dc:subject/>
  <dc:creator>Лев</dc:creator>
  <cp:keywords/>
  <dc:description/>
  <cp:lastModifiedBy>Ксюша</cp:lastModifiedBy>
  <cp:revision>8</cp:revision>
  <dcterms:created xsi:type="dcterms:W3CDTF">2024-03-03T07:47:32Z</dcterms:created>
  <dcterms:modified xsi:type="dcterms:W3CDTF">2024-10-05T12:02:45Z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  <property fmtid="{D5CDD505-2E9C-101B-9397-08002B2CF9AE}" pid="3" name="InternalTags">
    <vt:lpwstr/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12936200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