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0" r:id="rId6"/>
    <p:sldId id="263" r:id="rId7"/>
    <p:sldId id="264" r:id="rId8"/>
    <p:sldId id="259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6486-994C-4AF1-B0E6-0170FF15D11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D623D-11E3-4638-8218-18B95514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623D-11E3-4638-8218-18B955140B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=""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5868063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16" y="1673352"/>
            <a:ext cx="4197096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3046" y="1674546"/>
            <a:ext cx="2551176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6140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06140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439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2439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8852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815" y="4304418"/>
            <a:ext cx="4060587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346" y="365760"/>
            <a:ext cx="346329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46" y="3127248"/>
            <a:ext cx="346329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346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3131" y="1"/>
            <a:ext cx="4860869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8600" y="4323900"/>
            <a:ext cx="5335400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3332988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9" y="2898648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3639312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49" y="4389120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5046" y="3802959"/>
            <a:ext cx="317121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4782" y="0"/>
            <a:ext cx="3171476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4003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3186"/>
            <a:ext cx="2862072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1566" y="0"/>
            <a:ext cx="2332061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=""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1192" y="3802957"/>
            <a:ext cx="2332061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=""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285743" y="1327051"/>
            <a:ext cx="4559757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6696" y="2242457"/>
            <a:ext cx="2798887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=""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1823" y="712789"/>
            <a:ext cx="3463528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65" y="1"/>
            <a:ext cx="4578852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627" y="211466"/>
            <a:ext cx="3706113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492" y="4224528"/>
            <a:ext cx="4581144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9332" y="5724144"/>
            <a:ext cx="4718304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2002536"/>
            <a:ext cx="4155948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792" y="4297680"/>
            <a:ext cx="332613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299" y="2204789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171" y="2211836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02041" y="2139888"/>
            <a:ext cx="1539923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910" y="2176535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7777" y="2139888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=""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888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=""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888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=""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777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=""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7777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=""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9910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=""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9910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=""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8914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=""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8914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=""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27885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=""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7885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516" y="2500306"/>
            <a:ext cx="4197096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0" dirty="0" smtClean="0">
                <a:solidFill>
                  <a:schemeClr val="tx1"/>
                </a:solidFill>
              </a:rPr>
              <a:t>ЭВЕНКИ</a:t>
            </a:r>
            <a:r>
              <a:rPr lang="ru-RU" sz="7200" i="0" dirty="0" smtClean="0"/>
              <a:t/>
            </a:r>
            <a:br>
              <a:rPr lang="ru-RU" sz="7200" i="0" dirty="0" smtClean="0"/>
            </a:br>
            <a:r>
              <a:rPr lang="ru-RU" sz="2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Знакомство детей старшего дошкольного возраста с бытом, традициями, культурой коренного народа Иркутской области.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0" dirty="0" smtClean="0"/>
              <a:t/>
            </a:r>
            <a:br>
              <a:rPr lang="ru-RU" i="0" dirty="0" smtClean="0"/>
            </a:br>
            <a:endParaRPr lang="ru-RU" i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малые народы большой страны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5257562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+mj-lt"/>
              </a:rPr>
              <a:t>Опыт работы представили:</a:t>
            </a:r>
          </a:p>
          <a:p>
            <a:r>
              <a:rPr lang="ru-RU" sz="1400" i="1" dirty="0" smtClean="0">
                <a:latin typeface="+mj-lt"/>
              </a:rPr>
              <a:t>Воспитатели </a:t>
            </a:r>
            <a:r>
              <a:rPr lang="ru-RU" sz="1400" i="1" dirty="0" smtClean="0">
                <a:latin typeface="+mj-lt"/>
              </a:rPr>
              <a:t>группы«ПОДСОЛНУХИ</a:t>
            </a:r>
            <a:r>
              <a:rPr lang="ru-RU" sz="1400" i="1" dirty="0" smtClean="0">
                <a:latin typeface="+mj-lt"/>
              </a:rPr>
              <a:t>»</a:t>
            </a:r>
          </a:p>
          <a:p>
            <a:r>
              <a:rPr lang="ru-RU" sz="1400" i="1" dirty="0" smtClean="0">
                <a:latin typeface="+mj-lt"/>
              </a:rPr>
              <a:t>Трунева Ксения Александровна 1 кв.к.,</a:t>
            </a:r>
          </a:p>
          <a:p>
            <a:r>
              <a:rPr lang="ru-RU" sz="1400" i="1" dirty="0" err="1" smtClean="0">
                <a:latin typeface="+mj-lt"/>
              </a:rPr>
              <a:t>Станицкая</a:t>
            </a:r>
            <a:r>
              <a:rPr lang="ru-RU" sz="1400" i="1" dirty="0" smtClean="0">
                <a:latin typeface="+mj-lt"/>
              </a:rPr>
              <a:t> Юлия Александровна</a:t>
            </a:r>
          </a:p>
          <a:p>
            <a:r>
              <a:rPr lang="ru-RU" sz="1400" i="1" dirty="0" smtClean="0">
                <a:latin typeface="+mj-lt"/>
              </a:rPr>
              <a:t>МБДОУ г. Иркутска детский сад №43</a:t>
            </a:r>
          </a:p>
          <a:p>
            <a:endParaRPr lang="ru-RU" sz="1400" i="1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736"/>
            <a:ext cx="571504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День народного Единства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714480" y="2071678"/>
            <a:ext cx="5643602" cy="335758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нашем развлечении мы захотели затронуть единство коренных народов, проживающих на территории Прибайкалья.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ЭВЕНКИ, БУРЯТЫ, РУССКИЕ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насколько разные традиции каждого народа смогли ужиться на одной территории Байкала.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Мы пели песни, играли в игры: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бурятские(строили юрту) ,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эвенкийские (оленеводы и поймай оленя)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русские (золотые ворота и рыбачок) 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Совместно с детьми были изготовлены народные головные уборы и костюмы эвенков.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 конечно много узнали о традициях и обычаях эвенков. 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620c7a290b96433946def8e748a29ddb-V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336" r="15871" b="14422"/>
          <a:stretch>
            <a:fillRect/>
          </a:stretch>
        </p:blipFill>
        <p:spPr>
          <a:xfrm>
            <a:off x="214282" y="285728"/>
            <a:ext cx="3500462" cy="2714620"/>
          </a:xfrm>
          <a:ln w="38100"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 descr="IMG-7c1cf6d242a4249664327ecca7267d3d-V.jpg"/>
          <p:cNvPicPr>
            <a:picLocks noChangeAspect="1"/>
          </p:cNvPicPr>
          <p:nvPr/>
        </p:nvPicPr>
        <p:blipFill>
          <a:blip r:embed="rId3"/>
          <a:srcRect l="2083" t="30208"/>
          <a:stretch>
            <a:fillRect/>
          </a:stretch>
        </p:blipFill>
        <p:spPr>
          <a:xfrm>
            <a:off x="4000496" y="3143248"/>
            <a:ext cx="4911103" cy="35004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IMG-e412d92418de201c5db9098c1b71a77f-V.jpg"/>
          <p:cNvPicPr>
            <a:picLocks noChangeAspect="1"/>
          </p:cNvPicPr>
          <p:nvPr/>
        </p:nvPicPr>
        <p:blipFill>
          <a:blip r:embed="rId4"/>
          <a:srcRect l="31250" t="31250" r="13542"/>
          <a:stretch>
            <a:fillRect/>
          </a:stretch>
        </p:blipFill>
        <p:spPr>
          <a:xfrm>
            <a:off x="571472" y="3143248"/>
            <a:ext cx="2857520" cy="35584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 descr="IMG-e588adbc8e35a2eb854ec63c4f0f9b20-V.jpg"/>
          <p:cNvPicPr>
            <a:picLocks noChangeAspect="1"/>
          </p:cNvPicPr>
          <p:nvPr/>
        </p:nvPicPr>
        <p:blipFill>
          <a:blip r:embed="rId5"/>
          <a:srcRect l="4375" t="6000" r="4500"/>
          <a:stretch>
            <a:fillRect/>
          </a:stretch>
        </p:blipFill>
        <p:spPr>
          <a:xfrm>
            <a:off x="4000496" y="142852"/>
            <a:ext cx="4924689" cy="28575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31103_121839.jpg"/>
          <p:cNvPicPr>
            <a:picLocks noChangeAspect="1"/>
          </p:cNvPicPr>
          <p:nvPr/>
        </p:nvPicPr>
        <p:blipFill>
          <a:blip r:embed="rId2" cstate="print"/>
          <a:srcRect b="29167"/>
          <a:stretch>
            <a:fillRect/>
          </a:stretch>
        </p:blipFill>
        <p:spPr>
          <a:xfrm>
            <a:off x="285720" y="214290"/>
            <a:ext cx="3294967" cy="3071834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 descr="IMG-424152a209587e25eaa7f1e4f977912e-V.jpg"/>
          <p:cNvPicPr>
            <a:picLocks noChangeAspect="1"/>
          </p:cNvPicPr>
          <p:nvPr/>
        </p:nvPicPr>
        <p:blipFill>
          <a:blip r:embed="rId3"/>
          <a:srcRect l="23437" t="5463" r="7187" b="3179"/>
          <a:stretch>
            <a:fillRect/>
          </a:stretch>
        </p:blipFill>
        <p:spPr>
          <a:xfrm>
            <a:off x="4357686" y="285728"/>
            <a:ext cx="3857652" cy="28575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IMG_20231103_122212.jpg"/>
          <p:cNvPicPr>
            <a:picLocks noChangeAspect="1"/>
          </p:cNvPicPr>
          <p:nvPr/>
        </p:nvPicPr>
        <p:blipFill>
          <a:blip r:embed="rId4" cstate="print"/>
          <a:srcRect r="13281" b="27237"/>
          <a:stretch>
            <a:fillRect/>
          </a:stretch>
        </p:blipFill>
        <p:spPr>
          <a:xfrm>
            <a:off x="357158" y="3643314"/>
            <a:ext cx="4540790" cy="285752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 descr="IMG-993ed1f9f8b1c4284c1ebcf553e4d13d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429000"/>
            <a:ext cx="2464593" cy="328612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4714908" cy="5857916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700" i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Использование Лэпбука качестве знакомства с культурой коренных народов родного края оказался отличным методом закрепить, проработать тему, осмыслить, провести исследовательскую работу, в процессе которой ребенок участвует в поиске. Важно отметить, что роль взрослого заключается в том чтобы обеспечить процесс реализации ребенком собственных замыслов, переживаний и собственного голоса.</a:t>
            </a:r>
            <a:r>
              <a:rPr lang="ru-RU" sz="3500" b="1" i="0" dirty="0" smtClean="0">
                <a:solidFill>
                  <a:schemeClr val="bg2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3500" b="1" i="0" dirty="0" smtClean="0">
                <a:solidFill>
                  <a:schemeClr val="bg2"/>
                </a:solidFill>
                <a:latin typeface="Franklin Gothic Book"/>
                <a:ea typeface="+mn-ea"/>
                <a:cs typeface="+mn-cs"/>
              </a:rPr>
            </a:br>
            <a:r>
              <a:rPr lang="ru-RU" sz="3500" i="0" dirty="0" smtClean="0">
                <a:solidFill>
                  <a:srgbClr val="CBFF0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3500" i="0" dirty="0" smtClean="0">
                <a:solidFill>
                  <a:srgbClr val="CBFF00"/>
                </a:solidFill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1674546"/>
            <a:ext cx="2847776" cy="3508908"/>
          </a:xfrm>
        </p:spPr>
        <p:txBody>
          <a:bodyPr/>
          <a:lstStyle/>
          <a:p>
            <a:pPr algn="ctr"/>
            <a:r>
              <a:rPr lang="ru-RU" i="1" cap="none" spc="300" dirty="0" smtClean="0">
                <a:latin typeface="+mj-lt"/>
              </a:rPr>
              <a:t>У вас всё получится, действуйте!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614846310_115-p-fon-flag-rossii-140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85721" y="357166"/>
            <a:ext cx="8656096" cy="611697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3500462" cy="56436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«Россия многонациональная страна»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Прибайкалье –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земля многих народов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57752" y="714355"/>
            <a:ext cx="3857652" cy="56436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tx1"/>
                </a:solidFill>
              </a:rPr>
              <a:t>Невозможно иметь полное представление  о России, не имея  представление о культуре, быте, жизни других народов живущих в ней.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tx1"/>
                </a:solidFill>
              </a:rPr>
              <a:t>Сибирь можно считать уникальной лабораторией поиска путей развития личности через взаимодействие культур. 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/>
              <a:t>Сегодня Иркутская область считается самой плотно заселенной и этнически богатой  областью Восточной Сибири. По  подсчетам на ее территории проживает около 136 национальностей, большинство из которых переселились на территорию области из других областей страны и даже из соседних стран.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/>
              <a:t>До освоения Восточной Сибири русскими казаками в 17 веке эта территории принадлежала исключительно малым народностям Севера – бурятам, эвенкам, якутам и тофаларам.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ru-RU" sz="4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42457"/>
            <a:ext cx="3571900" cy="2373086"/>
          </a:xfrm>
        </p:spPr>
        <p:txBody>
          <a:bodyPr>
            <a:noAutofit/>
          </a:bodyPr>
          <a:lstStyle/>
          <a:p>
            <a:pPr algn="ctr"/>
            <a:r>
              <a:rPr lang="ru-RU" sz="2400" i="0" dirty="0" smtClean="0">
                <a:solidFill>
                  <a:schemeClr val="bg2"/>
                </a:solidFill>
              </a:rPr>
              <a:t>ЛЭПБУК </a:t>
            </a:r>
            <a:r>
              <a:rPr lang="ru-RU" sz="24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как средство ознакомления с коренными народами родного края детей старшего дошкольного возраста</a:t>
            </a:r>
            <a:endParaRPr lang="ru-RU" sz="240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 descr="IMG_20231107_185442.jpg"/>
          <p:cNvPicPr>
            <a:picLocks noChangeAspect="1"/>
          </p:cNvPicPr>
          <p:nvPr/>
        </p:nvPicPr>
        <p:blipFill>
          <a:blip r:embed="rId2" cstate="print"/>
          <a:srcRect l="2107" t="6747" b="16394"/>
          <a:stretch>
            <a:fillRect/>
          </a:stretch>
        </p:blipFill>
        <p:spPr>
          <a:xfrm rot="18553882">
            <a:off x="5327886" y="1534092"/>
            <a:ext cx="3035952" cy="319829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4071966" cy="39290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i="0" dirty="0" smtClean="0">
                <a:solidFill>
                  <a:schemeClr val="bg2"/>
                </a:solidFill>
              </a:rPr>
              <a:t>ЖИЛИЩЕ </a:t>
            </a:r>
            <a:br>
              <a:rPr lang="ru-RU" sz="3200" i="0" dirty="0" smtClean="0">
                <a:solidFill>
                  <a:schemeClr val="bg2"/>
                </a:solidFill>
              </a:rPr>
            </a:br>
            <a:r>
              <a:rPr lang="ru-RU" sz="3200" i="0" dirty="0" smtClean="0">
                <a:solidFill>
                  <a:schemeClr val="bg2"/>
                </a:solidFill>
              </a:rPr>
              <a:t>ЧУМ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Эвенки </a:t>
            </a: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жили в чумах, покрытых зимой шкурами оленей, а летом замшей или берестой, которая не гниёт и не пропускает воду.</a:t>
            </a:r>
            <a:br>
              <a:rPr lang="ru-RU" sz="2000" i="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i="0" dirty="0" smtClean="0">
                <a:solidFill>
                  <a:schemeClr val="tx1"/>
                </a:solidFill>
                <a:latin typeface="+mn-lt"/>
              </a:rPr>
              <a:t>Чум – самое правильное жилище, так как в нём больше воздуха, лучше тяга, есть возможность просушить одежду, дольше держится тепло</a:t>
            </a:r>
            <a:r>
              <a:rPr lang="ru-RU" sz="2400" i="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400" i="0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Содержимое 5" descr="IMG_20231103_14241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0908" r="8661" b="3597"/>
          <a:stretch>
            <a:fillRect/>
          </a:stretch>
        </p:blipFill>
        <p:spPr>
          <a:xfrm>
            <a:off x="5500694" y="1142984"/>
            <a:ext cx="2786082" cy="4452423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31031_105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600" b="5837"/>
          <a:stretch>
            <a:fillRect/>
          </a:stretch>
        </p:blipFill>
        <p:spPr>
          <a:xfrm>
            <a:off x="214282" y="142852"/>
            <a:ext cx="5112662" cy="3357586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 descr="IMG_20231107_15374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5469" t="7292" r="3125" b="6250"/>
          <a:stretch>
            <a:fillRect/>
          </a:stretch>
        </p:blipFill>
        <p:spPr>
          <a:xfrm>
            <a:off x="4286248" y="3357562"/>
            <a:ext cx="4632281" cy="3286148"/>
          </a:xfrm>
          <a:prstGeom prst="rect">
            <a:avLst/>
          </a:prstGeom>
          <a:ln w="571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8" y="1500174"/>
            <a:ext cx="254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j-lt"/>
              </a:rPr>
              <a:t>Продуктивная детская </a:t>
            </a:r>
          </a:p>
          <a:p>
            <a:pPr algn="ctr"/>
            <a:r>
              <a:rPr lang="ru-RU" i="1" dirty="0" smtClean="0">
                <a:latin typeface="+mj-lt"/>
              </a:rPr>
              <a:t>деятельность</a:t>
            </a:r>
            <a:endParaRPr lang="ru-RU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357694"/>
            <a:ext cx="372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Аппликация с элементами </a:t>
            </a:r>
          </a:p>
          <a:p>
            <a:pPr algn="ctr"/>
            <a:r>
              <a:rPr lang="ru-RU" dirty="0" smtClean="0"/>
              <a:t>конструирования и </a:t>
            </a:r>
          </a:p>
          <a:p>
            <a:pPr algn="ctr"/>
            <a:r>
              <a:rPr lang="ru-RU" dirty="0" smtClean="0"/>
              <a:t>рисования</a:t>
            </a:r>
          </a:p>
          <a:p>
            <a:pPr algn="ctr"/>
            <a:r>
              <a:rPr lang="ru-RU" dirty="0" smtClean="0"/>
              <a:t>Жилище «Чум» , </a:t>
            </a:r>
          </a:p>
          <a:p>
            <a:pPr algn="ctr"/>
            <a:r>
              <a:rPr lang="ru-RU" dirty="0" smtClean="0"/>
              <a:t>священное животное «Олень».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ef203491220eef9a365cead264768e20-V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7472" b="17472"/>
          <a:stretch>
            <a:fillRect/>
          </a:stretch>
        </p:blipFill>
        <p:spPr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 descr="IMG-a6da6a73d947fcadc29a8355835dc7b7-V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2193" b="32193"/>
          <a:stretch>
            <a:fillRect/>
          </a:stretch>
        </p:blipFill>
        <p:spPr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4"/>
            <a:ext cx="3332988" cy="1563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Народный костюм и </a:t>
            </a:r>
            <a:br>
              <a:rPr lang="ru-RU" sz="3200" dirty="0" smtClean="0"/>
            </a:br>
            <a:r>
              <a:rPr lang="ru-RU" sz="3200" dirty="0" smtClean="0"/>
              <a:t>головные уборы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quarter" idx="13"/>
          </p:nvPr>
        </p:nvSpPr>
        <p:spPr>
          <a:xfrm>
            <a:off x="571472" y="2714620"/>
            <a:ext cx="3332988" cy="594360"/>
          </a:xfrm>
        </p:spPr>
        <p:txBody>
          <a:bodyPr>
            <a:noAutofit/>
          </a:bodyPr>
          <a:lstStyle/>
          <a:p>
            <a:r>
              <a:rPr lang="ru-RU" dirty="0" smtClean="0"/>
              <a:t>Эвенкийский орнамент строго геометричен.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628648" y="3639312"/>
            <a:ext cx="3729037" cy="594360"/>
          </a:xfrm>
        </p:spPr>
        <p:txBody>
          <a:bodyPr>
            <a:noAutofit/>
          </a:bodyPr>
          <a:lstStyle/>
          <a:p>
            <a:r>
              <a:rPr lang="ru-RU" dirty="0" smtClean="0"/>
              <a:t>В нем вроде все просто: квадраты, треугольники, круги, зигзаги, кресты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628648" y="4929198"/>
            <a:ext cx="3586162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 за внешней простотой кроется сложная система символов.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9713C8C-8E70-45D5-AE59-23E60168254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97429123b1cba9b57ef03c4415bbdc0c-V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488" r="22488"/>
          <a:stretch>
            <a:fillRect/>
          </a:stretch>
        </p:blipFill>
        <p:spPr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 descr="IMG_20231101_165404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13780" b="13780"/>
          <a:stretch>
            <a:fillRect/>
          </a:stretch>
        </p:blipFill>
        <p:spPr>
          <a:xfrm rot="407411">
            <a:off x="4527787" y="-160741"/>
            <a:ext cx="4376737" cy="4547718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43372" y="4572008"/>
            <a:ext cx="4581144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1800" i="0" dirty="0" smtClean="0"/>
              <a:t> </a:t>
            </a:r>
            <a:r>
              <a:rPr lang="ru-RU" sz="1800" i="0" dirty="0" smtClean="0">
                <a:latin typeface="+mn-lt"/>
              </a:rPr>
              <a:t>Узоры и рисунки эвенков воплощают их представления о природе, животном мире, богатстве и духовности. Символы, используемые в узорах, передают важные ценности и традиции этнокультуры. </a:t>
            </a:r>
            <a:endParaRPr lang="ru-RU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00306"/>
            <a:ext cx="3643338" cy="21034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Коллаж</a:t>
            </a:r>
            <a:br>
              <a:rPr lang="ru-RU" dirty="0" smtClean="0"/>
            </a:br>
            <a:r>
              <a:rPr lang="ru-RU" dirty="0" smtClean="0"/>
              <a:t>сравнение</a:t>
            </a:r>
            <a:br>
              <a:rPr lang="ru-RU" dirty="0" smtClean="0"/>
            </a:br>
            <a:r>
              <a:rPr lang="ru-RU" dirty="0" smtClean="0"/>
              <a:t>жизни и быта ЭВЕНКОВ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РУССКИХ</a:t>
            </a:r>
            <a:endParaRPr lang="ru-RU" dirty="0"/>
          </a:p>
        </p:txBody>
      </p:sp>
      <p:pic>
        <p:nvPicPr>
          <p:cNvPr id="15" name="Рисунок 14" descr="IMG_20231103_094055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lum contrast="10000"/>
          </a:blip>
          <a:srcRect t="6325" b="6325"/>
          <a:stretch>
            <a:fillRect/>
          </a:stretch>
        </p:blipFill>
        <p:spPr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Рисунок 22" descr="IMG_20231103_092506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lum contrast="10000"/>
          </a:blip>
          <a:srcRect t="885" b="885"/>
          <a:stretch>
            <a:fillRect/>
          </a:stretch>
        </p:blipFill>
        <p:spPr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3" name="Рисунок 32" descr="IMG_20231103_094948_edit_84097805515291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lum contrast="10000"/>
          </a:blip>
          <a:srcRect l="7914" r="7914"/>
          <a:stretch>
            <a:fillRect/>
          </a:stretch>
        </p:blipFill>
        <p:spPr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Рисунок 18" descr="IMG_20231103_093627.jp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lum contrast="10000"/>
          </a:blip>
          <a:srcRect l="11058" r="11058"/>
          <a:stretch>
            <a:fillRect/>
          </a:stretch>
        </p:blipFill>
        <p:spPr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31103_142834_edit_54463924187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71" t="7427" r="709" b="5935"/>
          <a:stretch>
            <a:fillRect/>
          </a:stretch>
        </p:blipFill>
        <p:spPr>
          <a:xfrm>
            <a:off x="785786" y="642918"/>
            <a:ext cx="7858180" cy="5887483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Другая 2">
      <a:dk1>
        <a:sysClr val="windowText" lastClr="000000"/>
      </a:dk1>
      <a:lt1>
        <a:srgbClr val="89D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280</Words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Brush</vt:lpstr>
      <vt:lpstr>ЭВЕНКИ Знакомство детей старшего дошкольного возраста с бытом, традициями, культурой коренного народа Иркутской области.  </vt:lpstr>
      <vt:lpstr>«Россия многонациональная страна»           Прибайкалье –  земля многих народов</vt:lpstr>
      <vt:lpstr>ЛЭПБУК  как средство ознакомления с коренными народами родного края детей старшего дошкольного возраста</vt:lpstr>
      <vt:lpstr>ЖИЛИЩЕ  ЧУМ   Эвенки жили в чумах, покрытых зимой шкурами оленей, а летом замшей или берестой, которая не гниёт и не пропускает воду. Чум – самое правильное жилище, так как в нём больше воздуха, лучше тяга, есть возможность просушить одежду, дольше держится тепло. </vt:lpstr>
      <vt:lpstr>Слайд 5</vt:lpstr>
      <vt:lpstr>Народный костюм и  головные уборы</vt:lpstr>
      <vt:lpstr>  Узоры и рисунки эвенков воплощают их представления о природе, животном мире, богатстве и духовности. Символы, используемые в узорах, передают важные ценности и традиции этнокультуры. </vt:lpstr>
      <vt:lpstr>Коллаж сравнение жизни и быта ЭВЕНКОВ  и  РУССКИХ</vt:lpstr>
      <vt:lpstr>Слайд 9</vt:lpstr>
      <vt:lpstr>День народного Единства</vt:lpstr>
      <vt:lpstr>Слайд 11</vt:lpstr>
      <vt:lpstr>Слайд 12</vt:lpstr>
      <vt:lpstr>Использование Лэпбука качестве знакомства с культурой коренных народов родного края оказался отличным методом закрепить, проработать тему, осмыслить, провести исследовательскую работу, в процессе которой ребенок участвует в поиске. Важно отметить, что роль взрослого заключается в том чтобы обеспечить процесс реализации ребенком собственных замыслов, переживаний и собственного голоса.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2023-11-05T09:08:47Z</dcterms:created>
  <dcterms:modified xsi:type="dcterms:W3CDTF">2023-11-07T13:37:04Z</dcterms:modified>
</cp:coreProperties>
</file>