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  <Override PartName="/ppt/media/audio2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66" r:id="rId4"/>
    <p:sldId id="263" r:id="rId5"/>
    <p:sldId id="259" r:id="rId6"/>
    <p:sldId id="264" r:id="rId7"/>
    <p:sldId id="268" r:id="rId8"/>
    <p:sldId id="269" r:id="rId9"/>
    <p:sldId id="265" r:id="rId10"/>
    <p:sldId id="270" r:id="rId11"/>
    <p:sldId id="271" r:id="rId12"/>
    <p:sldId id="260" r:id="rId13"/>
    <p:sldId id="267" r:id="rId14"/>
    <p:sldId id="275" r:id="rId15"/>
    <p:sldId id="262" r:id="rId16"/>
    <p:sldId id="276" r:id="rId17"/>
    <p:sldId id="272" r:id="rId18"/>
    <p:sldId id="273" r:id="rId19"/>
    <p:sldId id="279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A72AF-89A8-4E9F-BBAD-27FA9DB7D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8DB9DA-284C-42F7-AC0E-ECD3A9F41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F1BE9B-BB53-4824-AA68-2C342F21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3F06-2958-49E6-8A34-CB4AA95C91A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562448-BADA-43C9-93F6-DC0372F5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42C245-A2B5-4619-BA23-10FC0D4B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2241-5BE8-4CB5-91F7-328AECA3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6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9C4E5-55DB-46F7-975E-2B28780C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386B66-AE3D-4768-8C70-991685419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F7F3-9F64-4FE1-ABF1-D0F6EE82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3F06-2958-49E6-8A34-CB4AA95C91A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07DC5-6B4D-4F1D-9ADA-526582B70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047AA-3EBC-4E14-90D7-741253CB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2241-5BE8-4CB5-91F7-328AECA3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4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385A58-0010-410F-B2A1-FC1CC3610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ECD4C4-6E81-4E33-B64F-619E2F917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70B12-3389-4170-9719-04F0A505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3F06-2958-49E6-8A34-CB4AA95C91A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17E3A6-CC78-4394-A33D-64D100BF1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768AD-888B-41F4-8390-49EE3046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2241-5BE8-4CB5-91F7-328AECA3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7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E6871-7C13-40CE-A3E1-51309E59E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43541-9D5B-4C9D-AD01-6DFA67D48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8281E-3D41-4D5D-9855-B89FA3DF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3F06-2958-49E6-8A34-CB4AA95C91A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0865C0-D3F6-42FB-A842-51691A8A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B8561C-4220-485A-8A0A-17E66CF9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2241-5BE8-4CB5-91F7-328AECA3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6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BCFAE-5009-466D-9634-444F245A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8BC63C-DB1F-484E-8773-FF98CE36C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78E7BC-B1FE-48BD-97CB-5424B92D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3F06-2958-49E6-8A34-CB4AA95C91A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48512-1017-4837-92D7-6C08C897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01D488-F229-4B56-A8AB-B8C5EA24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2241-5BE8-4CB5-91F7-328AECA3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0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4C046-16E9-48E1-8954-6205119C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8A0F17-F6D5-4645-B1CF-77C20573D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C342F3-6D67-4A8D-8B1A-D6DE7A3C4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DCAF06-2990-4C00-95DD-E711E576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3F06-2958-49E6-8A34-CB4AA95C91A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1B9A-B1C7-4EEF-9FA6-1E5FC4F0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5363C4-C86C-4F7D-8756-B9894EBC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2241-5BE8-4CB5-91F7-328AECA3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6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983E8-BED3-485E-BDC8-BF87BD58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08E4E3-2586-4437-AE39-09AF26685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DF7DA8-7BC0-4D95-8C72-AF5F0A773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A00ADF-808A-4E3A-8C9B-4F6FAF30E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8C2C88-67A5-46E3-AF62-CBEDFFEB1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93BEB2-C44E-4194-85A2-97BB161A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3F06-2958-49E6-8A34-CB4AA95C91A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68FF3F-2CE4-4305-A6EF-351723C4E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4D8929-4D72-45B5-A947-736CA01C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2241-5BE8-4CB5-91F7-328AECA3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0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325C8-B611-49BE-B169-6E6E1A222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1CA1FA-49E3-4D39-B165-963E03926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3F06-2958-49E6-8A34-CB4AA95C91A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FE22B8-68BD-4073-B35C-58535416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E989E8-9D6F-4174-8633-415C5AF4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2241-5BE8-4CB5-91F7-328AECA3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8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58DBFF-7C57-4422-B5CC-80DA7D67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3F06-2958-49E6-8A34-CB4AA95C91A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7E1A8F-4AC5-4370-ACF4-BACAF5C4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14DFD5-8159-4A96-9837-F4DF52FA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2241-5BE8-4CB5-91F7-328AECA3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6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D2B7D-83B4-4762-BE6A-A1E59F07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DC4E0-1973-47D2-9CFF-15F371C2F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E838D3-B6E1-493F-A1AD-45F8A03F5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DFD916-29E1-4D97-90F2-A89262A4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3F06-2958-49E6-8A34-CB4AA95C91A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641615-360E-4346-BEE2-9C0DC50F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511583-B032-415A-8CDE-3824B057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2241-5BE8-4CB5-91F7-328AECA3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16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50713-6A44-49BD-8D21-8782A53D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648CB2-640C-42B1-9E92-F0E3443E6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1BD054-26CE-4595-8FBA-1E38C3F5F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27E040-2D52-4032-A3F4-4E186D6B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3F06-2958-49E6-8A34-CB4AA95C91A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533E34-C6CB-408B-B7C7-E35023D4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EEFAF-D931-4BB8-B6F8-C5715EB6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2241-5BE8-4CB5-91F7-328AECA3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81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CA27A-0254-4BFE-81ED-4C417E95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243C68-0081-4B76-A2F4-942CD1FB1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BAF18-E174-4D48-BBB4-9931511A55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83F06-2958-49E6-8A34-CB4AA95C91A2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C875B-547A-40E7-AC39-9DA29CD91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613C4-13A0-4818-BE6B-E0B0248EA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32241-5BE8-4CB5-91F7-328AECA38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82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12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5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8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3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0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png"/><Relationship Id="rId7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slide" Target="slide9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3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66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105175-1BB6-4A1D-9CC6-0D427D7B67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10841" r="2254" b="10106"/>
          <a:stretch/>
        </p:blipFill>
        <p:spPr bwMode="auto">
          <a:xfrm>
            <a:off x="3320995" y="1232778"/>
            <a:ext cx="5462546" cy="443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CE402FC-6A16-4ABD-9C56-1E5D3B334A64}"/>
              </a:ext>
            </a:extLst>
          </p:cNvPr>
          <p:cNvSpPr/>
          <p:nvPr/>
        </p:nvSpPr>
        <p:spPr>
          <a:xfrm>
            <a:off x="412594" y="496304"/>
            <a:ext cx="4105946" cy="955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Интерактивная презентация по лексической теме «Дикие животные»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ACE803C-E1AF-4E0B-BC79-1712E00D8B38}"/>
              </a:ext>
            </a:extLst>
          </p:cNvPr>
          <p:cNvSpPr/>
          <p:nvPr/>
        </p:nvSpPr>
        <p:spPr>
          <a:xfrm>
            <a:off x="349866" y="5927908"/>
            <a:ext cx="11423033" cy="7967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Comic Sans MS" panose="030F0702030302020204" pitchFamily="66" charset="0"/>
              </a:rPr>
              <a:t>Кто как голос подает?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DFE8A2B-60CE-4DC3-A178-4E6DF843E5D6}"/>
              </a:ext>
            </a:extLst>
          </p:cNvPr>
          <p:cNvSpPr/>
          <p:nvPr/>
        </p:nvSpPr>
        <p:spPr>
          <a:xfrm>
            <a:off x="8369915" y="2080430"/>
            <a:ext cx="3402984" cy="7967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Игра для детей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ru-RU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- 4 года жизни</a:t>
            </a:r>
          </a:p>
        </p:txBody>
      </p:sp>
    </p:spTree>
    <p:extLst>
      <p:ext uri="{BB962C8B-B14F-4D97-AF65-F5344CB8AC3E}">
        <p14:creationId xmlns:p14="http://schemas.microsoft.com/office/powerpoint/2010/main" val="172154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лень">
            <a:hlinkClick r:id="rId4" action="ppaction://hlinksldjump"/>
            <a:extLst>
              <a:ext uri="{FF2B5EF4-FFF2-40B4-BE49-F238E27FC236}">
                <a16:creationId xmlns:a16="http://schemas.microsoft.com/office/drawing/2014/main" id="{D3CE674F-E765-49C1-BF8F-A0F7A0C20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81317" y="5608468"/>
            <a:ext cx="914400" cy="914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EED231-4F8A-4352-9A5F-B42A105C74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26" t="11785" r="1057" b="13632"/>
          <a:stretch/>
        </p:blipFill>
        <p:spPr>
          <a:xfrm>
            <a:off x="0" y="-1"/>
            <a:ext cx="6781997" cy="5415379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B5306544-441F-4227-AC43-4BF5FB73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83" y="1965730"/>
            <a:ext cx="5727577" cy="409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0004726">
            <a:hlinkClick r:id="" action="ppaction://media"/>
            <a:extLst>
              <a:ext uri="{FF2B5EF4-FFF2-40B4-BE49-F238E27FC236}">
                <a16:creationId xmlns:a16="http://schemas.microsoft.com/office/drawing/2014/main" id="{1E545031-2ACC-4B5B-9236-90B4333A8D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592263" y="534828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3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8230A66-1BF0-412A-910F-A26B4EB8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84" y="116263"/>
            <a:ext cx="8409033" cy="66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Олень">
            <a:hlinkClick r:id="rId4" action="ppaction://hlinksldjump"/>
            <a:extLst>
              <a:ext uri="{FF2B5EF4-FFF2-40B4-BE49-F238E27FC236}">
                <a16:creationId xmlns:a16="http://schemas.microsoft.com/office/drawing/2014/main" id="{6D1D38C3-58A9-4A6F-9039-D5F0FE17DA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68171" y="5537447"/>
            <a:ext cx="101461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9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9867B70-6B11-4A39-B509-9157DD921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10942" r="2553" b="13738"/>
          <a:stretch/>
        </p:blipFill>
        <p:spPr bwMode="auto">
          <a:xfrm>
            <a:off x="6146491" y="985498"/>
            <a:ext cx="5542440" cy="440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0C077EF-071C-456E-A10D-8BB4690A0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7" y="456605"/>
            <a:ext cx="5129389" cy="50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4F531A-E3D7-41EF-ADAB-01F99C3F9BD3}"/>
              </a:ext>
            </a:extLst>
          </p:cNvPr>
          <p:cNvSpPr/>
          <p:nvPr/>
        </p:nvSpPr>
        <p:spPr>
          <a:xfrm>
            <a:off x="4554245" y="5530788"/>
            <a:ext cx="205074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4" action="ppaction://hlinksldjump"/>
              </a:rPr>
              <a:t>МЫЧИТ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6DA166-7DD1-4D32-801F-769236F9C490}"/>
              </a:ext>
            </a:extLst>
          </p:cNvPr>
          <p:cNvSpPr/>
          <p:nvPr/>
        </p:nvSpPr>
        <p:spPr>
          <a:xfrm>
            <a:off x="6837286" y="5530788"/>
            <a:ext cx="205074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5" action="ppaction://hlinksldjump"/>
              </a:rPr>
              <a:t>ХРЮКАЕТ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>
            <a:hlinkClick r:id="rId4" action="ppaction://hlinksldjump"/>
            <a:extLst>
              <a:ext uri="{FF2B5EF4-FFF2-40B4-BE49-F238E27FC236}">
                <a16:creationId xmlns:a16="http://schemas.microsoft.com/office/drawing/2014/main" id="{DDF3E21B-79EC-42FF-8EA8-14368F2F6452}"/>
              </a:ext>
            </a:extLst>
          </p:cNvPr>
          <p:cNvSpPr/>
          <p:nvPr/>
        </p:nvSpPr>
        <p:spPr>
          <a:xfrm>
            <a:off x="9120327" y="5530788"/>
            <a:ext cx="205074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4" action="ppaction://hlinksldjump"/>
              </a:rPr>
              <a:t>МЯУКАЕТ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8BDF59-8DF5-4825-B7C7-EB9414BEA404}"/>
              </a:ext>
            </a:extLst>
          </p:cNvPr>
          <p:cNvSpPr/>
          <p:nvPr/>
        </p:nvSpPr>
        <p:spPr>
          <a:xfrm>
            <a:off x="5286375" y="394721"/>
            <a:ext cx="6029325" cy="519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Как ты думаешь, как  животное подает голос?</a:t>
            </a:r>
          </a:p>
          <a:p>
            <a:pPr algn="ctr"/>
            <a:r>
              <a:rPr lang="ru-RU" sz="1400" dirty="0">
                <a:latin typeface="Comic Sans MS" panose="030F0702030302020204" pitchFamily="66" charset="0"/>
              </a:rPr>
              <a:t>(нажми стрелочкой на выбранное слово и проверь ответ</a:t>
            </a:r>
            <a:r>
              <a:rPr lang="ru-RU" sz="2000" dirty="0">
                <a:latin typeface="Comic Sans MS" panose="030F0702030302020204" pitchFamily="66" charset="0"/>
              </a:rPr>
              <a:t>)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4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2068072-42EB-41BA-A3AA-E0669DD29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84" y="116263"/>
            <a:ext cx="8409033" cy="66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Олень">
            <a:hlinkClick r:id="rId4" action="ppaction://hlinksldjump"/>
            <a:extLst>
              <a:ext uri="{FF2B5EF4-FFF2-40B4-BE49-F238E27FC236}">
                <a16:creationId xmlns:a16="http://schemas.microsoft.com/office/drawing/2014/main" id="{DEC10E86-EC7C-4BB9-9A6D-83A45CC17E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68171" y="5537447"/>
            <a:ext cx="101461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3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9867B70-6B11-4A39-B509-9157DD921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10942" r="2553" b="13738"/>
          <a:stretch/>
        </p:blipFill>
        <p:spPr bwMode="auto">
          <a:xfrm>
            <a:off x="5794159" y="886017"/>
            <a:ext cx="6096000" cy="48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0C077EF-071C-456E-A10D-8BB4690A0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7" y="456605"/>
            <a:ext cx="5129389" cy="50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Олень">
            <a:hlinkClick r:id="rId6" action="ppaction://hlinksldjump"/>
            <a:extLst>
              <a:ext uri="{FF2B5EF4-FFF2-40B4-BE49-F238E27FC236}">
                <a16:creationId xmlns:a16="http://schemas.microsoft.com/office/drawing/2014/main" id="{151CE336-7386-4BD6-8581-9C380B7EEF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93405" y="5530788"/>
            <a:ext cx="961747" cy="914400"/>
          </a:xfrm>
          <a:prstGeom prst="rect">
            <a:avLst/>
          </a:prstGeom>
        </p:spPr>
      </p:pic>
      <p:pic>
        <p:nvPicPr>
          <p:cNvPr id="3" name="21698">
            <a:hlinkClick r:id="" action="ppaction://media"/>
            <a:extLst>
              <a:ext uri="{FF2B5EF4-FFF2-40B4-BE49-F238E27FC236}">
                <a16:creationId xmlns:a16="http://schemas.microsoft.com/office/drawing/2014/main" id="{F8464021-78B8-4A3F-97F4-84B91905F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596313" y="6067425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4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D5F639-210A-47B5-86AF-FFA721CFB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10942" r="2815" b="21589"/>
          <a:stretch/>
        </p:blipFill>
        <p:spPr bwMode="auto">
          <a:xfrm>
            <a:off x="172275" y="2348725"/>
            <a:ext cx="6062585" cy="432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4733BFFF-0357-4304-B151-295DE6BBD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372" b="2773"/>
          <a:stretch/>
        </p:blipFill>
        <p:spPr bwMode="auto">
          <a:xfrm>
            <a:off x="6096000" y="372118"/>
            <a:ext cx="5923725" cy="41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EB66C5-8CB6-481D-A9D7-992F2A1CE553}"/>
              </a:ext>
            </a:extLst>
          </p:cNvPr>
          <p:cNvSpPr/>
          <p:nvPr/>
        </p:nvSpPr>
        <p:spPr>
          <a:xfrm>
            <a:off x="372708" y="230860"/>
            <a:ext cx="2317226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4" action="ppaction://hlinksldjump"/>
              </a:rPr>
              <a:t>СТРЕКОЧЕТ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F5D66CC-39AF-431F-B07C-3D590A9DF316}"/>
              </a:ext>
            </a:extLst>
          </p:cNvPr>
          <p:cNvSpPr/>
          <p:nvPr/>
        </p:nvSpPr>
        <p:spPr>
          <a:xfrm>
            <a:off x="3417747" y="230860"/>
            <a:ext cx="2317226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4" action="ppaction://hlinksldjump"/>
              </a:rPr>
              <a:t>ПЛАЧЕТ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>
            <a:hlinkClick r:id="rId5" action="ppaction://hlinksldjump"/>
            <a:extLst>
              <a:ext uri="{FF2B5EF4-FFF2-40B4-BE49-F238E27FC236}">
                <a16:creationId xmlns:a16="http://schemas.microsoft.com/office/drawing/2014/main" id="{3417F4AF-B8BF-4903-A7C3-5140AFDD66B3}"/>
              </a:ext>
            </a:extLst>
          </p:cNvPr>
          <p:cNvSpPr/>
          <p:nvPr/>
        </p:nvSpPr>
        <p:spPr>
          <a:xfrm>
            <a:off x="1807854" y="1260602"/>
            <a:ext cx="2317226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5" action="ppaction://hlinksldjump"/>
              </a:rPr>
              <a:t>РЕВЁТ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0A411A-CF9F-4003-B4AC-94A8C3B38A00}"/>
              </a:ext>
            </a:extLst>
          </p:cNvPr>
          <p:cNvSpPr/>
          <p:nvPr/>
        </p:nvSpPr>
        <p:spPr>
          <a:xfrm>
            <a:off x="6418556" y="5185796"/>
            <a:ext cx="5714175" cy="795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Как ты думаешь, как  животное подает голос?</a:t>
            </a:r>
          </a:p>
          <a:p>
            <a:pPr algn="ctr"/>
            <a:r>
              <a:rPr lang="ru-RU" sz="1400" dirty="0">
                <a:latin typeface="Comic Sans MS" panose="030F0702030302020204" pitchFamily="66" charset="0"/>
              </a:rPr>
              <a:t>(нажми стрелочкой на выбранное слово и проверь ответ</a:t>
            </a:r>
            <a:r>
              <a:rPr lang="ru-RU" sz="2000" dirty="0">
                <a:latin typeface="Comic Sans MS" panose="030F0702030302020204" pitchFamily="66" charset="0"/>
              </a:rPr>
              <a:t>)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5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D5F639-210A-47B5-86AF-FFA721CFB0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10942" r="2815" b="21589"/>
          <a:stretch/>
        </p:blipFill>
        <p:spPr bwMode="auto">
          <a:xfrm>
            <a:off x="381740" y="1908266"/>
            <a:ext cx="6418556" cy="45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4733BFFF-0357-4304-B151-295DE6BBD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2" t="2372" b="2773"/>
          <a:stretch/>
        </p:blipFill>
        <p:spPr bwMode="auto">
          <a:xfrm>
            <a:off x="6452941" y="1140091"/>
            <a:ext cx="5566784" cy="388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Олень">
            <a:hlinkClick r:id="rId6" action="ppaction://hlinksldjump"/>
            <a:extLst>
              <a:ext uri="{FF2B5EF4-FFF2-40B4-BE49-F238E27FC236}">
                <a16:creationId xmlns:a16="http://schemas.microsoft.com/office/drawing/2014/main" id="{619515A1-54AB-4765-A19E-32644FC4CF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77996" y="5404282"/>
            <a:ext cx="1012054" cy="914400"/>
          </a:xfrm>
          <a:prstGeom prst="rect">
            <a:avLst/>
          </a:prstGeom>
        </p:spPr>
      </p:pic>
      <p:pic>
        <p:nvPicPr>
          <p:cNvPr id="2" name="zvuk-revuschego-losja">
            <a:hlinkClick r:id="" action="ppaction://media"/>
            <a:extLst>
              <a:ext uri="{FF2B5EF4-FFF2-40B4-BE49-F238E27FC236}">
                <a16:creationId xmlns:a16="http://schemas.microsoft.com/office/drawing/2014/main" id="{4571295F-2620-4A39-BF90-E66AF8BDE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380288" y="5889625"/>
            <a:ext cx="487362" cy="48736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C856D4-B3DD-496B-886F-3E452DE522DC}"/>
              </a:ext>
            </a:extLst>
          </p:cNvPr>
          <p:cNvSpPr/>
          <p:nvPr/>
        </p:nvSpPr>
        <p:spPr>
          <a:xfrm>
            <a:off x="186794" y="344186"/>
            <a:ext cx="7610475" cy="795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Как ты думаешь, как  животное подает голос?</a:t>
            </a:r>
          </a:p>
          <a:p>
            <a:pPr algn="ctr"/>
            <a:r>
              <a:rPr lang="ru-RU" sz="1400" dirty="0">
                <a:latin typeface="Comic Sans MS" panose="030F0702030302020204" pitchFamily="66" charset="0"/>
              </a:rPr>
              <a:t>(нажми стрелочкой на выбранное слово и проверь ответ</a:t>
            </a:r>
            <a:r>
              <a:rPr lang="ru-RU" sz="2000" dirty="0">
                <a:latin typeface="Comic Sans MS" panose="030F0702030302020204" pitchFamily="66" charset="0"/>
              </a:rPr>
              <a:t>)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9AAEBB3-167B-4EDF-BBC6-AED6B687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84" y="116263"/>
            <a:ext cx="8409033" cy="66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Олень">
            <a:hlinkClick r:id="rId4" action="ppaction://hlinksldjump"/>
            <a:extLst>
              <a:ext uri="{FF2B5EF4-FFF2-40B4-BE49-F238E27FC236}">
                <a16:creationId xmlns:a16="http://schemas.microsoft.com/office/drawing/2014/main" id="{79EB159A-E854-4E9A-8F2E-7AAF5EBBA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68171" y="5537447"/>
            <a:ext cx="101461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7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C154D31C-28F3-4AF5-ADFC-DB225775C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84" y="355238"/>
            <a:ext cx="7495527" cy="52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3F5FB8-5452-41E9-B4F9-5609BA6DF834}"/>
              </a:ext>
            </a:extLst>
          </p:cNvPr>
          <p:cNvSpPr/>
          <p:nvPr/>
        </p:nvSpPr>
        <p:spPr>
          <a:xfrm>
            <a:off x="432046" y="5708342"/>
            <a:ext cx="11327907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МОЛОДЦЫ, РЕБЯТА!</a:t>
            </a:r>
          </a:p>
        </p:txBody>
      </p:sp>
    </p:spTree>
    <p:extLst>
      <p:ext uri="{BB962C8B-B14F-4D97-AF65-F5344CB8AC3E}">
        <p14:creationId xmlns:p14="http://schemas.microsoft.com/office/powerpoint/2010/main" val="16820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16425-8D06-4F5E-8B36-B79341DE0E4C}"/>
              </a:ext>
            </a:extLst>
          </p:cNvPr>
          <p:cNvSpPr txBox="1">
            <a:spLocks/>
          </p:cNvSpPr>
          <p:nvPr/>
        </p:nvSpPr>
        <p:spPr>
          <a:xfrm>
            <a:off x="808638" y="386930"/>
            <a:ext cx="9236700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Литература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862AE-2D08-4D14-A833-49F0E3BFB78F}"/>
              </a:ext>
            </a:extLst>
          </p:cNvPr>
          <p:cNvSpPr txBox="1">
            <a:spLocks/>
          </p:cNvSpPr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/>
            <a:r>
              <a:rPr lang="en-US" sz="2400"/>
              <a:t>Брежнева Е.А., Брежнев Н.В. Хочу всё знать: Рабочая тетрадь по развитию речи детей старшего дошкольного возраста с методическими рекомендациями: Пособие для логопеда: В 2 ч. – М.: Гуманит. изд. центр ВЛАДОС, 2003. – Ч. ll: Мир человека. – 164 с.: ил. – (Коррекционная педагогика).</a:t>
            </a:r>
          </a:p>
          <a:p>
            <a:pPr marL="514350"/>
            <a:endParaRPr lang="en-US" sz="2400"/>
          </a:p>
          <a:p>
            <a:pPr marL="514350"/>
            <a:r>
              <a:rPr lang="en-US" sz="2400"/>
              <a:t>Косинова Е.М. Моя первая книга знаний. Обо всём на свете. Упражнения для развития речи/ Худ. Г. Соколов. – М.: Изд-во Эксмо, 2006 – 120с., ил.</a:t>
            </a:r>
          </a:p>
          <a:p>
            <a:pPr marL="0"/>
            <a:endParaRPr lang="en-US" sz="2400"/>
          </a:p>
          <a:p>
            <a:pPr marL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7160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8084CD-BB97-4BF0-9C4C-156CC3EEA023}"/>
              </a:ext>
            </a:extLst>
          </p:cNvPr>
          <p:cNvSpPr txBox="1"/>
          <p:nvPr/>
        </p:nvSpPr>
        <p:spPr>
          <a:xfrm>
            <a:off x="847725" y="314236"/>
            <a:ext cx="10420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Цель: Учить образовывать глаголы от звукоподражательных слов.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3DAB7-BAA7-4F2E-95D4-B607A89D6527}"/>
              </a:ext>
            </a:extLst>
          </p:cNvPr>
          <p:cNvSpPr txBox="1"/>
          <p:nvPr/>
        </p:nvSpPr>
        <p:spPr>
          <a:xfrm>
            <a:off x="847725" y="2413338"/>
            <a:ext cx="105060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1. Презентацию включить в режиме «Показ слайдов».</a:t>
            </a:r>
          </a:p>
          <a:p>
            <a:pPr algn="just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2.  Переключать слайды стрелочкой на клавиатуре.</a:t>
            </a:r>
          </a:p>
          <a:p>
            <a:pPr algn="just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3. Информация в скобках и мелким шрифтом поможет родителям правильно объяснить задание.</a:t>
            </a:r>
          </a:p>
          <a:p>
            <a:pPr algn="just"/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pPr algn="just"/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173CE5D1-F13D-4000-AC68-E89DAC109475}"/>
              </a:ext>
            </a:extLst>
          </p:cNvPr>
          <p:cNvSpPr txBox="1">
            <a:spLocks/>
          </p:cNvSpPr>
          <p:nvPr/>
        </p:nvSpPr>
        <p:spPr>
          <a:xfrm>
            <a:off x="2547242" y="1479720"/>
            <a:ext cx="5939533" cy="5487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Р</a:t>
            </a: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екомендации к проведению игры:</a:t>
            </a:r>
          </a:p>
          <a:p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72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9BA3F-41FF-4F52-A2EE-0C1EB762F344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7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АВТОРЫ СОСТАВИТЕЛИ: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121BB-DA42-4686-AB9C-9EE9052D59DE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1.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Учитель-логопед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МБДОУ г.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Иркутска</a:t>
            </a:r>
            <a:r>
              <a:rPr lang="ru-RU" sz="2000" dirty="0"/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детского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сада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№ 101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Леви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Людмила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Владимировна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 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2.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Педагог-психолог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МБДОУ г.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Иркутска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детского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сада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№ 101 </a:t>
            </a:r>
            <a:b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Бедник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Светлана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Сергеевна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 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3.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Учитель-логопед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МБДОУ г.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Иркутска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детского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сада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№ 101 </a:t>
            </a:r>
          </a:p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Ширяева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Нэтта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Аркадьевна</a:t>
            </a: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D689411-2585-4CFF-A6BD-0F1605AB8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r="-2" b="957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3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297A5AB-6AAD-4B21-ABAB-80323E26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8" y="210151"/>
            <a:ext cx="5001041" cy="50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729AC13-0F0C-4456-A7E5-B4F9D1038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72" y="1740338"/>
            <a:ext cx="5400305" cy="28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лень">
            <a:hlinkClick r:id="rId4" action="ppaction://hlinksldjump"/>
            <a:extLst>
              <a:ext uri="{FF2B5EF4-FFF2-40B4-BE49-F238E27FC236}">
                <a16:creationId xmlns:a16="http://schemas.microsoft.com/office/drawing/2014/main" id="{8662CA2A-75BB-44CC-A31F-1A75D96D4A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64094" y="5608468"/>
            <a:ext cx="914400" cy="9144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16A0AA-E182-4DB5-9F60-406ADD731A19}"/>
              </a:ext>
            </a:extLst>
          </p:cNvPr>
          <p:cNvSpPr/>
          <p:nvPr/>
        </p:nvSpPr>
        <p:spPr>
          <a:xfrm>
            <a:off x="6308960" y="5548879"/>
            <a:ext cx="2050742" cy="9144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7" action="ppaction://hlinksldjump"/>
              </a:rPr>
              <a:t>ВОЕТ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2CF70F-C7D5-4B89-A2F7-FEC3BBC961D1}"/>
              </a:ext>
            </a:extLst>
          </p:cNvPr>
          <p:cNvSpPr/>
          <p:nvPr/>
        </p:nvSpPr>
        <p:spPr>
          <a:xfrm>
            <a:off x="3232536" y="5557589"/>
            <a:ext cx="2050742" cy="9144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8" action="ppaction://hlinksldjump"/>
              </a:rPr>
              <a:t>ПИЩИТ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E209DB6-4DB4-469B-8002-A08D0234D34C}"/>
              </a:ext>
            </a:extLst>
          </p:cNvPr>
          <p:cNvSpPr/>
          <p:nvPr/>
        </p:nvSpPr>
        <p:spPr>
          <a:xfrm>
            <a:off x="9385384" y="5557589"/>
            <a:ext cx="2050742" cy="9144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8" action="ppaction://hlinksldjump"/>
              </a:rPr>
              <a:t>КРЯКАЕТ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7E20705-2DFF-4EB7-A4F4-8418227D9BE5}"/>
              </a:ext>
            </a:extLst>
          </p:cNvPr>
          <p:cNvSpPr/>
          <p:nvPr/>
        </p:nvSpPr>
        <p:spPr>
          <a:xfrm>
            <a:off x="3705225" y="394721"/>
            <a:ext cx="7610475" cy="795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Как ты думаешь, как  животное подает голос?</a:t>
            </a:r>
          </a:p>
          <a:p>
            <a:pPr algn="ctr"/>
            <a:r>
              <a:rPr lang="ru-RU" sz="1400" dirty="0">
                <a:latin typeface="Comic Sans MS" panose="030F0702030302020204" pitchFamily="66" charset="0"/>
              </a:rPr>
              <a:t>(нажми стрелочкой на выбранное слово и проверь ответ</a:t>
            </a:r>
            <a:r>
              <a:rPr lang="ru-RU" sz="2000" dirty="0">
                <a:latin typeface="Comic Sans MS" panose="030F0702030302020204" pitchFamily="66" charset="0"/>
              </a:rPr>
              <a:t>)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2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лень">
            <a:hlinkClick r:id="rId3" action="ppaction://hlinksldjump"/>
            <a:extLst>
              <a:ext uri="{FF2B5EF4-FFF2-40B4-BE49-F238E27FC236}">
                <a16:creationId xmlns:a16="http://schemas.microsoft.com/office/drawing/2014/main" id="{5A52441E-2BC4-4324-BA0C-ABAFC26C4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43538" y="5324383"/>
            <a:ext cx="881850" cy="914400"/>
          </a:xfrm>
          <a:prstGeom prst="rect">
            <a:avLst/>
          </a:prstGeo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81E986F-509C-4563-B32B-12088EC59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78" y="564101"/>
            <a:ext cx="7581038" cy="59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чко с текстом: прямоугольное 1">
            <a:extLst>
              <a:ext uri="{FF2B5EF4-FFF2-40B4-BE49-F238E27FC236}">
                <a16:creationId xmlns:a16="http://schemas.microsoft.com/office/drawing/2014/main" id="{2F83733A-0B32-4B97-8FA7-0909D66B936A}"/>
              </a:ext>
            </a:extLst>
          </p:cNvPr>
          <p:cNvSpPr/>
          <p:nvPr/>
        </p:nvSpPr>
        <p:spPr>
          <a:xfrm>
            <a:off x="433233" y="3819525"/>
            <a:ext cx="1295400" cy="1298448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Нажми на оленя и попробуй еще раз.</a:t>
            </a:r>
          </a:p>
        </p:txBody>
      </p:sp>
    </p:spTree>
    <p:extLst>
      <p:ext uri="{BB962C8B-B14F-4D97-AF65-F5344CB8AC3E}">
        <p14:creationId xmlns:p14="http://schemas.microsoft.com/office/powerpoint/2010/main" val="41982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297A5AB-6AAD-4B21-ABAB-80323E26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8" y="210151"/>
            <a:ext cx="5001041" cy="50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729AC13-0F0C-4456-A7E5-B4F9D1038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88" y="2628651"/>
            <a:ext cx="5400305" cy="284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Олень">
            <a:hlinkClick r:id="rId6" action="ppaction://hlinksldjump"/>
            <a:extLst>
              <a:ext uri="{FF2B5EF4-FFF2-40B4-BE49-F238E27FC236}">
                <a16:creationId xmlns:a16="http://schemas.microsoft.com/office/drawing/2014/main" id="{8662CA2A-75BB-44CC-A31F-1A75D96D4A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9218" y="5572958"/>
            <a:ext cx="1003177" cy="9144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0F30AA-DF7E-4C39-9848-D1923EF406C6}"/>
              </a:ext>
            </a:extLst>
          </p:cNvPr>
          <p:cNvSpPr/>
          <p:nvPr/>
        </p:nvSpPr>
        <p:spPr>
          <a:xfrm>
            <a:off x="4693606" y="470516"/>
            <a:ext cx="6154907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Comic Sans MS" panose="030F0702030302020204" pitchFamily="66" charset="0"/>
              </a:rPr>
              <a:t>Кто как голос подает?</a:t>
            </a:r>
          </a:p>
        </p:txBody>
      </p:sp>
      <p:pic>
        <p:nvPicPr>
          <p:cNvPr id="4" name="wolf-howl-sound">
            <a:hlinkClick r:id="" action="ppaction://media"/>
            <a:extLst>
              <a:ext uri="{FF2B5EF4-FFF2-40B4-BE49-F238E27FC236}">
                <a16:creationId xmlns:a16="http://schemas.microsoft.com/office/drawing/2014/main" id="{B816FAEE-C102-49E6-8C06-9EB737680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285569" y="5463266"/>
            <a:ext cx="487363" cy="487362"/>
          </a:xfrm>
          <a:prstGeom prst="rect">
            <a:avLst/>
          </a:prstGeom>
        </p:spPr>
      </p:pic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id="{576BF23D-0E40-4761-B317-E6321B06A1BD}"/>
              </a:ext>
            </a:extLst>
          </p:cNvPr>
          <p:cNvSpPr/>
          <p:nvPr/>
        </p:nvSpPr>
        <p:spPr>
          <a:xfrm>
            <a:off x="10524663" y="4164818"/>
            <a:ext cx="1295400" cy="1298448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Нажми на оленя и двигайся дальше.</a:t>
            </a:r>
          </a:p>
        </p:txBody>
      </p:sp>
    </p:spTree>
    <p:extLst>
      <p:ext uri="{BB962C8B-B14F-4D97-AF65-F5344CB8AC3E}">
        <p14:creationId xmlns:p14="http://schemas.microsoft.com/office/powerpoint/2010/main" val="37543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5FEDCA-ECB9-49C5-9DBC-60B6B4322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517" y="301741"/>
            <a:ext cx="4655197" cy="4660875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73F76450-F7E1-4077-997D-48AD1F787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68" y="1610321"/>
            <a:ext cx="4725101" cy="443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CFD5F0-A446-46E1-9DFA-2B77171BDB14}"/>
              </a:ext>
            </a:extLst>
          </p:cNvPr>
          <p:cNvSpPr/>
          <p:nvPr/>
        </p:nvSpPr>
        <p:spPr>
          <a:xfrm>
            <a:off x="839392" y="5132528"/>
            <a:ext cx="2045849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4" action="ppaction://hlinksldjump"/>
              </a:rPr>
              <a:t>РЕВЕТ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>
            <a:hlinkClick r:id="rId5" action="ppaction://hlinksldjump"/>
            <a:extLst>
              <a:ext uri="{FF2B5EF4-FFF2-40B4-BE49-F238E27FC236}">
                <a16:creationId xmlns:a16="http://schemas.microsoft.com/office/drawing/2014/main" id="{823BEF1A-8AD4-47DC-9D48-D46CABB38D10}"/>
              </a:ext>
            </a:extLst>
          </p:cNvPr>
          <p:cNvSpPr/>
          <p:nvPr/>
        </p:nvSpPr>
        <p:spPr>
          <a:xfrm>
            <a:off x="839393" y="1153121"/>
            <a:ext cx="2045849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5" action="ppaction://hlinksldjump"/>
              </a:rPr>
              <a:t>МЫЧИТ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>
            <a:hlinkClick r:id="rId6" action="ppaction://hlinksldjump"/>
            <a:extLst>
              <a:ext uri="{FF2B5EF4-FFF2-40B4-BE49-F238E27FC236}">
                <a16:creationId xmlns:a16="http://schemas.microsoft.com/office/drawing/2014/main" id="{97EC1250-376A-42EA-8777-7F6F1DB23A05}"/>
              </a:ext>
            </a:extLst>
          </p:cNvPr>
          <p:cNvSpPr/>
          <p:nvPr/>
        </p:nvSpPr>
        <p:spPr>
          <a:xfrm>
            <a:off x="839392" y="3142824"/>
            <a:ext cx="2045849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5" action="ppaction://hlinksldjump"/>
              </a:rPr>
              <a:t>ХРЮКАЕТ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7D9811-C387-4DA1-BB49-1B94484D6F36}"/>
              </a:ext>
            </a:extLst>
          </p:cNvPr>
          <p:cNvSpPr/>
          <p:nvPr/>
        </p:nvSpPr>
        <p:spPr>
          <a:xfrm>
            <a:off x="3695700" y="301741"/>
            <a:ext cx="7610475" cy="795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Как ты думаешь, как  животное подает голос?</a:t>
            </a:r>
          </a:p>
          <a:p>
            <a:pPr algn="ctr"/>
            <a:r>
              <a:rPr lang="ru-RU" sz="1400" dirty="0">
                <a:latin typeface="Comic Sans MS" panose="030F0702030302020204" pitchFamily="66" charset="0"/>
              </a:rPr>
              <a:t>(нажми стрелочкой на выбранное слово и проверь ответ</a:t>
            </a:r>
            <a:r>
              <a:rPr lang="ru-RU" sz="2000" dirty="0">
                <a:latin typeface="Comic Sans MS" panose="030F0702030302020204" pitchFamily="66" charset="0"/>
              </a:rPr>
              <a:t>)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2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лень">
            <a:hlinkClick r:id="rId4" action="ppaction://hlinksldjump"/>
            <a:extLst>
              <a:ext uri="{FF2B5EF4-FFF2-40B4-BE49-F238E27FC236}">
                <a16:creationId xmlns:a16="http://schemas.microsoft.com/office/drawing/2014/main" id="{D3CE674F-E765-49C1-BF8F-A0F7A0C20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0195" y="5476783"/>
            <a:ext cx="914400" cy="9144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5FEDCA-ECB9-49C5-9DBC-60B6B4322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3646" y="754503"/>
            <a:ext cx="4088961" cy="4093948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73F76450-F7E1-4077-997D-48AD1F787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029" y="786711"/>
            <a:ext cx="5299969" cy="49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75784cfc90d8c3">
            <a:hlinkClick r:id="" action="ppaction://media"/>
            <a:extLst>
              <a:ext uri="{FF2B5EF4-FFF2-40B4-BE49-F238E27FC236}">
                <a16:creationId xmlns:a16="http://schemas.microsoft.com/office/drawing/2014/main" id="{72652AA7-A311-45D3-8DA9-7B78E3B9FC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46173" y="62791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3AC222B-09C2-45DE-8BBD-BECBFC551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78" y="564101"/>
            <a:ext cx="7581038" cy="59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Олень">
            <a:hlinkClick r:id="rId4" action="ppaction://hlinksldjump"/>
            <a:extLst>
              <a:ext uri="{FF2B5EF4-FFF2-40B4-BE49-F238E27FC236}">
                <a16:creationId xmlns:a16="http://schemas.microsoft.com/office/drawing/2014/main" id="{9B5988E2-E232-4649-BAFB-D68C593365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47203" y="5619565"/>
            <a:ext cx="8818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6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EED231-4F8A-4352-9A5F-B42A105C7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6" t="11785" r="1057" b="13632"/>
          <a:stretch/>
        </p:blipFill>
        <p:spPr>
          <a:xfrm>
            <a:off x="217504" y="721310"/>
            <a:ext cx="6781997" cy="5415379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B5306544-441F-4227-AC43-4BF5FB73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03" y="2707688"/>
            <a:ext cx="5727577" cy="409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5358DC-8A36-49A6-BA12-EA5838DAA696}"/>
              </a:ext>
            </a:extLst>
          </p:cNvPr>
          <p:cNvSpPr/>
          <p:nvPr/>
        </p:nvSpPr>
        <p:spPr>
          <a:xfrm>
            <a:off x="6182755" y="343334"/>
            <a:ext cx="221054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4" action="ppaction://hlinksldjump"/>
              </a:rPr>
              <a:t>РЫЧИТ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>
            <a:hlinkClick r:id="rId5" action="ppaction://hlinksldjump"/>
            <a:extLst>
              <a:ext uri="{FF2B5EF4-FFF2-40B4-BE49-F238E27FC236}">
                <a16:creationId xmlns:a16="http://schemas.microsoft.com/office/drawing/2014/main" id="{035715AE-14FC-477D-90AD-A053C0A168BC}"/>
              </a:ext>
            </a:extLst>
          </p:cNvPr>
          <p:cNvSpPr/>
          <p:nvPr/>
        </p:nvSpPr>
        <p:spPr>
          <a:xfrm>
            <a:off x="9184886" y="343334"/>
            <a:ext cx="221054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5" action="ppaction://hlinksldjump"/>
              </a:rPr>
              <a:t>МЯУКАЕТ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60AC91-3ACD-4ED1-A7E9-E9ECE5007950}"/>
              </a:ext>
            </a:extLst>
          </p:cNvPr>
          <p:cNvSpPr/>
          <p:nvPr/>
        </p:nvSpPr>
        <p:spPr>
          <a:xfrm>
            <a:off x="7791092" y="1601069"/>
            <a:ext cx="2210540" cy="914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  <a:hlinkClick r:id="rId5" action="ppaction://hlinksldjump"/>
              </a:rPr>
              <a:t>КАРКАЕТ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94BA56-411F-4B7D-B551-677291AF06CE}"/>
              </a:ext>
            </a:extLst>
          </p:cNvPr>
          <p:cNvSpPr/>
          <p:nvPr/>
        </p:nvSpPr>
        <p:spPr>
          <a:xfrm>
            <a:off x="1028700" y="6011722"/>
            <a:ext cx="5381625" cy="795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omic Sans MS" panose="030F0702030302020204" pitchFamily="66" charset="0"/>
              </a:rPr>
              <a:t>Как ты думаешь, как  животное подает голос?</a:t>
            </a:r>
          </a:p>
          <a:p>
            <a:pPr algn="ctr"/>
            <a:r>
              <a:rPr lang="ru-RU" sz="1400" dirty="0">
                <a:latin typeface="Comic Sans MS" panose="030F0702030302020204" pitchFamily="66" charset="0"/>
              </a:rPr>
              <a:t>(нажми стрелочкой на выбранное слово и проверь ответ</a:t>
            </a:r>
            <a:r>
              <a:rPr lang="ru-RU" sz="2000" dirty="0">
                <a:latin typeface="Comic Sans MS" panose="030F0702030302020204" pitchFamily="66" charset="0"/>
              </a:rPr>
              <a:t>)</a:t>
            </a:r>
          </a:p>
          <a:p>
            <a:pPr algn="ctr"/>
            <a:endParaRPr lang="ru-RU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76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375</Words>
  <Application>Microsoft Office PowerPoint</Application>
  <PresentationFormat>Широкоэкранный</PresentationFormat>
  <Paragraphs>51</Paragraphs>
  <Slides>20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ёла леви</dc:creator>
  <cp:lastModifiedBy>ёла леви</cp:lastModifiedBy>
  <cp:revision>25</cp:revision>
  <dcterms:created xsi:type="dcterms:W3CDTF">2021-03-16T13:09:34Z</dcterms:created>
  <dcterms:modified xsi:type="dcterms:W3CDTF">2021-03-29T11:49:44Z</dcterms:modified>
</cp:coreProperties>
</file>