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6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92D1-9FDA-4CC1-869C-E9B86CAACD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41E5B-919C-4CAC-B56C-1E262ED8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7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1E5B-919C-4CAC-B56C-1E262ED85D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gif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050989"/>
            <a:ext cx="7272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Интерактивные игры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по теме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Courier New" panose="02070309020205020404" pitchFamily="49" charset="0"/>
              </a:rPr>
              <a:t>«Зимующие птицы»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для детей 5-6 лет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452320" y="5733256"/>
            <a:ext cx="1152128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thumbs.dreamstime.com/z/%D1%81%D0%B2%D0%B5%D1%82-%D0%B3%D0%BE%D0%BB%D1%83%D0%B1%D0%B0%D1%8F-%D0%BF%D1%80%D0%B5%D0%B4%D0%BF%D0%BE%D1%81%D1%8B%D0%BB%D0%BA%D0%B0-%D1%80%D0%BE%D0%B6%D0%B4%D0%B5%D1%81%D1%82%D0%B2%D0%B0-27656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-180528" y="-230409"/>
            <a:ext cx="9324528" cy="70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Игра «Сравни картинки»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i="1" dirty="0" smtClean="0"/>
              <a:t>Цели: </a:t>
            </a:r>
          </a:p>
          <a:p>
            <a:pPr algn="just"/>
            <a:r>
              <a:rPr lang="ru-RU" sz="2400" dirty="0" smtClean="0"/>
              <a:t>развивать зрительное внимание, </a:t>
            </a:r>
          </a:p>
          <a:p>
            <a:pPr algn="just"/>
            <a:r>
              <a:rPr lang="ru-RU" sz="2400" dirty="0"/>
              <a:t>у</a:t>
            </a:r>
            <a:r>
              <a:rPr lang="ru-RU" sz="2400" dirty="0" smtClean="0"/>
              <a:t>мение сравнивать предметы,</a:t>
            </a:r>
          </a:p>
          <a:p>
            <a:pPr algn="just"/>
            <a:r>
              <a:rPr lang="ru-RU" sz="2400" dirty="0"/>
              <a:t>з</a:t>
            </a:r>
            <a:r>
              <a:rPr lang="ru-RU" sz="2400" dirty="0" smtClean="0"/>
              <a:t>акреплять названия зимующих птиц.</a:t>
            </a:r>
          </a:p>
          <a:p>
            <a:pPr marL="0" indent="0" algn="just">
              <a:buNone/>
            </a:pPr>
            <a:r>
              <a:rPr lang="ru-RU" sz="2400" b="1" i="1" dirty="0" smtClean="0"/>
              <a:t>Описание:</a:t>
            </a:r>
            <a:r>
              <a:rPr lang="ru-RU" sz="2400" dirty="0" smtClean="0"/>
              <a:t> Сравни две картинки. Какие предметы, нарисованные на большой картинке, есть и на маленьких? Нажми левой кнопкой мышки на маленькую картинку, чтобы она соединилась с подходящей большой. </a:t>
            </a:r>
            <a:endParaRPr lang="ru-RU" sz="24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380312" y="5733256"/>
            <a:ext cx="1152128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539552" y="5733256"/>
            <a:ext cx="1259632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7178" y="4365104"/>
            <a:ext cx="8118534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853020" y="4429393"/>
            <a:ext cx="763979" cy="61348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190942" y="5535646"/>
            <a:ext cx="1006764" cy="865267"/>
          </a:xfrm>
          <a:custGeom>
            <a:avLst/>
            <a:gdLst>
              <a:gd name="connsiteX0" fmla="*/ 55418 w 1006764"/>
              <a:gd name="connsiteY0" fmla="*/ 0 h 1025237"/>
              <a:gd name="connsiteX1" fmla="*/ 55418 w 1006764"/>
              <a:gd name="connsiteY1" fmla="*/ 0 h 1025237"/>
              <a:gd name="connsiteX2" fmla="*/ 129309 w 1006764"/>
              <a:gd name="connsiteY2" fmla="*/ 46182 h 1025237"/>
              <a:gd name="connsiteX3" fmla="*/ 184727 w 1006764"/>
              <a:gd name="connsiteY3" fmla="*/ 55418 h 1025237"/>
              <a:gd name="connsiteX4" fmla="*/ 905164 w 1006764"/>
              <a:gd name="connsiteY4" fmla="*/ 73891 h 1025237"/>
              <a:gd name="connsiteX5" fmla="*/ 932873 w 1006764"/>
              <a:gd name="connsiteY5" fmla="*/ 92364 h 1025237"/>
              <a:gd name="connsiteX6" fmla="*/ 951345 w 1006764"/>
              <a:gd name="connsiteY6" fmla="*/ 120073 h 1025237"/>
              <a:gd name="connsiteX7" fmla="*/ 960582 w 1006764"/>
              <a:gd name="connsiteY7" fmla="*/ 471055 h 1025237"/>
              <a:gd name="connsiteX8" fmla="*/ 969818 w 1006764"/>
              <a:gd name="connsiteY8" fmla="*/ 508000 h 1025237"/>
              <a:gd name="connsiteX9" fmla="*/ 988291 w 1006764"/>
              <a:gd name="connsiteY9" fmla="*/ 655782 h 1025237"/>
              <a:gd name="connsiteX10" fmla="*/ 997527 w 1006764"/>
              <a:gd name="connsiteY10" fmla="*/ 683491 h 1025237"/>
              <a:gd name="connsiteX11" fmla="*/ 1006764 w 1006764"/>
              <a:gd name="connsiteY11" fmla="*/ 720437 h 1025237"/>
              <a:gd name="connsiteX12" fmla="*/ 997527 w 1006764"/>
              <a:gd name="connsiteY12" fmla="*/ 951346 h 1025237"/>
              <a:gd name="connsiteX13" fmla="*/ 969818 w 1006764"/>
              <a:gd name="connsiteY13" fmla="*/ 960582 h 1025237"/>
              <a:gd name="connsiteX14" fmla="*/ 932873 w 1006764"/>
              <a:gd name="connsiteY14" fmla="*/ 997527 h 1025237"/>
              <a:gd name="connsiteX15" fmla="*/ 877455 w 1006764"/>
              <a:gd name="connsiteY15" fmla="*/ 1025237 h 1025237"/>
              <a:gd name="connsiteX16" fmla="*/ 655782 w 1006764"/>
              <a:gd name="connsiteY16" fmla="*/ 1016000 h 1025237"/>
              <a:gd name="connsiteX17" fmla="*/ 600364 w 1006764"/>
              <a:gd name="connsiteY17" fmla="*/ 979055 h 1025237"/>
              <a:gd name="connsiteX18" fmla="*/ 572655 w 1006764"/>
              <a:gd name="connsiteY18" fmla="*/ 969818 h 1025237"/>
              <a:gd name="connsiteX19" fmla="*/ 471055 w 1006764"/>
              <a:gd name="connsiteY19" fmla="*/ 932873 h 1025237"/>
              <a:gd name="connsiteX20" fmla="*/ 434109 w 1006764"/>
              <a:gd name="connsiteY20" fmla="*/ 923637 h 1025237"/>
              <a:gd name="connsiteX21" fmla="*/ 360218 w 1006764"/>
              <a:gd name="connsiteY21" fmla="*/ 932873 h 1025237"/>
              <a:gd name="connsiteX22" fmla="*/ 314036 w 1006764"/>
              <a:gd name="connsiteY22" fmla="*/ 942109 h 1025237"/>
              <a:gd name="connsiteX23" fmla="*/ 258618 w 1006764"/>
              <a:gd name="connsiteY23" fmla="*/ 951346 h 1025237"/>
              <a:gd name="connsiteX24" fmla="*/ 166255 w 1006764"/>
              <a:gd name="connsiteY24" fmla="*/ 932873 h 1025237"/>
              <a:gd name="connsiteX25" fmla="*/ 129309 w 1006764"/>
              <a:gd name="connsiteY25" fmla="*/ 877455 h 1025237"/>
              <a:gd name="connsiteX26" fmla="*/ 101600 w 1006764"/>
              <a:gd name="connsiteY26" fmla="*/ 858982 h 1025237"/>
              <a:gd name="connsiteX27" fmla="*/ 64655 w 1006764"/>
              <a:gd name="connsiteY27" fmla="*/ 803564 h 1025237"/>
              <a:gd name="connsiteX28" fmla="*/ 46182 w 1006764"/>
              <a:gd name="connsiteY28" fmla="*/ 775855 h 1025237"/>
              <a:gd name="connsiteX29" fmla="*/ 36945 w 1006764"/>
              <a:gd name="connsiteY29" fmla="*/ 720437 h 1025237"/>
              <a:gd name="connsiteX30" fmla="*/ 27709 w 1006764"/>
              <a:gd name="connsiteY30" fmla="*/ 692727 h 1025237"/>
              <a:gd name="connsiteX31" fmla="*/ 18473 w 1006764"/>
              <a:gd name="connsiteY31" fmla="*/ 655782 h 1025237"/>
              <a:gd name="connsiteX32" fmla="*/ 9236 w 1006764"/>
              <a:gd name="connsiteY32" fmla="*/ 628073 h 1025237"/>
              <a:gd name="connsiteX33" fmla="*/ 0 w 1006764"/>
              <a:gd name="connsiteY33" fmla="*/ 581891 h 1025237"/>
              <a:gd name="connsiteX34" fmla="*/ 9236 w 1006764"/>
              <a:gd name="connsiteY34" fmla="*/ 314037 h 1025237"/>
              <a:gd name="connsiteX35" fmla="*/ 36945 w 1006764"/>
              <a:gd name="connsiteY35" fmla="*/ 286327 h 1025237"/>
              <a:gd name="connsiteX36" fmla="*/ 55418 w 1006764"/>
              <a:gd name="connsiteY36" fmla="*/ 230909 h 1025237"/>
              <a:gd name="connsiteX37" fmla="*/ 64655 w 1006764"/>
              <a:gd name="connsiteY37" fmla="*/ 203200 h 1025237"/>
              <a:gd name="connsiteX38" fmla="*/ 55418 w 1006764"/>
              <a:gd name="connsiteY38" fmla="*/ 46182 h 1025237"/>
              <a:gd name="connsiteX39" fmla="*/ 27709 w 1006764"/>
              <a:gd name="connsiteY39" fmla="*/ 36946 h 1025237"/>
              <a:gd name="connsiteX40" fmla="*/ 55418 w 1006764"/>
              <a:gd name="connsiteY40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06764" h="1025237">
                <a:moveTo>
                  <a:pt x="55418" y="0"/>
                </a:moveTo>
                <a:lnTo>
                  <a:pt x="55418" y="0"/>
                </a:lnTo>
                <a:cubicBezTo>
                  <a:pt x="80048" y="15394"/>
                  <a:pt x="102612" y="34741"/>
                  <a:pt x="129309" y="46182"/>
                </a:cubicBezTo>
                <a:cubicBezTo>
                  <a:pt x="146522" y="53559"/>
                  <a:pt x="166011" y="54750"/>
                  <a:pt x="184727" y="55418"/>
                </a:cubicBezTo>
                <a:cubicBezTo>
                  <a:pt x="424799" y="63992"/>
                  <a:pt x="665018" y="67733"/>
                  <a:pt x="905164" y="73891"/>
                </a:cubicBezTo>
                <a:cubicBezTo>
                  <a:pt x="914400" y="80049"/>
                  <a:pt x="925024" y="84514"/>
                  <a:pt x="932873" y="92364"/>
                </a:cubicBezTo>
                <a:cubicBezTo>
                  <a:pt x="940722" y="100213"/>
                  <a:pt x="950535" y="109002"/>
                  <a:pt x="951345" y="120073"/>
                </a:cubicBezTo>
                <a:cubicBezTo>
                  <a:pt x="959886" y="236795"/>
                  <a:pt x="955015" y="354153"/>
                  <a:pt x="960582" y="471055"/>
                </a:cubicBezTo>
                <a:cubicBezTo>
                  <a:pt x="961186" y="483735"/>
                  <a:pt x="966739" y="495685"/>
                  <a:pt x="969818" y="508000"/>
                </a:cubicBezTo>
                <a:cubicBezTo>
                  <a:pt x="974464" y="554453"/>
                  <a:pt x="977875" y="608910"/>
                  <a:pt x="988291" y="655782"/>
                </a:cubicBezTo>
                <a:cubicBezTo>
                  <a:pt x="990403" y="665286"/>
                  <a:pt x="994852" y="674130"/>
                  <a:pt x="997527" y="683491"/>
                </a:cubicBezTo>
                <a:cubicBezTo>
                  <a:pt x="1001014" y="695697"/>
                  <a:pt x="1003685" y="708122"/>
                  <a:pt x="1006764" y="720437"/>
                </a:cubicBezTo>
                <a:cubicBezTo>
                  <a:pt x="1003685" y="797407"/>
                  <a:pt x="1009240" y="875211"/>
                  <a:pt x="997527" y="951346"/>
                </a:cubicBezTo>
                <a:cubicBezTo>
                  <a:pt x="996047" y="960969"/>
                  <a:pt x="977740" y="954923"/>
                  <a:pt x="969818" y="960582"/>
                </a:cubicBezTo>
                <a:cubicBezTo>
                  <a:pt x="955646" y="970705"/>
                  <a:pt x="946096" y="986193"/>
                  <a:pt x="932873" y="997527"/>
                </a:cubicBezTo>
                <a:cubicBezTo>
                  <a:pt x="910085" y="1017060"/>
                  <a:pt x="904274" y="1016297"/>
                  <a:pt x="877455" y="1025237"/>
                </a:cubicBezTo>
                <a:cubicBezTo>
                  <a:pt x="803564" y="1022158"/>
                  <a:pt x="728731" y="1028158"/>
                  <a:pt x="655782" y="1016000"/>
                </a:cubicBezTo>
                <a:cubicBezTo>
                  <a:pt x="633883" y="1012350"/>
                  <a:pt x="621426" y="986076"/>
                  <a:pt x="600364" y="979055"/>
                </a:cubicBezTo>
                <a:cubicBezTo>
                  <a:pt x="591128" y="975976"/>
                  <a:pt x="581363" y="974172"/>
                  <a:pt x="572655" y="969818"/>
                </a:cubicBezTo>
                <a:cubicBezTo>
                  <a:pt x="491271" y="929127"/>
                  <a:pt x="630155" y="972648"/>
                  <a:pt x="471055" y="932873"/>
                </a:cubicBezTo>
                <a:lnTo>
                  <a:pt x="434109" y="923637"/>
                </a:lnTo>
                <a:cubicBezTo>
                  <a:pt x="409479" y="926716"/>
                  <a:pt x="384751" y="929099"/>
                  <a:pt x="360218" y="932873"/>
                </a:cubicBezTo>
                <a:cubicBezTo>
                  <a:pt x="344702" y="935260"/>
                  <a:pt x="329482" y="939301"/>
                  <a:pt x="314036" y="942109"/>
                </a:cubicBezTo>
                <a:cubicBezTo>
                  <a:pt x="295611" y="945459"/>
                  <a:pt x="277091" y="948267"/>
                  <a:pt x="258618" y="951346"/>
                </a:cubicBezTo>
                <a:cubicBezTo>
                  <a:pt x="227830" y="945188"/>
                  <a:pt x="195560" y="944144"/>
                  <a:pt x="166255" y="932873"/>
                </a:cubicBezTo>
                <a:cubicBezTo>
                  <a:pt x="119992" y="915080"/>
                  <a:pt x="151372" y="905034"/>
                  <a:pt x="129309" y="877455"/>
                </a:cubicBezTo>
                <a:cubicBezTo>
                  <a:pt x="122374" y="868787"/>
                  <a:pt x="110836" y="865140"/>
                  <a:pt x="101600" y="858982"/>
                </a:cubicBezTo>
                <a:lnTo>
                  <a:pt x="64655" y="803564"/>
                </a:lnTo>
                <a:lnTo>
                  <a:pt x="46182" y="775855"/>
                </a:lnTo>
                <a:cubicBezTo>
                  <a:pt x="43103" y="757382"/>
                  <a:pt x="41008" y="738719"/>
                  <a:pt x="36945" y="720437"/>
                </a:cubicBezTo>
                <a:cubicBezTo>
                  <a:pt x="34833" y="710933"/>
                  <a:pt x="30384" y="702089"/>
                  <a:pt x="27709" y="692727"/>
                </a:cubicBezTo>
                <a:cubicBezTo>
                  <a:pt x="24222" y="680521"/>
                  <a:pt x="21960" y="667988"/>
                  <a:pt x="18473" y="655782"/>
                </a:cubicBezTo>
                <a:cubicBezTo>
                  <a:pt x="15798" y="646421"/>
                  <a:pt x="11597" y="637518"/>
                  <a:pt x="9236" y="628073"/>
                </a:cubicBezTo>
                <a:cubicBezTo>
                  <a:pt x="5428" y="612843"/>
                  <a:pt x="3079" y="597285"/>
                  <a:pt x="0" y="581891"/>
                </a:cubicBezTo>
                <a:cubicBezTo>
                  <a:pt x="3079" y="492606"/>
                  <a:pt x="-1845" y="402685"/>
                  <a:pt x="9236" y="314037"/>
                </a:cubicBezTo>
                <a:cubicBezTo>
                  <a:pt x="10856" y="301075"/>
                  <a:pt x="30601" y="297746"/>
                  <a:pt x="36945" y="286327"/>
                </a:cubicBezTo>
                <a:cubicBezTo>
                  <a:pt x="46401" y="269305"/>
                  <a:pt x="49260" y="249382"/>
                  <a:pt x="55418" y="230909"/>
                </a:cubicBezTo>
                <a:lnTo>
                  <a:pt x="64655" y="203200"/>
                </a:lnTo>
                <a:cubicBezTo>
                  <a:pt x="72196" y="142869"/>
                  <a:pt x="85240" y="105825"/>
                  <a:pt x="55418" y="46182"/>
                </a:cubicBezTo>
                <a:cubicBezTo>
                  <a:pt x="51064" y="37474"/>
                  <a:pt x="36945" y="40025"/>
                  <a:pt x="27709" y="36946"/>
                </a:cubicBezTo>
                <a:cubicBezTo>
                  <a:pt x="60541" y="15057"/>
                  <a:pt x="50800" y="6158"/>
                  <a:pt x="55418" y="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14537" y="4831017"/>
            <a:ext cx="917071" cy="769171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443128" y="5760538"/>
            <a:ext cx="829944" cy="61206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212316" y="4608869"/>
            <a:ext cx="1050219" cy="769782"/>
          </a:xfrm>
          <a:prstGeom prst="cloud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43808" y="4519046"/>
            <a:ext cx="1022956" cy="82809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1149211" y="4509119"/>
            <a:ext cx="902509" cy="847947"/>
          </a:xfrm>
          <a:prstGeom prst="cloud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7422" y="243314"/>
            <a:ext cx="8496944" cy="3600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.pinimg.com/736x/08/ea/19/08ea198b19b4352c5d4b106b5fc8d83d--photo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8" y="639990"/>
            <a:ext cx="1075300" cy="10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снеги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37" y="4579713"/>
            <a:ext cx="676019" cy="6716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www.vippng.com/png/detail/103-1039333_free-pictures-desktop-backgrounds-stencil-clipart-vector-vector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 bwMode="auto">
          <a:xfrm>
            <a:off x="3530424" y="230668"/>
            <a:ext cx="1885315" cy="16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нежинка" descr="https://www.vippng.com/png/detail/103-1039333_free-pictures-desktop-backgrounds-stencil-clipart-vector-vector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914"/>
          <a:stretch/>
        </p:blipFill>
        <p:spPr bwMode="auto">
          <a:xfrm>
            <a:off x="7511076" y="5771649"/>
            <a:ext cx="606921" cy="5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82BAC9"/>
              </a:clrFrom>
              <a:clrTo>
                <a:srgbClr val="82BA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18024" r="21606" b="16529"/>
          <a:stretch/>
        </p:blipFill>
        <p:spPr bwMode="auto">
          <a:xfrm>
            <a:off x="7571979" y="450690"/>
            <a:ext cx="1012890" cy="795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ябина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82BAC9"/>
              </a:clrFrom>
              <a:clrTo>
                <a:srgbClr val="82BA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18024" r="21606" b="16529"/>
          <a:stretch/>
        </p:blipFill>
        <p:spPr bwMode="auto">
          <a:xfrm>
            <a:off x="6409410" y="4736135"/>
            <a:ext cx="656034" cy="515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kanci.by/img_products/full_193_1_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r="23531" b="4104"/>
          <a:stretch/>
        </p:blipFill>
        <p:spPr bwMode="auto">
          <a:xfrm>
            <a:off x="6710070" y="1484784"/>
            <a:ext cx="1874799" cy="18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zabavnik.club/wp-content/uploads/Kartinki_pro_zimuyuschih_ptic_41_08175648-1024x80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014">
            <a:off x="5065315" y="2416719"/>
            <a:ext cx="1526186" cy="12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лест" descr="http://zabavnik.club/wp-content/uploads/Kartinki_pro_zimuyuschih_ptic_41_08175648-1024x80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014">
            <a:off x="7899146" y="4949723"/>
            <a:ext cx="813355" cy="6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21499"/>
          <a:stretch/>
        </p:blipFill>
        <p:spPr bwMode="auto">
          <a:xfrm>
            <a:off x="528260" y="2368958"/>
            <a:ext cx="2808312" cy="11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голубь" descr="https://4.bp.blogspot.com/-fe1CG-Je-Gg/WlTYsMDI6bI/AAAAAAAABJs/bGU7dbzcAkMrshrrvlVwKaHZdr5UOKWxACLcBGAs/s1600/4.5-Depositphotos_1221359_l-201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40" y="4608869"/>
            <a:ext cx="870499" cy="7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68" y="450690"/>
            <a:ext cx="1031684" cy="7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 descr="https://tvoyapechen.ru/wp-content/uploads/2018/09/seme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2146683" y="5575202"/>
            <a:ext cx="1050219" cy="769782"/>
          </a:xfrm>
          <a:prstGeom prst="cloud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1" name="семечки" descr="https://food-trading.icu/images/products/sunflower-seeds-crud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58" y="5710217"/>
            <a:ext cx="708867" cy="4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storage.onbird.ru/bird/photo/soroka/soroka-guide-(onbird.ru)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1" y="414381"/>
            <a:ext cx="1571998" cy="1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лако 28"/>
          <p:cNvSpPr/>
          <p:nvPr/>
        </p:nvSpPr>
        <p:spPr>
          <a:xfrm>
            <a:off x="3615397" y="5132992"/>
            <a:ext cx="2213011" cy="1277315"/>
          </a:xfrm>
          <a:prstGeom prst="cloud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сороки" descr="http://storage.onbird.ru/bird/photo/soroka/soroka-guide-(onbird.ru)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26" y="5251359"/>
            <a:ext cx="1074972" cy="10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s://illustrators.ru/uploads/illustration/image/572628/main_572628_original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6500" r="61428"/>
          <a:stretch/>
        </p:blipFill>
        <p:spPr bwMode="auto">
          <a:xfrm>
            <a:off x="3530424" y="2151863"/>
            <a:ext cx="796846" cy="13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1149211" y="5597726"/>
            <a:ext cx="692380" cy="7472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шишка" descr="https://illustrators.ru/uploads/illustration/image/572628/main_572628_original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6500" r="61428"/>
          <a:stretch/>
        </p:blipFill>
        <p:spPr bwMode="auto">
          <a:xfrm>
            <a:off x="1335156" y="5719437"/>
            <a:ext cx="320489" cy="5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белка" descr="https://yt3.ggpht.com/a/AATXAJzW5tRhxH476bO04yBjojxxWgcoDlA6W8abIlJg=s900-c-k-c0xffffffff-no-rj-mo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58" y="5547576"/>
            <a:ext cx="890423" cy="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синица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65" y="4491797"/>
            <a:ext cx="672488" cy="48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 descr="https://krimroza.ru/upload/iblock/8c0/8c0c0bc21da846aa4c7dda54e878d4ff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98" y="1246215"/>
            <a:ext cx="1287789" cy="9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7819308" y="3770337"/>
            <a:ext cx="1117849" cy="61516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38" name="Стрелка вправо 37">
            <a:hlinkClick r:id="" action="ppaction://hlinkshowjump?jump=previousslide"/>
          </p:cNvPr>
          <p:cNvSpPr/>
          <p:nvPr/>
        </p:nvSpPr>
        <p:spPr>
          <a:xfrm flipH="1">
            <a:off x="333315" y="3749936"/>
            <a:ext cx="1162085" cy="63557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6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0.00677 -0.01296 0.0118 -0.02453 0.01753 -0.03796 C 0.01996 -0.04398 0.02135 -0.05023 0.0243 -0.05602 C 0.02621 -0.07569 0.0316 -0.0949 0.03646 -0.11365 C 0.03975 -0.12662 0.03993 -0.14028 0.04323 -0.15324 C 0.04444 -0.17662 0.04479 -0.23009 0.04861 -0.24514 C 0.05069 -0.26967 0.05225 -0.29467 0.05538 -0.31898 C 0.05712 -0.34722 0.05989 -0.37546 0.06215 -0.4037 C 0.06319 -0.41759 0.06406 -0.43171 0.06753 -0.44514 C 0.06892 -0.46967 0.07187 -0.49583 0.0783 -0.51898 C 0.07882 -0.52106 0.08142 -0.5375 0.08368 -0.54051 C 0.08628 -0.54398 0.09444 -0.54421 0.09444 -0.54421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3.33333E-6 C 0.00572 -0.01227 0.00763 -0.02454 0.00937 -0.03704 C 0.00989 -0.04074 0.00972 -0.04491 0.01024 -0.04861 C 0.01059 -0.05255 0.01215 -0.06042 0.01215 -0.06019 C 0.01163 -0.08426 0.0118 -0.10811 0.01111 -0.13195 C 0.01041 -0.15741 0.00625 -0.19028 0.00382 -0.21505 C 0.00329 -0.23148 0.00225 -0.24607 0.00104 -0.26158 C 0.00034 -0.28125 -0.00053 -0.30116 -0.00348 -0.31991 C -0.00521 -0.34329 -0.00816 -0.36621 -0.0099 -0.38959 C -0.01112 -0.40463 -0.01129 -0.41968 -0.01355 -0.43403 C -0.01441 -0.44769 -0.0158 -0.46343 -0.01823 -0.47662 C -0.01962 -0.48496 -0.02309 -0.49074 -0.02553 -0.49815 C -0.02761 -0.50417 -0.03004 -0.50834 -0.03282 -0.51343 C -0.03664 -0.52037 -0.03646 -0.51574 -0.03646 -0.52107 " pathEditMode="relative" rAng="0" ptsTypes="fffffffffffff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40741E-7 C 0.004 -0.00371 0.00817 -0.00718 0.01216 -0.01088 C 0.01528 -0.01366 0.01823 -0.02431 0.02171 -0.02894 C 0.02883 -0.04885 0.01858 -0.02338 0.02969 -0.04144 C 0.03594 -0.05162 0.04185 -0.06482 0.0474 -0.0757 C 0.05139 -0.08334 0.05782 -0.09005 0.06216 -0.09746 C 0.06719 -0.10579 0.07032 -0.11875 0.07709 -0.12431 C 0.079 -0.13218 0.08299 -0.13843 0.08508 -0.14607 C 0.08577 -0.14838 0.08577 -0.15093 0.08646 -0.15324 C 0.09237 -0.17037 0.09011 -0.15371 0.09601 -0.17662 C 0.09792 -0.1838 0.0981 -0.19005 0.10139 -0.19653 C 0.10244 -0.20417 0.10348 -0.21065 0.10539 -0.21806 C 0.10886 -0.25348 0.11389 -0.29098 0.12709 -0.32269 C 0.13108 -0.33241 0.13629 -0.3419 0.14063 -0.35139 C 0.14688 -0.36482 0.15209 -0.3801 0.16216 -0.38936 C 0.1665 -0.39792 0.16719 -0.40093 0.17292 -0.40718 C 0.17639 -0.41111 0.18056 -0.41366 0.18386 -0.41806 C 0.1882 -0.42385 0.19462 -0.43357 0.20001 -0.43611 C 0.20435 -0.4419 0.20799 -0.44491 0.21355 -0.44861 C 0.22258 -0.46111 0.24046 -0.47037 0.25278 -0.4757 C 0.2566 -0.47732 0.25955 -0.4794 0.26355 -0.4794 " pathEditMode="relative" ptsTypes="ffffffffffffffffffff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0.01389 -0.02477 0.0007 -0.05902 -0.00277 -0.08657 C -0.00347 -0.26365 -0.00486 -0.39398 -0.00816 -0.56574 C -0.00868 -0.59467 -0.01337 -0.63703 -0.03107 -0.65764 C -0.03871 -0.66643 -0.0467 -0.67268 -0.05538 -0.67939 C -0.05955 -0.68264 -0.06892 -0.68657 -0.06892 -0.68657 C -0.07673 -0.69421 -0.07152 -0.69074 -0.08107 -0.69375 C -0.08472 -0.6949 -0.09184 -0.69745 -0.09184 -0.69745 C -0.10121 -0.70532 -0.11493 -0.70648 -0.12569 -0.7081 C -0.16215 -0.7074 -0.19861 -0.7074 -0.23507 -0.70625 C -0.23802 -0.70625 -0.24687 -0.70162 -0.24861 -0.70092 C -0.25173 -0.69953 -0.25816 -0.69745 -0.25816 -0.69745 " pathEditMode="relative" ptsTypes="fffffffffff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4144 C -0.0099 -0.05556 -0.01268 -0.06898 -0.01511 -0.08287 C -0.01563 -0.08958 -0.01563 -0.0963 -0.0165 -0.10278 C -0.01702 -0.10648 -0.01928 -0.11366 -0.01928 -0.11366 C -0.01841 -0.17662 -0.02605 -0.32801 -0.00973 -0.41458 C -0.00868 -0.43171 -0.00747 -0.44838 -0.00434 -0.46505 C -0.00261 -0.4875 -0.00035 -0.51088 0.0092 -0.52986 C 0.01163 -0.54051 0.01979 -0.54884 0.02673 -0.55509 C 0.03055 -0.56296 0.03697 -0.56597 0.04288 -0.5713 C 0.04444 -0.57269 0.04548 -0.57523 0.04704 -0.57662 C 0.05295 -0.58171 0.06059 -0.5831 0.06718 -0.58565 C 0.08316 -0.59167 0.09566 -0.59583 0.11319 -0.59653 C 0.12361 -0.59699 0.13385 -0.59653 0.14427 -0.59653 " pathEditMode="relative" ptsTypes="ffffffffffffA">
                                      <p:cBhvr>
                                        <p:cTn id="5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034 -0.00972 -0.00069 -0.05 -0.00295 -0.06736 C -0.00364 -0.07246 -0.00312 -0.07871 -0.0059 -0.08218 C -0.01128 -0.08982 -0.00902 -0.08588 -0.01302 -0.09352 C -0.01753 -0.11273 -0.02639 -0.13171 -0.0375 -0.14583 C -0.046 -0.15648 -0.05625 -0.16389 -0.0651 -0.17408 C -0.07465 -0.18542 -0.08316 -0.19838 -0.09392 -0.20764 C -0.10086 -0.22107 -0.09166 -0.20509 -0.1026 -0.21713 C -0.10868 -0.22384 -0.11198 -0.23241 -0.11996 -0.23565 C -0.1276 -0.2456 -0.13698 -0.25232 -0.146 -0.25996 C -0.15451 -0.26736 -0.1618 -0.27847 -0.16892 -0.28796 C -0.17083 -0.29028 -0.17395 -0.29005 -0.17621 -0.29167 C -0.18316 -0.29653 -0.18038 -0.29699 -0.18645 -0.30116 C -0.18767 -0.30208 -0.18923 -0.30232 -0.19062 -0.30301 C -0.19305 -0.30417 -0.19566 -0.30486 -0.19791 -0.30671 C -0.21284 -0.3169 -0.20034 -0.31227 -0.21389 -0.31597 C -0.221 -0.32246 -0.23003 -0.32431 -0.23836 -0.32732 C -0.27743 -0.325 -0.26736 -0.33148 -0.2875 -0.31412 C -0.28906 -0.30787 -0.28732 -0.30857 -0.29027 -0.30857 " pathEditMode="relative" rAng="0" ptsTypes="ffffffffffffffffff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55821"/>
            <a:ext cx="362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ПТИЧИЙ СЧЕТПТИЧИЙ СЧЕТ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«П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https://thumbs.dreamstime.com/z/%D1%81%D0%B2%D0%B5%D1%82-%D0%B3%D0%BE%D0%BB%D1%83%D0%B1%D0%B0%D1%8F-%D0%BF%D1%80%D0%B5%D0%B4%D0%BF%D0%BE%D1%81%D1%8B%D0%BB%D0%BA%D0%B0-%D1%80%D0%BE%D0%B6%D0%B4%D0%B5%D1%81%D1%82%D0%B2%D0%B0-27656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-180528" y="-230410"/>
            <a:ext cx="9324528" cy="70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Игра «Птичий счёт»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Цели: </a:t>
            </a:r>
            <a:endParaRPr lang="ru-RU" sz="2400" b="1" i="1" dirty="0" smtClean="0"/>
          </a:p>
          <a:p>
            <a:r>
              <a:rPr lang="ru-RU" sz="2400" dirty="0" smtClean="0"/>
              <a:t>развивать </a:t>
            </a:r>
            <a:r>
              <a:rPr lang="ru-RU" sz="2400" dirty="0"/>
              <a:t>зрительное </a:t>
            </a:r>
            <a:r>
              <a:rPr lang="ru-RU" sz="2400" dirty="0" smtClean="0"/>
              <a:t>внимание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>
                <a:cs typeface="Times New Roman" panose="02020603050405020304" pitchFamily="18" charset="0"/>
              </a:rPr>
              <a:t>упражнять </a:t>
            </a:r>
            <a:r>
              <a:rPr lang="ru-RU" sz="2400" dirty="0">
                <a:cs typeface="Times New Roman" panose="02020603050405020304" pitchFamily="18" charset="0"/>
              </a:rPr>
              <a:t>детей в согласовании существительных с числительными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i="1" dirty="0" smtClean="0"/>
              <a:t>Описание: </a:t>
            </a:r>
            <a:r>
              <a:rPr lang="ru-RU" sz="2400" dirty="0" smtClean="0">
                <a:cs typeface="Times New Roman" panose="02020603050405020304" pitchFamily="18" charset="0"/>
              </a:rPr>
              <a:t>предлагаем ребенку (детям) посмотреть на картинки, найти и посчитать одинаковых  птиц так: </a:t>
            </a:r>
            <a:r>
              <a:rPr lang="ru-RU" sz="2400" b="1" i="1" dirty="0" smtClean="0">
                <a:cs typeface="Times New Roman" panose="02020603050405020304" pitchFamily="18" charset="0"/>
              </a:rPr>
              <a:t>одна сорока, две сороки, три сороки, четыре сороки, пять сорок</a:t>
            </a:r>
            <a:r>
              <a:rPr lang="ru-RU" sz="2400" dirty="0" smtClean="0">
                <a:cs typeface="Times New Roman" panose="02020603050405020304" pitchFamily="18" charset="0"/>
              </a:rPr>
              <a:t>, обращая внимание на правильное проговаривание окончания слов. Найти нужную  цифру на кнопочке на экране и с помощью мышки</a:t>
            </a:r>
            <a:r>
              <a:rPr lang="ru-RU" sz="2400" dirty="0">
                <a:cs typeface="Times New Roman" panose="02020603050405020304" pitchFamily="18" charset="0"/>
              </a:rPr>
              <a:t> направить </a:t>
            </a:r>
            <a:r>
              <a:rPr lang="ru-RU" sz="2400" dirty="0" smtClean="0">
                <a:cs typeface="Times New Roman" panose="02020603050405020304" pitchFamily="18" charset="0"/>
              </a:rPr>
              <a:t>птицу (из прямоугольника)  к соответствующей снежинке.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668344" y="5920279"/>
            <a:ext cx="1117849" cy="61516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flipH="1">
            <a:off x="327793" y="5945050"/>
            <a:ext cx="1259632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8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AG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4" y="0"/>
            <a:ext cx="9212494" cy="68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0922" y="5948939"/>
            <a:ext cx="3796886" cy="829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3290"/>
              </p:ext>
            </p:extLst>
          </p:nvPr>
        </p:nvGraphicFramePr>
        <p:xfrm>
          <a:off x="1071037" y="359807"/>
          <a:ext cx="2422790" cy="54759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7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5" marR="64005" marT="0" marB="0">
                    <a:lnL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559893" y="586825"/>
            <a:ext cx="3673198" cy="402915"/>
          </a:xfrm>
          <a:prstGeom prst="roundRect">
            <a:avLst/>
          </a:prstGeom>
          <a:solidFill>
            <a:srgbClr val="6699FF"/>
          </a:solidFill>
          <a:ln>
            <a:solidFill>
              <a:srgbClr val="29E3A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ПТИЧИЙ СЧЕТ</a:t>
            </a:r>
            <a:endParaRPr lang="ru-RU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сорока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1614260" y="6033016"/>
            <a:ext cx="869507" cy="6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6084168" y="1610007"/>
            <a:ext cx="943979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7823321" y="1990497"/>
            <a:ext cx="943979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5868144" y="4581128"/>
            <a:ext cx="943979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4427984" y="5517232"/>
            <a:ext cx="943979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41.userapi.com/8CJXgO6K_e3VWA7xZ7j3jfL1jkSPTmFJIL1wLQ/JPr9RzoJD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952" r="3677" b="12394"/>
          <a:stretch/>
        </p:blipFill>
        <p:spPr bwMode="auto">
          <a:xfrm flipH="1">
            <a:off x="5014774" y="2323184"/>
            <a:ext cx="943979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лест" descr="https://st.depositphotos.com/1625191/3755/v/950/depositphotos_37554857-stock-illustration-red-crossbi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7" y="6033016"/>
            <a:ext cx="669910" cy="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st.depositphotos.com/1625191/3755/v/950/depositphotos_37554857-stock-illustration-red-crossbi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6706" y="4340575"/>
            <a:ext cx="778107" cy="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st.depositphotos.com/1625191/3755/v/950/depositphotos_37554857-stock-illustration-red-crossbi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5145" y="3244194"/>
            <a:ext cx="778107" cy="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дятел" descr="http://irkipedia.ru/sites/default/files/165pyostryy_ili_bolshoy_pestryy_dyatel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" r="52834" b="-1574"/>
          <a:stretch/>
        </p:blipFill>
        <p:spPr bwMode="auto">
          <a:xfrm>
            <a:off x="3353275" y="5952280"/>
            <a:ext cx="373412" cy="8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rkipedia.ru/sites/default/files/165pyostryy_ili_bolshoy_pestryy_dyatel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" r="52834" b="-1574"/>
          <a:stretch/>
        </p:blipFill>
        <p:spPr bwMode="auto">
          <a:xfrm>
            <a:off x="6477404" y="3343752"/>
            <a:ext cx="436964" cy="10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rkipedia.ru/sites/default/files/165pyostryy_ili_bolshoy_pestryy_dyatel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" r="52834" b="-1574"/>
          <a:stretch/>
        </p:blipFill>
        <p:spPr bwMode="auto">
          <a:xfrm>
            <a:off x="7028147" y="5041306"/>
            <a:ext cx="436964" cy="10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rkipedia.ru/sites/default/files/165pyostryy_ili_bolshoy_pestryy_dyatel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" r="52834" b="-1574"/>
          <a:stretch/>
        </p:blipFill>
        <p:spPr bwMode="auto">
          <a:xfrm>
            <a:off x="4066948" y="3374103"/>
            <a:ext cx="436964" cy="10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синица" descr="https://printonic.ru/uploads/images/2016/03/14/img_56e65d88369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0" y="6073505"/>
            <a:ext cx="774095" cy="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printonic.ru/uploads/images/2016/03/14/img_56e65d883691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46498"/>
            <a:ext cx="914323" cy="6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printonic.ru/uploads/images/2016/03/14/img_56e65d883691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7" y="5579558"/>
            <a:ext cx="914323" cy="6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снегирь" descr="https://i.pinimg.com/originals/9e/e1/a3/9ee1a3da50b0bf5a5e81f7bee94d90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9" y="6110208"/>
            <a:ext cx="527884" cy="5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4-prazdnik.ru/image/cache/catalog/data/fdacard/20191106/2/d-ru-upload-iblock-88b-90ccfcb0-c08b-11e7-bf79-1cc1dee987cb_e16f6f13-c08b-11e7-bf79-1cc1dee987cb-resize1-400x400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4" y="352412"/>
            <a:ext cx="1104059" cy="11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4-prazdnik.ru/image/cache/catalog/data/fdacard/20191106/2/d-ru-upload-iblock-88b-90ccfcb0-c08b-11e7-bf79-1cc1dee987cb_e16f6f13-c08b-11e7-bf79-1cc1dee987cb-resize1-400x400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52" y="1489494"/>
            <a:ext cx="1060240" cy="1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4-prazdnik.ru/image/cache/catalog/data/fdacard/20191106/2/d-ru-upload-iblock-88b-90ccfcb0-c08b-11e7-bf79-1cc1dee987cb_e16f6f13-c08b-11e7-bf79-1cc1dee987cb-resize1-400x400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6" y="2623286"/>
            <a:ext cx="1031506" cy="10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цифра 1" descr="https://4-prazdnik.ru/image/cache/catalog/data/fdacard/20191106/2/d-ru-upload-iblock-88b-90ccfcb0-c08b-11e7-bf79-1cc1dee987cb_e16f6f13-c08b-11e7-bf79-1cc1dee987cb-resize1-400x400.jpe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6" y="3654792"/>
            <a:ext cx="1082320" cy="10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цифра 2"/>
          <p:cNvSpPr/>
          <p:nvPr/>
        </p:nvSpPr>
        <p:spPr>
          <a:xfrm>
            <a:off x="1507622" y="3991239"/>
            <a:ext cx="432048" cy="409426"/>
          </a:xfrm>
          <a:prstGeom prst="ellips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sp>
        <p:nvSpPr>
          <p:cNvPr id="36" name="цифра 3"/>
          <p:cNvSpPr/>
          <p:nvPr/>
        </p:nvSpPr>
        <p:spPr>
          <a:xfrm>
            <a:off x="1482301" y="2934326"/>
            <a:ext cx="432048" cy="409426"/>
          </a:xfrm>
          <a:prstGeom prst="ellips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  <p:sp>
        <p:nvSpPr>
          <p:cNvPr id="37" name="цифра 4"/>
          <p:cNvSpPr/>
          <p:nvPr/>
        </p:nvSpPr>
        <p:spPr>
          <a:xfrm>
            <a:off x="1441155" y="1776019"/>
            <a:ext cx="432048" cy="406847"/>
          </a:xfrm>
          <a:prstGeom prst="ellips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sp>
        <p:nvSpPr>
          <p:cNvPr id="38" name="цифра 5"/>
          <p:cNvSpPr/>
          <p:nvPr/>
        </p:nvSpPr>
        <p:spPr>
          <a:xfrm>
            <a:off x="1425190" y="689857"/>
            <a:ext cx="432048" cy="406847"/>
          </a:xfrm>
          <a:prstGeom prst="ellips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pic>
        <p:nvPicPr>
          <p:cNvPr id="39" name="Picture 6" descr="https://i.pinimg.com/originals/9e/e1/a3/9ee1a3da50b0bf5a5e81f7bee94d90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64" y="3807091"/>
            <a:ext cx="640238" cy="6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4-prazdnik.ru/image/cache/catalog/data/fdacard/20191106/2/d-ru-upload-iblock-88b-90ccfcb0-c08b-11e7-bf79-1cc1dee987cb_e16f6f13-c08b-11e7-bf79-1cc1dee987cb-resize1-400x400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17" y="4737112"/>
            <a:ext cx="1031506" cy="10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1507622" y="5048152"/>
            <a:ext cx="432048" cy="409426"/>
          </a:xfrm>
          <a:prstGeom prst="ellips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pic>
        <p:nvPicPr>
          <p:cNvPr id="41" name="Picture 16" descr="https://st.depositphotos.com/1625191/3755/v/950/depositphotos_37554857-stock-illustration-red-crossbi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7808" y="1734347"/>
            <a:ext cx="778107" cy="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st.depositphotos.com/1625191/3755/v/950/depositphotos_37554857-stock-illustration-red-crossbi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7038" y="2437098"/>
            <a:ext cx="778107" cy="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трелка вправо 42">
            <a:hlinkClick r:id="" action="ppaction://hlinkshowjump?jump=nextslide"/>
          </p:cNvPr>
          <p:cNvSpPr/>
          <p:nvPr/>
        </p:nvSpPr>
        <p:spPr>
          <a:xfrm>
            <a:off x="7823321" y="5959885"/>
            <a:ext cx="1152128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44" name="Стрелка вправо 43">
            <a:hlinkClick r:id="" action="ppaction://hlinkshowjump?jump=previousslide"/>
          </p:cNvPr>
          <p:cNvSpPr/>
          <p:nvPr/>
        </p:nvSpPr>
        <p:spPr>
          <a:xfrm flipH="1">
            <a:off x="6205479" y="5965855"/>
            <a:ext cx="1259632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8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40741E-6 C 0.00972 -0.00602 0.00434 -0.00116 0.01354 -0.01806 C 0.02066 -0.03102 0.04461 -0.04769 0.05677 -0.04862 C 0.07309 -0.04977 0.08923 -0.04977 0.10555 -0.05047 C 0.11545 -0.05209 0.12534 -0.05209 0.13524 -0.05394 C 0.13802 -0.0544 0.14045 -0.05718 0.14323 -0.05765 C 0.14774 -0.05834 0.15225 -0.0588 0.15677 -0.0595 C 0.16718 -0.06366 0.1526 -0.05811 0.1717 -0.06297 C 0.17934 -0.06482 0.1868 -0.06829 0.19461 -0.07015 C 0.20086 -0.07454 0.20781 -0.07732 0.21354 -0.08288 C 0.22118 -0.09028 0.22899 -0.09862 0.23663 -0.10626 C 0.23836 -0.10811 0.23906 -0.11135 0.24062 -0.11343 C 0.24184 -0.11505 0.24323 -0.11598 0.24461 -0.11714 C 0.24687 -0.1213 0.24809 -0.12269 0.24878 -0.12778 C 0.2493 -0.13195 0.25 -0.14052 0.25 -0.1405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0.00834 -0.01389 0.01806 -0.02616 0.02796 -0.0382 C 0.03212 -0.04352 0.03455 -0.05046 0.03872 -0.05556 C 0.05243 -0.07245 0.06615 -0.08958 0.08212 -0.10347 C 0.09098 -0.11111 0.09792 -0.12338 0.10851 -0.12639 C 0.12118 -0.1419 0.13698 -0.15463 0.14757 -0.17245 C 0.15122 -0.17894 0.15191 -0.18681 0.15521 -0.19375 C 0.16077 -0.20417 0.16511 -0.21389 0.16771 -0.22616 C 0.17014 -0.23796 0.17275 -0.25046 0.17379 -0.26273 C 0.17587 -0.28125 0.17587 -0.30579 0.19271 -0.3125 C 0.19566 -0.31134 0.20191 -0.30857 0.20191 -0.30833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0.00886 -0.01389 0.01563 -0.02871 0.02969 -0.03264 C 0.03559 -0.04028 0.04098 -0.04005 0.04861 -0.04329 C 0.05712 -0.04676 0.06424 -0.05116 0.07292 -0.05417 C 0.0757 -0.0551 0.0783 -0.05672 0.08108 -0.05787 C 0.08386 -0.05903 0.08924 -0.06135 0.08924 -0.06135 C 0.09219 -0.06412 0.09566 -0.06574 0.09861 -0.06852 C 0.10018 -0.07014 0.10122 -0.07246 0.10278 -0.07408 C 0.104 -0.07547 0.10538 -0.07639 0.10677 -0.07755 C 0.11007 -0.0838 0.11407 -0.0875 0.11754 -0.09375 C 0.1191 -0.09977 0.12014 -0.10579 0.1217 -0.11181 C 0.12257 -0.11551 0.12431 -0.12269 0.12431 -0.12269 C 0.12483 -0.17037 0.12188 -0.21713 0.12969 -0.2632 C 0.12934 -0.29144 0.12934 -0.31968 0.12848 -0.34792 C 0.12813 -0.35834 0.12726 -0.36922 0.1217 -0.37662 C 0.12118 -0.37848 0.12066 -0.38033 0.12032 -0.38218 C 0.11979 -0.38565 0.11962 -0.38935 0.11893 -0.39283 C 0.11563 -0.40857 0.11059 -0.42408 0.10677 -0.43982 C 0.10243 -0.45718 0.1 -0.4757 0.09723 -0.49375 C 0.09341 -0.54491 0.10157 -0.59746 0.09063 -0.64699 C 0.08959 -0.66088 0.0875 -0.67454 0.08646 -0.68843 C 0.08455 -0.7132 0.08438 -0.74005 0.07969 -0.76412 C 0.08021 -0.78264 0.07795 -0.80185 0.08108 -0.81991 C 0.08247 -0.82755 0.09723 -0.81088 0.09723 -0.81088 C 0.10174 -0.80232 0.10278 -0.79584 0.10278 -0.78565 " pathEditMode="relative" ptsTypes="ffffffffffffffffffffffffA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0.00105 -0.00093 0.00956 -0.00949 0.01094 -0.01227 C 0.01181 -0.01389 0.01147 -0.0162 0.01216 -0.01782 C 0.01667 -0.03009 0.02223 -0.04282 0.0257 -0.05579 C 0.02744 -0.07639 0.02726 -0.10046 0.03247 -0.12037 C 0.03403 -0.18102 0.03508 -0.1919 0.03247 -0.26088 C 0.03143 -0.28843 0.02015 -0.3162 0.01355 -0.34213 C 0.01164 -0.34977 0.01147 -0.35787 0.00956 -0.36551 C 0.00695 -0.37593 0.00192 -0.38542 6.66667E-6 -0.39606 C -0.00086 -0.40139 -0.00103 -0.40718 -0.0026 -0.41227 C -0.00503 -0.4206 -0.0085 -0.42708 -0.01076 -0.43565 C -0.01683 -0.4588 -0.01857 -0.48472 -0.0243 -0.50787 C -0.02534 -0.51667 -0.02621 -0.52477 -0.02829 -0.5331 C -0.03055 -0.56505 -0.04444 -0.6331 -0.02291 -0.64306 C -0.01926 -0.64236 -0.01562 -0.64259 -0.01215 -0.6412 C -0.01058 -0.64051 -0.00954 -0.63843 -0.00798 -0.6375 C -0.00676 -0.63657 -0.00399 -0.63565 -0.00399 -0.63565 " pathEditMode="relative" ptsTypes="ffffffffffffffff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4675 C 0.00278 -0.04976 -0.00069 -0.05254 0.00417 -0.07199 C 0.00504 -0.07546 0.00695 -0.08263 0.00695 -0.0824 C 0.00886 -0.11828 0.01094 -0.13263 0.00834 -0.17453 C 0.00816 -0.1787 0.00486 -0.18148 0.00417 -0.18541 C 0.00157 -0.19884 -0.00017 -0.21203 -0.00382 -0.225 C -0.00486 -0.24189 -0.00625 -0.25879 -0.00937 -0.27546 C -0.01041 -0.2905 -0.01111 -0.30578 -0.01337 -0.3206 C -0.01736 -0.34583 -0.0125 -0.33958 -0.02152 -0.34768 C -0.02621 -0.35601 -0.03246 -0.36319 -0.03906 -0.36921 C -0.03993 -0.37106 -0.04062 -0.37314 -0.04166 -0.37453 C -0.04288 -0.37615 -0.04479 -0.37662 -0.04583 -0.37824 C -0.04843 -0.3824 -0.04843 -0.39143 -0.04982 -0.39629 C -0.0533 -0.4081 -0.05625 -0.41851 -0.06198 -0.4287 C -0.06458 -0.43865 -0.07135 -0.45416 -0.07951 -0.4574 C -0.0868 -0.46481 -0.09271 -0.47268 -0.09583 -0.48449 C -0.09739 -0.49699 -0.09982 -0.4993 -0.09045 -0.50254 C -0.07847 -0.50115 -0.06875 -0.50555 -0.06875 -0.48819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humbs.dreamstime.com/z/%D1%81%D0%B2%D0%B5%D1%82-%D0%B3%D0%BE%D0%BB%D1%83%D0%B1%D0%B0%D1%8F-%D0%BF%D1%80%D0%B5%D0%B4%D0%BF%D0%BE%D1%81%D1%8B%D0%BB%D0%BA%D0%B0-%D1%80%D0%BE%D0%B6%D0%B4%D0%B5%D1%81%D1%82%D0%B2%D0%B0-27656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-180528" y="-198852"/>
            <a:ext cx="9324528" cy="70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59266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«Собери картинку.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 птицу»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5332" y="1786241"/>
            <a:ext cx="7759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Цели: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развивать зрительное </a:t>
            </a:r>
            <a:r>
              <a:rPr lang="ru-RU" sz="2400" dirty="0" smtClean="0"/>
              <a:t>внимание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умение </a:t>
            </a:r>
            <a:r>
              <a:rPr lang="ru-RU" sz="2400" dirty="0" smtClean="0"/>
              <a:t>находить и составлять из частей целое;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закреплять названия зимующих птиц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just"/>
            <a:r>
              <a:rPr lang="ru-RU" sz="2400" b="1" i="1" dirty="0"/>
              <a:t>Описание</a:t>
            </a:r>
            <a:r>
              <a:rPr lang="ru-RU" sz="2400" b="1" i="1" dirty="0" smtClean="0"/>
              <a:t>: </a:t>
            </a:r>
            <a:r>
              <a:rPr lang="ru-RU" sz="2400" dirty="0" smtClean="0"/>
              <a:t>с помощью мышки  составь из частей картинку, назови птицу. Как называются части тела этой птицы?</a:t>
            </a:r>
            <a:endParaRPr lang="ru-RU" sz="24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470296" y="5793023"/>
            <a:ext cx="1117849" cy="73232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flipH="1">
            <a:off x="845332" y="5780308"/>
            <a:ext cx="1259632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gifer.com/AGe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2"/>
            <a:ext cx="9599478" cy="70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51050" y="260014"/>
            <a:ext cx="4247874" cy="775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9306" y="260014"/>
            <a:ext cx="4513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«Собери картинку.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 части тела птицы»</a:t>
            </a:r>
            <a:endParaRPr lang="ru-RU" sz="2400" dirty="0"/>
          </a:p>
        </p:txBody>
      </p:sp>
      <p:pic>
        <p:nvPicPr>
          <p:cNvPr id="5" name="Picture 8" descr="https://sad9.ru/images/u/pages/skazki-aksakova-golubi-cover-5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2496862" cy="20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голова" descr="https://sad9.ru/images/u/pages/skazki-aksakova-golubi-cover-54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6220" r="61397" b="66908"/>
          <a:stretch/>
        </p:blipFill>
        <p:spPr bwMode="auto">
          <a:xfrm>
            <a:off x="6149061" y="1709939"/>
            <a:ext cx="1864113" cy="13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грудка" descr="https://sad9.ru/images/u/pages/skazki-aksakova-golubi-cover-54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34281" r="35924" b="42504"/>
          <a:stretch/>
        </p:blipFill>
        <p:spPr bwMode="auto">
          <a:xfrm>
            <a:off x="1559501" y="4915405"/>
            <a:ext cx="3121567" cy="10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рыло" descr="https://sad9.ru/images/u/pages/skazki-aksakova-golubi-cover-54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58947" r="19128" b="28345"/>
          <a:stretch/>
        </p:blipFill>
        <p:spPr bwMode="auto">
          <a:xfrm>
            <a:off x="587379" y="3113221"/>
            <a:ext cx="3888432" cy="5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хвост" descr="https://sad9.ru/images/u/pages/skazki-aksakova-golubi-cover-54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75853" r="2380" b="6085"/>
          <a:stretch/>
        </p:blipFill>
        <p:spPr bwMode="auto">
          <a:xfrm>
            <a:off x="3450359" y="6003141"/>
            <a:ext cx="4898005" cy="7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84368" y="5343076"/>
            <a:ext cx="1117849" cy="7264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410442" y="5343076"/>
            <a:ext cx="1259632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6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463 L -0.2991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2084 C -0.05139 0.01899 -0.0474 0.01922 -0.04618 0.01575 C -0.04393 0.00926 -0.04549 0.00139 -0.04462 -0.00555 C -0.0441 -0.01064 -0.04237 -0.01504 -0.04132 -0.0199 C -0.0408 -0.02337 -0.04011 -0.02615 -0.03976 -0.02962 C -0.03907 -0.03425 -0.03907 -0.03888 -0.03837 -0.04375 C -0.0375 -0.04861 -0.03507 -0.0581 -0.03507 -0.05763 C -0.03351 -0.08356 -0.03212 -0.11828 -0.02223 -0.14074 C -0.01546 -0.15717 -0.00573 -0.175 0.00329 -0.18865 C 0.00694 -0.19444 0.0118 -0.19791 0.01597 -0.203 C 0.02343 -0.2125 0.02899 -0.2206 0.03836 -0.22407 C 0.05486 -0.24027 0.07517 -0.253 0.09392 -0.26018 C 0.12204 -0.28564 0.20382 -0.27175 0.21388 -0.27175 " pathEditMode="relative" rAng="0" ptsTypes="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7 -0.04884 C -0.12848 -0.05416 -0.12483 -0.05787 -0.11337 -0.05972 C -0.09948 -0.07176 -0.07379 -0.07546 -0.05799 -0.07754 C -0.00886 -0.07685 0.0184 -0.08125 0.05833 -0.07222 C 0.06579 -0.06875 0.07361 -0.06782 0.08125 -0.06504 C 0.08941 -0.06203 0.09757 -0.05787 0.10555 -0.05416 C 0.10729 -0.05231 0.10885 -0.05 0.11093 -0.04884 C 0.11441 -0.04699 0.1217 -0.04514 0.1217 -0.04491 C 0.12361 -0.04328 0.12534 -0.0412 0.12725 -0.03981 C 0.12847 -0.03889 0.13003 -0.03912 0.13125 -0.03796 C 0.13715 -0.03264 0.14253 -0.025 0.14878 -0.01991 C 0.15052 -0.01852 0.15243 -0.01782 0.15416 -0.01643 C 0.15642 -0.01481 0.15868 -0.01296 0.16093 -0.01088 C 0.18038 0.00648 0.19861 0.02523 0.2177 0.04306 C 0.221 0.04954 0.22517 0.05139 0.22986 0.05579 C 0.23368 0.0632 0.23767 0.06204 0.2434 0.06644 C 0.24982 0.0713 0.25659 0.07593 0.26371 0.07917 C 0.27083 0.08611 0.2809 0.09144 0.28941 0.09537 C 0.29392 0.09746 0.29739 0.10255 0.30156 0.10602 C 0.30329 0.10972 0.30555 0.11297 0.30694 0.1169 C 0.30868 0.12199 0.30902 0.12801 0.31093 0.1331 C 0.31389 0.14074 0.31475 0.13611 0.31232 0.14213 " pathEditMode="relative" rAng="0" ptsTypes="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3171 C 0.03246 -0.03912 0.05069 -0.04051 0.0191 -0.04815 C 0.01128 -0.05139 0.00608 -0.05417 0.00087 -0.05741 C -0.00365 -0.06088 -0.00365 -0.0625 -0.00886 -0.06412 C -0.01389 -0.06713 -0.02917 -0.07338 -0.02917 -0.07454 C -0.02188 -0.10926 -0.01997 -0.14468 -0.01997 -0.18056 C -0.01997 -0.19653 -0.00365 -0.19329 -0.0349 -0.19861 " pathEditMode="relative" rAng="0" ptsTypes="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232</Words>
  <Application>Microsoft Office PowerPoint</Application>
  <PresentationFormat>Экран (4:3)</PresentationFormat>
  <Paragraphs>57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Courier New</vt:lpstr>
      <vt:lpstr>Times New Roman</vt:lpstr>
      <vt:lpstr>Тема Office</vt:lpstr>
      <vt:lpstr>Презентация PowerPoint</vt:lpstr>
      <vt:lpstr>Игра «Сравни картинки»</vt:lpstr>
      <vt:lpstr>Презентация PowerPoint</vt:lpstr>
      <vt:lpstr>Игра «Птичий счёт»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Максим</dc:creator>
  <cp:lastModifiedBy>Пользователь Lenovo</cp:lastModifiedBy>
  <cp:revision>46</cp:revision>
  <dcterms:created xsi:type="dcterms:W3CDTF">2021-03-27T05:18:15Z</dcterms:created>
  <dcterms:modified xsi:type="dcterms:W3CDTF">2025-03-05T04:31:03Z</dcterms:modified>
</cp:coreProperties>
</file>