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  <p:sldMasterId id="2147483696" r:id="rId2"/>
    <p:sldMasterId id="2147483713" r:id="rId3"/>
  </p:sldMasterIdLst>
  <p:sldIdLst>
    <p:sldId id="257" r:id="rId4"/>
    <p:sldId id="311" r:id="rId5"/>
    <p:sldId id="282" r:id="rId6"/>
    <p:sldId id="286" r:id="rId7"/>
    <p:sldId id="294" r:id="rId8"/>
    <p:sldId id="259" r:id="rId9"/>
    <p:sldId id="295" r:id="rId10"/>
    <p:sldId id="267" r:id="rId11"/>
    <p:sldId id="312" r:id="rId12"/>
    <p:sldId id="306" r:id="rId13"/>
    <p:sldId id="313" r:id="rId14"/>
    <p:sldId id="307" r:id="rId15"/>
    <p:sldId id="319" r:id="rId16"/>
    <p:sldId id="318" r:id="rId17"/>
    <p:sldId id="314" r:id="rId18"/>
    <p:sldId id="289" r:id="rId19"/>
    <p:sldId id="317" r:id="rId20"/>
    <p:sldId id="292" r:id="rId21"/>
    <p:sldId id="315" r:id="rId22"/>
    <p:sldId id="296" r:id="rId23"/>
    <p:sldId id="316" r:id="rId24"/>
    <p:sldId id="279" r:id="rId25"/>
    <p:sldId id="305" r:id="rId26"/>
    <p:sldId id="304" r:id="rId27"/>
    <p:sldId id="308" r:id="rId28"/>
    <p:sldId id="320" r:id="rId29"/>
    <p:sldId id="299" r:id="rId30"/>
    <p:sldId id="302" r:id="rId31"/>
    <p:sldId id="300" r:id="rId32"/>
    <p:sldId id="301" r:id="rId33"/>
    <p:sldId id="321" r:id="rId34"/>
    <p:sldId id="278" r:id="rId35"/>
    <p:sldId id="298" r:id="rId36"/>
    <p:sldId id="309" r:id="rId37"/>
    <p:sldId id="268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4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9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441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196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777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712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134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22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8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983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758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403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03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201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5538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057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550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086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6619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37712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1983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139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0028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49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4668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1585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2293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5680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96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199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47525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598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3210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13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65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744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720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1924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533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3473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17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06ED09A3-CD8A-499C-99A0-9FE099F382BF}" type="datetimeFigureOut">
              <a:rPr lang="ru-RU" smtClean="0"/>
              <a:pPr/>
              <a:t>05.03.2025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970AB42-E2F5-4DE5-9634-F7240D4157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362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5.png"/><Relationship Id="rId7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hdphoto" Target="../media/hdphoto1.wdp"/><Relationship Id="rId7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Wn2a7BE8vU" TargetMode="External"/><Relationship Id="rId7" Type="http://schemas.openxmlformats.org/officeDocument/2006/relationships/hyperlink" Target="https://ok.ru/video/1932884578773" TargetMode="External"/><Relationship Id="rId2" Type="http://schemas.openxmlformats.org/officeDocument/2006/relationships/hyperlink" Target="https://www.youtube.com/watch?v=SFWPVACpOBE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youtube.com/watch?v=WEwCxfyVBDQ" TargetMode="External"/><Relationship Id="rId5" Type="http://schemas.openxmlformats.org/officeDocument/2006/relationships/hyperlink" Target="https://www.youtube.com/watch?v=PooBVubzjiM" TargetMode="External"/><Relationship Id="rId4" Type="http://schemas.openxmlformats.org/officeDocument/2006/relationships/hyperlink" Target="https://www.youtube.com/watch?v=MlWvpOqF16E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997201" y="3317876"/>
            <a:ext cx="6400800" cy="175260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с признаками осени 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(подготовительный к школе возраст)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2" descr="http://co8tula.ru/upload/iblock/cad/cadfe1198f79dd5103621bea9ca0451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3425107"/>
            <a:ext cx="2762250" cy="268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4" descr="https://img0.liveinternet.ru/images/attach/c/0/117/680/117680718_large_1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664" y="0"/>
            <a:ext cx="2827337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43672" y="476672"/>
            <a:ext cx="5904656" cy="2160240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Осень</a:t>
            </a:r>
          </a:p>
        </p:txBody>
      </p:sp>
      <p:pic>
        <p:nvPicPr>
          <p:cNvPr id="2055" name="Picture 6" descr="https://thumbs.dreamstime.com/b/rain-weather-girl-umbrella-little-walking-under-first-water-drop-5020582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3600451"/>
            <a:ext cx="2663825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6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1234" y="5893277"/>
            <a:ext cx="8908868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Какое время года было до осени, а какое будет после осени? </a:t>
            </a:r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19827" y="2785480"/>
            <a:ext cx="5245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ru-RU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44487" y="2785480"/>
            <a:ext cx="47561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</a:t>
            </a:r>
            <a:endParaRPr lang="ru-RU" sz="7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Игровое упражнение «Расставь картинки по порядку»</a:t>
            </a:r>
            <a:endParaRPr lang="ru-RU" dirty="0"/>
          </a:p>
        </p:txBody>
      </p:sp>
      <p:pic>
        <p:nvPicPr>
          <p:cNvPr id="1028" name="Picture 4" descr="https://printonic.ru/uploads/images/2016/03/26/img_56f68cc4927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859" y="2472012"/>
            <a:ext cx="2560320" cy="325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im0-tub-ru.yandex.net/i?id=f98dff0c54872050d930174fa1ffca3f-l&amp;n=1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100" y="239713"/>
            <a:ext cx="2501900" cy="324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5319" r="6799"/>
          <a:stretch/>
        </p:blipFill>
        <p:spPr>
          <a:xfrm>
            <a:off x="9125527" y="3602182"/>
            <a:ext cx="27432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-0.02871 L -0.73464 0.25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266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22683 -0.2296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41" y="-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Назови лишнее слово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создать условия для закрепления признаков осени.</a:t>
            </a:r>
          </a:p>
          <a:p>
            <a:r>
              <a:rPr lang="ru-RU" dirty="0" smtClean="0"/>
              <a:t>Описание: игра направлена на закрепление признаков осени, мышления, внимания, активизацию речи.</a:t>
            </a:r>
          </a:p>
          <a:p>
            <a:r>
              <a:rPr lang="ru-RU" dirty="0" smtClean="0"/>
              <a:t>Ход игры: взрослый читает ребенку 4 слова и предлагает выбрать одно лишнее. Объяснить свой выбор.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2095" y="1638677"/>
            <a:ext cx="7125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Осень, сентябрь, октябрь, ноябрь.</a:t>
            </a:r>
          </a:p>
          <a:p>
            <a:r>
              <a:rPr lang="ru-RU" sz="2400" b="1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Утро, день, осень, ночь.</a:t>
            </a:r>
          </a:p>
          <a:p>
            <a:r>
              <a:rPr lang="ru-RU" sz="2400" b="1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Зима, весна, октябрь, лето.</a:t>
            </a:r>
          </a:p>
          <a:p>
            <a:endParaRPr lang="ru-RU" sz="2400" b="1" i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i="1" dirty="0" smtClean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Назови лишнее слово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354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Продолжи предложения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создать условия для закрепления признаков осени.</a:t>
            </a:r>
          </a:p>
          <a:p>
            <a:r>
              <a:rPr lang="ru-RU" dirty="0" smtClean="0"/>
              <a:t>Описание: игра направлена на закрепление признаков осени, мышления, внимания, активизацию речи.</a:t>
            </a:r>
          </a:p>
          <a:p>
            <a:r>
              <a:rPr lang="ru-RU" dirty="0" smtClean="0"/>
              <a:t>Ход игры: взрослый читает ребенку начало предложения и предлагает ребенку закончить его по смыслу.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5347" y="950614"/>
            <a:ext cx="71250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i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i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Мальчик промочил ноги, потому что… .</a:t>
            </a:r>
          </a:p>
          <a:p>
            <a:r>
              <a:rPr lang="ru-RU" sz="2400" b="1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Дети вернулись домой, потому что… .</a:t>
            </a:r>
          </a:p>
          <a:p>
            <a:r>
              <a:rPr lang="ru-RU" sz="2400" b="1" i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На дороге много луж, потому что… .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Продолжи предложения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«Осенний счет»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создать условия для закрепления навыков согласования существительных с числительными.</a:t>
            </a:r>
          </a:p>
          <a:p>
            <a:r>
              <a:rPr lang="ru-RU" dirty="0" smtClean="0"/>
              <a:t>Описание: игра направлена на закрепление навыков согласования существительных с числительными, мышления, внимания.</a:t>
            </a:r>
          </a:p>
          <a:p>
            <a:r>
              <a:rPr lang="ru-RU" dirty="0" smtClean="0"/>
              <a:t>Ход игры: взрослый предлагает ребенку посчитать предложенные предметы от 1 до 5, правильно проговаривая окончания числительного и существительного.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Упражнение «Осенний счет»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677334" y="1656080"/>
            <a:ext cx="8908868" cy="43396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Один золотой лист, два золотых листа, три золотых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листа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, четыре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золотых листа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, пять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золотых листьев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1 хмурая туча, 2 …, 3 …, 4…, 5…</a:t>
            </a: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1 осенняя дождинка,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2 …, 3 …, 4…, 5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1 перелетная птица,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2 …, 3 …, 4…, 5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1 ветреный день,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2 …, 3 …, 4…, 5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…</a:t>
            </a: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1 холодная лужа,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2 …, 3 …, 4…, 5…</a:t>
            </a:r>
          </a:p>
          <a:p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3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Упражнение «Один – много»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создать условия для закрепления навыков образования множественного числа существительных.</a:t>
            </a:r>
          </a:p>
          <a:p>
            <a:r>
              <a:rPr lang="ru-RU" dirty="0" smtClean="0"/>
              <a:t>Описание: игра направлена на закрепление навыков образования множественного числа существительных, мышления, внимания, активизацию словаря.</a:t>
            </a:r>
          </a:p>
          <a:p>
            <a:r>
              <a:rPr lang="ru-RU" dirty="0" smtClean="0"/>
              <a:t>Ход игры: взрослый предлагает ребенку посмотреть на слайд, назвать один и много предметов (лист – листья)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81055" y="347381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/>
              <a:t>Упражнение </a:t>
            </a:r>
            <a:r>
              <a:rPr lang="ru-RU" dirty="0" smtClean="0"/>
              <a:t>«Один-много»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209" y="1799407"/>
            <a:ext cx="2426265" cy="1425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412" y="340334"/>
            <a:ext cx="1855893" cy="1855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604" y="3549609"/>
            <a:ext cx="1641161" cy="2462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5"/>
          <a:srcRect l="29189" t="22937" r="43449" b="-7567"/>
          <a:stretch/>
        </p:blipFill>
        <p:spPr>
          <a:xfrm>
            <a:off x="7204845" y="3035808"/>
            <a:ext cx="2203499" cy="3442067"/>
          </a:xfrm>
          <a:prstGeom prst="rect">
            <a:avLst/>
          </a:prstGeom>
        </p:spPr>
      </p:pic>
      <p:pic>
        <p:nvPicPr>
          <p:cNvPr id="8" name="Объект 4" descr="https://mega-talant.com/uploads/files/308010/82463/87473_html/images/82463.001.jpg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0" t="3631" r="2763" b="51955"/>
          <a:stretch/>
        </p:blipFill>
        <p:spPr bwMode="auto">
          <a:xfrm>
            <a:off x="567773" y="3931119"/>
            <a:ext cx="1698171" cy="2076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21396" t="13378" r="29615" b="13578"/>
          <a:stretch/>
        </p:blipFill>
        <p:spPr>
          <a:xfrm>
            <a:off x="5252839" y="4781072"/>
            <a:ext cx="1170432" cy="1308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8613" t="15926" r="7823" b="14614"/>
          <a:stretch/>
        </p:blipFill>
        <p:spPr>
          <a:xfrm>
            <a:off x="759637" y="1124607"/>
            <a:ext cx="3458313" cy="233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3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Упражнение «Жадина»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Цель: создать условия для закрепления навыков согласования местоимений  и существительных в роде.</a:t>
            </a:r>
          </a:p>
          <a:p>
            <a:r>
              <a:rPr lang="ru-RU" dirty="0" smtClean="0"/>
              <a:t>Описание: игра направлена на закрепление согласования местоимений  и существительных в роде, развитие мышления, внимания, активизацию речи.</a:t>
            </a:r>
          </a:p>
          <a:p>
            <a:r>
              <a:rPr lang="ru-RU" dirty="0" smtClean="0"/>
              <a:t>Ход игры: взрослый предлагает ребенку поиграть в игру «Жадина». Рассмотреть картинки, назвать картинку со словом «мой», «моя», «мое».</a:t>
            </a:r>
          </a:p>
          <a:p>
            <a:pPr>
              <a:buNone/>
            </a:pPr>
            <a:r>
              <a:rPr lang="ru-RU" dirty="0" smtClean="0"/>
              <a:t>Например:  Мое солнце, моя синица …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Лексическая тема «Осень», </a:t>
            </a:r>
            <a:br>
              <a:rPr lang="ru-RU" dirty="0" smtClean="0"/>
            </a:br>
            <a:r>
              <a:rPr lang="ru-RU" dirty="0" smtClean="0"/>
              <a:t>возраст детей 6-7 лет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8281" y="1846907"/>
            <a:ext cx="8596668" cy="420350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Презентация состоит  из двух частей:</a:t>
            </a:r>
          </a:p>
          <a:p>
            <a:r>
              <a:rPr lang="ru-RU" dirty="0"/>
              <a:t> первая часть знакомит с признаками осени,  где родитель с ребенком рассматривают картинки, представленные на слайде; взрослый читает текст слайда, вместе с ребенком выполняет предложенные задания; </a:t>
            </a:r>
          </a:p>
          <a:p>
            <a:r>
              <a:rPr lang="ru-RU" dirty="0"/>
              <a:t>вторая часть направлена на закрепление признаков осени в игровой форме; перед каждой игрой представлено краткое описание, ход игры. 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Словарь по теме «Осень»:</a:t>
            </a:r>
          </a:p>
          <a:p>
            <a:pPr>
              <a:buNone/>
            </a:pPr>
            <a:r>
              <a:rPr lang="ru-RU" dirty="0" smtClean="0"/>
              <a:t>     Обогащаем и активизируем словарный запас. Закрепляем знание</a:t>
            </a:r>
            <a:r>
              <a:rPr lang="ru-RU" b="1" dirty="0"/>
              <a:t>: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Существительных: время года, сезон, урожай, грибы, сентябрь, октябрь, ноябрь, листопад</a:t>
            </a:r>
          </a:p>
          <a:p>
            <a:pPr marL="0" indent="0">
              <a:buNone/>
            </a:pPr>
            <a:r>
              <a:rPr lang="ru-RU" dirty="0" smtClean="0"/>
              <a:t>Глаголов: наступить, лить, светить, падать, моросить, собирать</a:t>
            </a:r>
          </a:p>
          <a:p>
            <a:pPr marL="0" indent="0">
              <a:buNone/>
            </a:pPr>
            <a:r>
              <a:rPr lang="ru-RU" dirty="0" smtClean="0"/>
              <a:t>Прилагательных и наречий: багряный, желто-коричневый, ветер – пронзительный, холодный, хмуро, дождливо, пасмурно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6504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481391" y="478971"/>
            <a:ext cx="8596668" cy="13208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Упражнение «Жадина»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71145" y="1364319"/>
            <a:ext cx="8908868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Скажи со словами: «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ой», «моя», «мое», «мои»</a:t>
            </a:r>
            <a:endParaRPr lang="ru-RU" sz="24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45" y="1971825"/>
            <a:ext cx="1536325" cy="1426588"/>
          </a:xfrm>
          <a:prstGeom prst="rect">
            <a:avLst/>
          </a:prstGeom>
        </p:spPr>
      </p:pic>
      <p:pic>
        <p:nvPicPr>
          <p:cNvPr id="7" name="Рисунок 6" descr="Желтый осенний лист на белом фоне — Стоковое фото © mazzzur #400513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676" y="2423053"/>
            <a:ext cx="1406525" cy="975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Портрет птицы синицы, сидящей на ветке на белом фоне, рисованной эскиз.  иллюстрация красок | Премиум векторы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41" y="2342051"/>
            <a:ext cx="1737360" cy="1336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7479" y="2452985"/>
            <a:ext cx="1298561" cy="117053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701" y="4613705"/>
            <a:ext cx="1298561" cy="120711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721" y="4420467"/>
            <a:ext cx="1450974" cy="162777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44973" y="4613705"/>
            <a:ext cx="1353429" cy="119492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7164" y="4276732"/>
            <a:ext cx="1608714" cy="164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23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Упражнение «Какого цвета лист? С какого дерева лист? Чей лист?»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создать условия для закрепления навыков образования качественных и относительных прилагательных.</a:t>
            </a:r>
          </a:p>
          <a:p>
            <a:r>
              <a:rPr lang="ru-RU" dirty="0" smtClean="0"/>
              <a:t>Описание: игра направлена на закрепление навыков образования прилагательных, развитие мышления, внимания, активизацию речи.</a:t>
            </a:r>
          </a:p>
          <a:p>
            <a:r>
              <a:rPr lang="ru-RU" dirty="0" smtClean="0"/>
              <a:t>Ход игры: взрослый предлагает ребенку рассмотреть картинки, назвать цвет листа, название деревьев; определить, с какого дерева упал лист, и правильно его назвать. Проверить правильность ответа можно щелкнув на картинку определенного дерева. Если выбор правильный, картинка перемещается к листу. Если выбор неверный – картинка остается на месте. </a:t>
            </a:r>
          </a:p>
          <a:p>
            <a:pPr>
              <a:buNone/>
            </a:pPr>
            <a:r>
              <a:rPr lang="ru-RU" dirty="0" smtClean="0"/>
              <a:t>Например: Оранжевый лист. Береза, рябина, дуб, клен. Лист упал с клена, это кленовый лист.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8697" y="313386"/>
            <a:ext cx="8596668" cy="1320800"/>
          </a:xfrm>
        </p:spPr>
        <p:txBody>
          <a:bodyPr/>
          <a:lstStyle/>
          <a:p>
            <a:r>
              <a:rPr lang="ru-RU" dirty="0" smtClean="0"/>
              <a:t>Какого цвета лист? С какого дерева лист? Чей лист? 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3424" y="1687133"/>
            <a:ext cx="2190358" cy="158038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0000" l="2862" r="29630"/>
                    </a14:imgEffect>
                  </a14:imgLayer>
                </a14:imgProps>
              </a:ext>
            </a:extLst>
          </a:blip>
          <a:srcRect r="70731" b="15186"/>
          <a:stretch/>
        </p:blipFill>
        <p:spPr>
          <a:xfrm>
            <a:off x="618188" y="3496026"/>
            <a:ext cx="2137892" cy="3128824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000" b="100000" l="28788" r="56229"/>
                    </a14:imgEffect>
                  </a14:imgLayer>
                </a14:imgProps>
              </a:ext>
            </a:extLst>
          </a:blip>
          <a:srcRect l="27858" t="19748" r="42344"/>
          <a:stretch/>
        </p:blipFill>
        <p:spPr>
          <a:xfrm>
            <a:off x="3058733" y="3381484"/>
            <a:ext cx="2176530" cy="2960529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0" b="77000" l="56566" r="79798"/>
                    </a14:imgEffect>
                  </a14:imgLayer>
                </a14:imgProps>
              </a:ext>
            </a:extLst>
          </a:blip>
          <a:srcRect l="56422" t="3340" r="19952" b="16408"/>
          <a:stretch/>
        </p:blipFill>
        <p:spPr>
          <a:xfrm>
            <a:off x="5446025" y="3496026"/>
            <a:ext cx="1845888" cy="316659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333" l="78283" r="99832"/>
                    </a14:imgEffect>
                  </a14:imgLayer>
                </a14:imgProps>
              </a:ext>
            </a:extLst>
          </a:blip>
          <a:srcRect l="78652" t="33562"/>
          <a:stretch/>
        </p:blipFill>
        <p:spPr>
          <a:xfrm>
            <a:off x="7545748" y="3712150"/>
            <a:ext cx="1739653" cy="27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5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23682E-6 L -0.16849 -0.3637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182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Какого цвета лист? С какого дерева лист? Чей лист?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0000" l="2862" r="29630"/>
                    </a14:imgEffect>
                  </a14:imgLayer>
                </a14:imgProps>
              </a:ext>
            </a:extLst>
          </a:blip>
          <a:srcRect r="70731" b="15186"/>
          <a:stretch/>
        </p:blipFill>
        <p:spPr>
          <a:xfrm>
            <a:off x="618188" y="3257486"/>
            <a:ext cx="2137892" cy="3128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998" y="1639447"/>
            <a:ext cx="1889468" cy="1457053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00" b="100000" l="28788" r="56229"/>
                    </a14:imgEffect>
                  </a14:imgLayer>
                </a14:imgProps>
              </a:ext>
            </a:extLst>
          </a:blip>
          <a:srcRect l="27858" t="19748" r="42344"/>
          <a:stretch/>
        </p:blipFill>
        <p:spPr>
          <a:xfrm>
            <a:off x="3058733" y="3096500"/>
            <a:ext cx="2176530" cy="2960529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77000" l="56566" r="79798"/>
                    </a14:imgEffect>
                  </a14:imgLayer>
                </a14:imgProps>
              </a:ext>
            </a:extLst>
          </a:blip>
          <a:srcRect l="56422" t="3340" r="19952" b="16408"/>
          <a:stretch/>
        </p:blipFill>
        <p:spPr>
          <a:xfrm>
            <a:off x="5495071" y="3168203"/>
            <a:ext cx="1845888" cy="3166590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333" l="78283" r="99832"/>
                    </a14:imgEffect>
                  </a14:imgLayer>
                </a14:imgProps>
              </a:ext>
            </a:extLst>
          </a:blip>
          <a:srcRect l="78652" t="33562"/>
          <a:stretch/>
        </p:blipFill>
        <p:spPr>
          <a:xfrm>
            <a:off x="7598535" y="3322687"/>
            <a:ext cx="1739653" cy="27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5578E-6 L -0.03593 -0.284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-142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Какого цвета лист? С какого дерева лист? Чей лист? 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513" y="1778648"/>
            <a:ext cx="1633337" cy="138955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508549">
            <a:off x="8020596" y="3918606"/>
            <a:ext cx="1444610" cy="1792244"/>
          </a:xfrm>
          <a:prstGeom prst="rect">
            <a:avLst/>
          </a:prstGeom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0000" l="2862" r="29630"/>
                    </a14:imgEffect>
                  </a14:imgLayer>
                </a14:imgProps>
              </a:ext>
            </a:extLst>
          </a:blip>
          <a:srcRect r="70731" b="15186"/>
          <a:stretch/>
        </p:blipFill>
        <p:spPr>
          <a:xfrm>
            <a:off x="618188" y="3424912"/>
            <a:ext cx="2137892" cy="3128824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000" b="100000" l="28788" r="56229"/>
                    </a14:imgEffect>
                  </a14:imgLayer>
                </a14:imgProps>
              </a:ext>
            </a:extLst>
          </a:blip>
          <a:srcRect l="27858" t="19748" r="42344"/>
          <a:stretch/>
        </p:blipFill>
        <p:spPr>
          <a:xfrm>
            <a:off x="3110248" y="3334463"/>
            <a:ext cx="2176530" cy="2960529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77000" l="56566" r="79798"/>
                    </a14:imgEffect>
                  </a14:imgLayer>
                </a14:imgProps>
              </a:ext>
            </a:extLst>
          </a:blip>
          <a:srcRect l="56422" t="3340" r="19952" b="16408"/>
          <a:stretch/>
        </p:blipFill>
        <p:spPr>
          <a:xfrm>
            <a:off x="5495071" y="3424912"/>
            <a:ext cx="1845888" cy="316659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8333" l="78283" r="99832"/>
                    </a14:imgEffect>
                  </a14:imgLayer>
                </a14:imgProps>
              </a:ext>
            </a:extLst>
          </a:blip>
          <a:srcRect l="78652" t="33562"/>
          <a:stretch/>
        </p:blipFill>
        <p:spPr>
          <a:xfrm>
            <a:off x="7598534" y="3523962"/>
            <a:ext cx="1739653" cy="273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0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4502E-6 1.07308E-6 L 0.36001 -0.34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1" y="-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Какого цвета лист? С какого дерева лист? Чей лист? </a:t>
            </a:r>
            <a:endParaRPr lang="ru-RU" dirty="0"/>
          </a:p>
        </p:txBody>
      </p:sp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0000" l="2862" r="29630"/>
                    </a14:imgEffect>
                  </a14:imgLayer>
                </a14:imgProps>
              </a:ext>
            </a:extLst>
          </a:blip>
          <a:srcRect r="70731" b="15186"/>
          <a:stretch/>
        </p:blipFill>
        <p:spPr>
          <a:xfrm>
            <a:off x="618188" y="3424912"/>
            <a:ext cx="2137892" cy="3128824"/>
          </a:xfrm>
          <a:prstGeom prst="rect">
            <a:avLst/>
          </a:prstGeom>
        </p:spPr>
      </p:pic>
      <p:pic>
        <p:nvPicPr>
          <p:cNvPr id="11" name="Объект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000" b="100000" l="28788" r="56229"/>
                    </a14:imgEffect>
                  </a14:imgLayer>
                </a14:imgProps>
              </a:ext>
            </a:extLst>
          </a:blip>
          <a:srcRect l="27858" t="19748" r="42344"/>
          <a:stretch/>
        </p:blipFill>
        <p:spPr>
          <a:xfrm>
            <a:off x="3110248" y="3334463"/>
            <a:ext cx="2176530" cy="2960529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0" b="77000" l="56566" r="79798"/>
                    </a14:imgEffect>
                  </a14:imgLayer>
                </a14:imgProps>
              </a:ext>
            </a:extLst>
          </a:blip>
          <a:srcRect l="56422" t="3340" r="19952" b="16408"/>
          <a:stretch/>
        </p:blipFill>
        <p:spPr>
          <a:xfrm>
            <a:off x="5495071" y="3424912"/>
            <a:ext cx="1845888" cy="316659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8333" l="78283" r="99832"/>
                    </a14:imgEffect>
                  </a14:imgLayer>
                </a14:imgProps>
              </a:ext>
            </a:extLst>
          </a:blip>
          <a:srcRect l="78652" t="33562"/>
          <a:stretch/>
        </p:blipFill>
        <p:spPr>
          <a:xfrm>
            <a:off x="7651761" y="3471175"/>
            <a:ext cx="1739653" cy="27343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8549">
            <a:off x="4085644" y="1849258"/>
            <a:ext cx="1444610" cy="179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4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79371E-6 L 0.00222 -0.3272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63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Упражнение «Отгадай загадки»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Цель: создать условия для закрепления признаков осени. </a:t>
            </a:r>
          </a:p>
          <a:p>
            <a:r>
              <a:rPr lang="ru-RU" dirty="0" smtClean="0"/>
              <a:t>Описание: игра направлена на закрепление признаков осени, развитие мышления, внимания, активизацию речи.</a:t>
            </a:r>
          </a:p>
          <a:p>
            <a:r>
              <a:rPr lang="ru-RU" dirty="0" smtClean="0"/>
              <a:t>Ход игры: взрослый читает ребенку загадку и предлагает ее отгадать. Правильность ответа можно проверить, щелкнув мышкой на пустое место слайда, появится картинка-отгадка.</a:t>
            </a: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Листья желтые летят,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Падают, кружатся,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под ноги просто так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ковер ложатся!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Что за желтый снегопад?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 просто … (Листопад)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886" y="1470032"/>
            <a:ext cx="5808001" cy="435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2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идет, а мы бежим,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догонит все равно!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дом укрыться мы спешим,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Будет к нам стучать в окно,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по крыше тук да тук!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Нет, не впустим, милый друг! (дождь)</a:t>
            </a:r>
          </a:p>
          <a:p>
            <a:endParaRPr lang="ru-RU" dirty="0"/>
          </a:p>
        </p:txBody>
      </p:sp>
      <p:pic>
        <p:nvPicPr>
          <p:cNvPr id="6" name="Picture 2" descr="https://cdn.apk-cloud.com/detail/screenshot/nH5zHCDiZBtXrxvqBg_K21TqiYKQtCVWYee9m-3-cLdRSvpKFZveH34x7KHFBPy4WXk=h900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1" y="1685108"/>
            <a:ext cx="6020413" cy="376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24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Тучи нагоняет,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Воет, задувает.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свету рыщет,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Поет да свищет. (Ветер)</a:t>
            </a:r>
          </a:p>
          <a:p>
            <a:endParaRPr lang="ru-RU" dirty="0"/>
          </a:p>
        </p:txBody>
      </p:sp>
      <p:pic>
        <p:nvPicPr>
          <p:cNvPr id="5" name="Picture 2" descr="http://i.sibdepo.ru/wp-content/uploads/2015/10/f4f18880509bde9c96f9ba4b9aeec570_l.jpg?x4175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29" y="1270000"/>
            <a:ext cx="5850174" cy="4387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83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2855" y="1225688"/>
            <a:ext cx="9303476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	Осень</a:t>
            </a:r>
          </a:p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Солнце светит …. (реже). Стало … (прохладнее). Пасмурно, часто идут …(дожди). Дни становятся … (короче), а ночи …(длиннее). Листья краснеют, желтеют, и начинается … (листопад). Зелеными остаются только … (елки, сосны). В садах и огородах убирают урожай … (фруктов и овощей). (Перелетные) птицы собираются в стаи и улетают в … (теплые края).  Животные готовятся к … (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зиме). Они складывают 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в норки и дупла … (грибы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, ягоды, корешки и 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орехи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). 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К концу 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осени 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заяц, лиса, белка меняют свои … (шубки).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662" y="470955"/>
            <a:ext cx="890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Игровое упражнение «Назови признаки осени»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55" y="4133014"/>
            <a:ext cx="2755631" cy="17009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746" y="4133014"/>
            <a:ext cx="3042315" cy="17009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41415" y="4133014"/>
            <a:ext cx="2684927" cy="178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80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63035" y="455748"/>
            <a:ext cx="8596668" cy="1320800"/>
          </a:xfrm>
        </p:spPr>
        <p:txBody>
          <a:bodyPr/>
          <a:lstStyle/>
          <a:p>
            <a:r>
              <a:rPr lang="ru-RU" dirty="0" smtClean="0"/>
              <a:t>Отгадай загадку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Стало хмуро за окном,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Дождик просится к нам в дом.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доме сухо, а снаружи </a:t>
            </a:r>
          </a:p>
          <a:p>
            <a:pPr marL="0" indent="0" algn="ctr"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Появились всюду… (лужи)</a:t>
            </a:r>
          </a:p>
          <a:p>
            <a:endParaRPr lang="ru-RU" dirty="0"/>
          </a:p>
        </p:txBody>
      </p:sp>
      <p:pic>
        <p:nvPicPr>
          <p:cNvPr id="8" name="Picture 2" descr="http://s3.fotokto.ru/photo/full/215/21592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79" y="1591638"/>
            <a:ext cx="5928844" cy="4449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983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/>
          </a:bodyPr>
          <a:lstStyle/>
          <a:p>
            <a:r>
              <a:rPr lang="ru-RU" dirty="0" smtClean="0"/>
              <a:t>Цель: создать условия для закрепления навыков составления рассказа по </a:t>
            </a:r>
            <a:r>
              <a:rPr lang="ru-RU" dirty="0" err="1" smtClean="0"/>
              <a:t>мнемотаблице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Последовательность работы с </a:t>
            </a:r>
            <a:r>
              <a:rPr lang="ru-RU" dirty="0" err="1" smtClean="0"/>
              <a:t>мнемотаблицей</a:t>
            </a:r>
            <a:r>
              <a:rPr lang="ru-RU" dirty="0" smtClean="0"/>
              <a:t>: взрослый предлагает ребенку рассмотреть картинки в таблице. Беседует с ребенком по вопросам с опорой на таблицу. Далее ребенок самостоятельно составляет рассказ.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29734" y="7620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Составь рассказ об осени  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Составь рассказ об осени 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13375" y="1554480"/>
            <a:ext cx="4302224" cy="4807131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Наступило осень или лето?</a:t>
            </a:r>
          </a:p>
          <a:p>
            <a:r>
              <a:rPr lang="ru-RU" dirty="0" smtClean="0"/>
              <a:t>На деревьев много зеленых листьев, или на деревьях листья стали желтыми, красными, коричневыми?</a:t>
            </a:r>
          </a:p>
          <a:p>
            <a:r>
              <a:rPr lang="ru-RU" dirty="0" smtClean="0"/>
              <a:t>Дождь льет сильный и короткий, или мелкий, моросящий, затяжной?</a:t>
            </a:r>
          </a:p>
          <a:p>
            <a:r>
              <a:rPr lang="ru-RU" dirty="0" smtClean="0"/>
              <a:t>Листья осенью распускаются или опадают?</a:t>
            </a:r>
          </a:p>
          <a:p>
            <a:r>
              <a:rPr lang="ru-RU" dirty="0" smtClean="0"/>
              <a:t>Дороги быстро высыхают или на них долго остаются лужи?</a:t>
            </a:r>
          </a:p>
          <a:p>
            <a:r>
              <a:rPr lang="ru-RU" dirty="0" smtClean="0"/>
              <a:t>Люди надели легкую или теплую одежду?</a:t>
            </a:r>
          </a:p>
          <a:p>
            <a:r>
              <a:rPr lang="ru-RU" dirty="0" smtClean="0"/>
              <a:t>Птицы улетают в теплые края или возвращаются и вьют гнезда?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Объект 4" descr="https://mega-talant.com/uploads/files/308010/82463/87473_html/images/82463.001.jp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28" y="1554480"/>
            <a:ext cx="5980182" cy="46765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248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51208" y="582168"/>
            <a:ext cx="8596668" cy="82420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Сделать занятия интересными вам помогут: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69429" y="2036722"/>
            <a:ext cx="8908868" cy="378565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Осень- признаки. Обучающее видео</a:t>
            </a:r>
          </a:p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https://www.youtube.com/watch?v=SFWPVACpOBE</a:t>
            </a: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Сентябрь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. Уроки 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тетушки Совы</a:t>
            </a:r>
          </a:p>
          <a:p>
            <a:r>
              <a:rPr lang="en-US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3"/>
              </a:rPr>
              <a:t>https</a:t>
            </a:r>
            <a:r>
              <a:rPr lang="en-US" sz="2000" b="1" dirty="0">
                <a:ln/>
                <a:solidFill>
                  <a:schemeClr val="accent1">
                    <a:lumMod val="50000"/>
                  </a:schemeClr>
                </a:solidFill>
                <a:hlinkClick r:id="rId3"/>
              </a:rPr>
              <a:t>://</a:t>
            </a:r>
            <a:r>
              <a:rPr lang="en-US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3"/>
              </a:rPr>
              <a:t>www.youtube.com/watch?v=7Wn2a7BE8vU</a:t>
            </a: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Октябрь. 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Уроки тетушки Совы</a:t>
            </a:r>
          </a:p>
          <a:p>
            <a:r>
              <a:rPr lang="en-US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4"/>
              </a:rPr>
              <a:t>https</a:t>
            </a:r>
            <a:r>
              <a:rPr lang="en-US" sz="2000" b="1" dirty="0">
                <a:ln/>
                <a:solidFill>
                  <a:schemeClr val="accent1">
                    <a:lumMod val="50000"/>
                  </a:schemeClr>
                </a:solidFill>
                <a:hlinkClick r:id="rId4"/>
              </a:rPr>
              <a:t>://</a:t>
            </a:r>
            <a:r>
              <a:rPr lang="en-US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4"/>
              </a:rPr>
              <a:t>www.youtube.com/watch?v=MlWvpOqF16E</a:t>
            </a: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Ноябрь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. Уроки тетушки 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Совы</a:t>
            </a:r>
          </a:p>
          <a:p>
            <a:r>
              <a:rPr lang="en-US" sz="2000" b="1" dirty="0">
                <a:ln/>
                <a:solidFill>
                  <a:schemeClr val="accent1">
                    <a:lumMod val="50000"/>
                  </a:schemeClr>
                </a:solidFill>
                <a:hlinkClick r:id="rId5"/>
              </a:rPr>
              <a:t>https://</a:t>
            </a:r>
            <a:r>
              <a:rPr lang="en-US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5"/>
              </a:rPr>
              <a:t>www.youtube.com/watch?v=PooBVubzjiM</a:t>
            </a: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Мудрые сказки тетушки Совы - Осенние заботы 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6"/>
              </a:rPr>
              <a:t>https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  <a:hlinkClick r:id="rId6"/>
              </a:rPr>
              <a:t>://www.youtube.com/watch?v=WEwCxfyVBDQ</a:t>
            </a:r>
            <a:endParaRPr lang="ru-RU" sz="20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Речевые </a:t>
            </a:r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</a:rPr>
              <a:t>игры. Осень</a:t>
            </a:r>
          </a:p>
          <a:p>
            <a:r>
              <a:rPr lang="ru-RU" sz="2000" b="1" dirty="0">
                <a:ln/>
                <a:solidFill>
                  <a:schemeClr val="accent1">
                    <a:lumMod val="50000"/>
                  </a:schemeClr>
                </a:solidFill>
                <a:hlinkClick r:id="rId7"/>
              </a:rPr>
              <a:t>https://</a:t>
            </a:r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  <a:hlinkClick r:id="rId7"/>
              </a:rPr>
              <a:t>ok.ru/video/1932884578773</a:t>
            </a:r>
            <a:endParaRPr lang="ru-RU" sz="20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0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17714"/>
            <a:ext cx="8596668" cy="1320800"/>
          </a:xfrm>
        </p:spPr>
        <p:txBody>
          <a:bodyPr/>
          <a:lstStyle/>
          <a:p>
            <a:r>
              <a:rPr lang="ru-RU" dirty="0" smtClean="0"/>
              <a:t>Источники литературы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6117" y="1147665"/>
            <a:ext cx="10239483" cy="5710336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err="1" smtClean="0"/>
              <a:t>Нищева</a:t>
            </a:r>
            <a:r>
              <a:rPr lang="ru-RU" b="1" dirty="0" smtClean="0"/>
              <a:t>, Н.В. Комплексная программа дошкольного образования </a:t>
            </a:r>
            <a:r>
              <a:rPr lang="ru-RU" b="1" dirty="0"/>
              <a:t>для детей с тяжелыми нарушениями речи (общим недоразвитием речи) с 3 до 7 </a:t>
            </a:r>
            <a:r>
              <a:rPr lang="ru-RU" b="1" dirty="0" smtClean="0"/>
              <a:t>лет</a:t>
            </a:r>
            <a:r>
              <a:rPr lang="en-US" b="1" dirty="0" smtClean="0"/>
              <a:t>/ </a:t>
            </a:r>
            <a:r>
              <a:rPr lang="ru-RU" b="1" dirty="0" smtClean="0"/>
              <a:t>Н.В. </a:t>
            </a:r>
            <a:r>
              <a:rPr lang="ru-RU" b="1" dirty="0" err="1" smtClean="0"/>
              <a:t>Нищева</a:t>
            </a:r>
            <a:r>
              <a:rPr lang="ru-RU" b="1" dirty="0" smtClean="0"/>
              <a:t>.- Издание </a:t>
            </a:r>
            <a:r>
              <a:rPr lang="ru-RU" b="1" dirty="0"/>
              <a:t>3-е, переработанное и дополненное в соответствии с ФГОС </a:t>
            </a:r>
            <a:r>
              <a:rPr lang="ru-RU" b="1" dirty="0" smtClean="0"/>
              <a:t>ДО </a:t>
            </a:r>
            <a:r>
              <a:rPr lang="ru-RU" b="1" dirty="0"/>
              <a:t>- СПб.: ООО "ИЗДАТЕЛЬСТВО "ДЕТСТВО-ПРЕСС", 2018. - 240 </a:t>
            </a:r>
            <a:r>
              <a:rPr lang="ru-RU" b="1" dirty="0" smtClean="0"/>
              <a:t>с.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err="1" smtClean="0"/>
              <a:t>Агранович</a:t>
            </a:r>
            <a:r>
              <a:rPr lang="ru-RU" b="1" dirty="0" smtClean="0"/>
              <a:t>, З.Е. </a:t>
            </a:r>
            <a:r>
              <a:rPr lang="ru-RU" b="1" dirty="0"/>
              <a:t>Сборник домашних заданий в помощь логопедам и родителям для преодоления лексико-грамматического недоразвития речи у дошкольников с </a:t>
            </a:r>
            <a:r>
              <a:rPr lang="ru-RU" b="1" dirty="0" smtClean="0"/>
              <a:t>ОНР </a:t>
            </a:r>
            <a:r>
              <a:rPr lang="en-US" b="1" dirty="0" smtClean="0"/>
              <a:t>/ </a:t>
            </a:r>
            <a:r>
              <a:rPr lang="ru-RU" b="1" dirty="0" smtClean="0"/>
              <a:t>З.Е. </a:t>
            </a:r>
            <a:r>
              <a:rPr lang="ru-RU" b="1" dirty="0" err="1" smtClean="0"/>
              <a:t>Агранович</a:t>
            </a:r>
            <a:r>
              <a:rPr lang="ru-RU" b="1" dirty="0" smtClean="0"/>
              <a:t>.-СПб</a:t>
            </a:r>
            <a:r>
              <a:rPr lang="ru-RU" b="1" dirty="0"/>
              <a:t>.: «ДЕТСТВО-ПРЕСС», 2003</a:t>
            </a:r>
            <a:r>
              <a:rPr lang="ru-RU" b="1" dirty="0" smtClean="0"/>
              <a:t>.- </a:t>
            </a:r>
            <a:r>
              <a:rPr lang="ru-RU" b="1" dirty="0"/>
              <a:t>128 с</a:t>
            </a:r>
            <a:r>
              <a:rPr lang="ru-RU" b="1" dirty="0" smtClean="0"/>
              <a:t>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err="1" smtClean="0"/>
              <a:t>Куцина</a:t>
            </a:r>
            <a:r>
              <a:rPr lang="ru-RU" b="1" dirty="0" smtClean="0"/>
              <a:t>, Е.В. Рассказы о временах года. Осень.</a:t>
            </a:r>
            <a:r>
              <a:rPr lang="en-US" b="1" dirty="0" smtClean="0"/>
              <a:t>/ </a:t>
            </a:r>
            <a:r>
              <a:rPr lang="ru-RU" b="1" dirty="0" smtClean="0"/>
              <a:t>Е.В. </a:t>
            </a:r>
            <a:r>
              <a:rPr lang="ru-RU" b="1" dirty="0" err="1" smtClean="0"/>
              <a:t>Куцина</a:t>
            </a:r>
            <a:r>
              <a:rPr lang="ru-RU" b="1" dirty="0" smtClean="0"/>
              <a:t>, Н.Н. Созонова.- М.: </a:t>
            </a:r>
            <a:r>
              <a:rPr lang="ru-RU" b="1" dirty="0" err="1" smtClean="0"/>
              <a:t>Литур</a:t>
            </a:r>
            <a:r>
              <a:rPr lang="ru-RU" b="1" dirty="0" smtClean="0"/>
              <a:t>, 2014.- 32 с. 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err="1" smtClean="0"/>
              <a:t>Теремкова</a:t>
            </a:r>
            <a:r>
              <a:rPr lang="ru-RU" b="1" dirty="0" smtClean="0"/>
              <a:t>, Н.Э. Логопедические домашние задания для детей 5-7 лет. Альбом  1</a:t>
            </a:r>
            <a:r>
              <a:rPr lang="en-US" b="1" dirty="0" smtClean="0"/>
              <a:t>/ </a:t>
            </a:r>
            <a:r>
              <a:rPr lang="ru-RU" b="1" dirty="0" smtClean="0"/>
              <a:t>Н.Э. </a:t>
            </a:r>
            <a:r>
              <a:rPr lang="ru-RU" b="1" dirty="0" err="1" smtClean="0"/>
              <a:t>Теремкова</a:t>
            </a:r>
            <a:r>
              <a:rPr lang="ru-RU" b="1" dirty="0" smtClean="0"/>
              <a:t>.- М.: Гном и Д,2018-48 с.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Школьник, Ю.К. Развитие речи</a:t>
            </a:r>
            <a:r>
              <a:rPr lang="en-US" b="1" dirty="0" smtClean="0"/>
              <a:t>/</a:t>
            </a:r>
            <a:r>
              <a:rPr lang="ru-RU" b="1" dirty="0" smtClean="0"/>
              <a:t>   Ю.К. Школьник.- </a:t>
            </a:r>
            <a:r>
              <a:rPr lang="ru-RU" b="1" dirty="0" err="1" smtClean="0"/>
              <a:t>Эксмо</a:t>
            </a:r>
            <a:r>
              <a:rPr lang="ru-RU" b="1" dirty="0" smtClean="0"/>
              <a:t>, 2004.- 80 с.</a:t>
            </a:r>
          </a:p>
          <a:p>
            <a:pPr marL="0" indent="0">
              <a:buNone/>
            </a:pPr>
            <a:endParaRPr lang="ru-RU" b="1" dirty="0" smtClean="0"/>
          </a:p>
          <a:p>
            <a:r>
              <a:rPr lang="ru-RU" b="1" dirty="0" smtClean="0"/>
              <a:t>Интернет-ресурсы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319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2" y="1717643"/>
            <a:ext cx="11051177" cy="2160240"/>
          </a:xfrm>
          <a:prstGeom prst="rect">
            <a:avLst/>
          </a:prstGeom>
          <a:noFill/>
        </p:spPr>
        <p:txBody>
          <a:bodyPr wrap="none">
            <a:prstTxWarp prst="textCan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dirty="0" smtClean="0">
                <a:ln w="1143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Желаем успехов!</a:t>
            </a:r>
            <a:endParaRPr lang="ru-RU" sz="5400" b="1" dirty="0">
              <a:ln w="11430">
                <a:solidFill>
                  <a:schemeClr val="accent2">
                    <a:lumMod val="50000"/>
                  </a:schemeClr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08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743" y="1398419"/>
            <a:ext cx="8908868" cy="35394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ru-RU" sz="28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От осени к лету поворота нету.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 со снопами, осень-с пирогами.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Холоден сентябрь, да сыт.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В октябре с солнцем распрощайся, ближе к печке подбирайся.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В ноябре зима с осенью борется.</a:t>
            </a:r>
          </a:p>
          <a:p>
            <a:endParaRPr lang="ru-RU" sz="28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4925" y="627004"/>
            <a:ext cx="890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Объясни значение 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пословиц об осени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474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4925" y="627004"/>
            <a:ext cx="890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Игра «Ответь на вопросы»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4743" y="1398419"/>
            <a:ext cx="8908868" cy="48320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endParaRPr lang="ru-RU" sz="28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День, когда идет дождь, какой? (дождливый)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День, когда дует ветер, какой? (ветреный)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Дождь, который идет осенью, какой? (осенний)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Погода, когда часто идут дожди, какая? (дождливая)</a:t>
            </a:r>
          </a:p>
          <a:p>
            <a:r>
              <a:rPr lang="ru-RU" sz="28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Погода, которая бывает осенью, какая? (осенняя, дождливая, сырая, ветреная)</a:t>
            </a:r>
          </a:p>
          <a:p>
            <a:endParaRPr lang="ru-RU" sz="28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87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512" y="2135403"/>
            <a:ext cx="612457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110615" y="981241"/>
            <a:ext cx="8197488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0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Пришла осень, похолодало. Таня собралась идти в парк гулять, но не знает, как ей одеться. Помоги Тане. Какая одежда, обувь и головные уборы не подходят для осени? Почему?</a:t>
            </a:r>
          </a:p>
          <a:p>
            <a:endParaRPr lang="ru-RU" sz="28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4925" y="228156"/>
            <a:ext cx="890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Упражнение «Оденем Таню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8944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4925" y="228156"/>
            <a:ext cx="890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Упражнение «Скажи наоборот</a:t>
            </a:r>
            <a:r>
              <a:rPr lang="ru-RU" sz="28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2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0615" y="1364261"/>
            <a:ext cx="8197488" cy="427809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Летом солнце яркое, а осенью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небо светлое,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день длинный,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тучки ходят высоко,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птицы учат птенцов летать,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люди одеваются легко,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дети отдыхают, купаются, загорают,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люди растят урожай, а ...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Летом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деревья стоят одетые в зеленую листву, </a:t>
            </a:r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а … </a:t>
            </a:r>
            <a:endParaRPr lang="ru-RU" sz="32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800" b="1" dirty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9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394827" y="1867298"/>
            <a:ext cx="4355905" cy="41549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Осень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Опустел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скворечник-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Улетели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птицы,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Листьям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на деревьях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Тоже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не сидится.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Целый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день сегодня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Все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летят, летят…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Видно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, тоже в Африку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Улететь 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хотят. 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b="1" dirty="0">
              <a:ln/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2400" b="1" dirty="0" smtClean="0">
                <a:ln/>
                <a:solidFill>
                  <a:schemeClr val="accent1">
                    <a:lumMod val="50000"/>
                  </a:schemeClr>
                </a:solidFill>
              </a:rPr>
              <a:t>     (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И.П. </a:t>
            </a:r>
            <a:r>
              <a:rPr lang="ru-RU" sz="2400" b="1" dirty="0" err="1">
                <a:ln/>
                <a:solidFill>
                  <a:schemeClr val="accent1">
                    <a:lumMod val="50000"/>
                  </a:schemeClr>
                </a:solidFill>
              </a:rPr>
              <a:t>Токмакова</a:t>
            </a:r>
            <a:r>
              <a:rPr lang="ru-RU" sz="2400" b="1" dirty="0">
                <a:ln/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ru-RU" sz="2400" b="1" dirty="0" smtClean="0">
              <a:ln/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 descr="https://avatars.mds.yandex.net/get-zen_doc/1336031/pub_5be9dada35713d00aa21d009_5be9dae9aba95700aaa6eb91/scale_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1"/>
          <a:stretch/>
        </p:blipFill>
        <p:spPr bwMode="auto">
          <a:xfrm>
            <a:off x="341224" y="2246427"/>
            <a:ext cx="5834808" cy="339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0422" y="610720"/>
            <a:ext cx="8908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Осень – очень красивое время года!</a:t>
            </a:r>
            <a:endParaRPr lang="ru-RU" sz="36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423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Расставь картинки по порядку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Цель: создать условия для закрепления признаков осени.</a:t>
            </a:r>
          </a:p>
          <a:p>
            <a:r>
              <a:rPr lang="ru-RU" dirty="0" smtClean="0"/>
              <a:t>Описание: игра направлена на закрепление признаков осени, мышления, внимания, активизацию речи.</a:t>
            </a:r>
          </a:p>
          <a:p>
            <a:r>
              <a:rPr lang="ru-RU" dirty="0" smtClean="0"/>
              <a:t>Ход игры: взрослый предлагает ребенку посмотреть на слайд и определить последовательность времен года.</a:t>
            </a:r>
          </a:p>
          <a:p>
            <a:pPr marL="0" indent="0">
              <a:buNone/>
            </a:pPr>
            <a:r>
              <a:rPr lang="ru-RU" dirty="0" smtClean="0"/>
              <a:t>Ребенок должен рассмотреть картинки и расставить их в нужной последовательности (лето, осень, зима).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4445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ACF6E89F-579C-4BDE-90CE-148C3E812C49}" vid="{0975C3FE-FD5A-453B-B9B7-FBBA01BE0EEA}"/>
    </a:ext>
  </a:extLst>
</a:theme>
</file>

<file path=ppt/theme/theme2.xml><?xml version="1.0" encoding="utf-8"?>
<a:theme xmlns:a="http://schemas.openxmlformats.org/drawingml/2006/main" name="Аспект">
  <a:themeElements>
    <a:clrScheme name="Желтый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ACF6E89F-579C-4BDE-90CE-148C3E812C49}" vid="{0975C3FE-FD5A-453B-B9B7-FBBA01BE0E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1618</Words>
  <Application>Microsoft Office PowerPoint</Application>
  <PresentationFormat>Широкоэкранный</PresentationFormat>
  <Paragraphs>187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35</vt:i4>
      </vt:variant>
    </vt:vector>
  </HeadingPairs>
  <TitlesOfParts>
    <vt:vector size="44" baseType="lpstr">
      <vt:lpstr>Arial</vt:lpstr>
      <vt:lpstr>Calibri</vt:lpstr>
      <vt:lpstr>Times New Roman</vt:lpstr>
      <vt:lpstr>Trebuchet MS</vt:lpstr>
      <vt:lpstr>Wingdings</vt:lpstr>
      <vt:lpstr>Wingdings 3</vt:lpstr>
      <vt:lpstr>Тема1</vt:lpstr>
      <vt:lpstr>Аспект</vt:lpstr>
      <vt:lpstr>1_Тема1</vt:lpstr>
      <vt:lpstr> </vt:lpstr>
      <vt:lpstr>Лексическая тема «Осень»,  возраст детей 6-7 лет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Расставь картинки по порядку</vt:lpstr>
      <vt:lpstr>Игровое упражнение «Расставь картинки по порядку»</vt:lpstr>
      <vt:lpstr>Назови лишнее слово</vt:lpstr>
      <vt:lpstr>Презентация PowerPoint</vt:lpstr>
      <vt:lpstr>Продолжи предложения</vt:lpstr>
      <vt:lpstr>Презентация PowerPoint</vt:lpstr>
      <vt:lpstr>Упражнение «Осенний счет»</vt:lpstr>
      <vt:lpstr>Презентация PowerPoint</vt:lpstr>
      <vt:lpstr>Упражнение «Один – много»</vt:lpstr>
      <vt:lpstr>Презентация PowerPoint</vt:lpstr>
      <vt:lpstr>Упражнение «Жадина»</vt:lpstr>
      <vt:lpstr>Презентация PowerPoint</vt:lpstr>
      <vt:lpstr>Упражнение «Какого цвета лист? С какого дерева лист? Чей лист?»</vt:lpstr>
      <vt:lpstr>Какого цвета лист? С какого дерева лист? Чей лист? </vt:lpstr>
      <vt:lpstr>Какого цвета лист? С какого дерева лист? Чей лист? </vt:lpstr>
      <vt:lpstr>Какого цвета лист? С какого дерева лист? Чей лист? </vt:lpstr>
      <vt:lpstr>Какого цвета лист? С какого дерева лист? Чей лист? </vt:lpstr>
      <vt:lpstr>Упражнение «Отгадай загадки»</vt:lpstr>
      <vt:lpstr>Отгадай загадку</vt:lpstr>
      <vt:lpstr>Отгадай загадку</vt:lpstr>
      <vt:lpstr>Отгадай загадку</vt:lpstr>
      <vt:lpstr>Отгадай загадку</vt:lpstr>
      <vt:lpstr>Презентация PowerPoint</vt:lpstr>
      <vt:lpstr>Составь рассказ об осени  </vt:lpstr>
      <vt:lpstr>Презентация PowerPoint</vt:lpstr>
      <vt:lpstr>Источники литературы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Andrey</dc:creator>
  <cp:lastModifiedBy>Пользователь Lenovo</cp:lastModifiedBy>
  <cp:revision>59</cp:revision>
  <dcterms:created xsi:type="dcterms:W3CDTF">2020-12-25T01:27:00Z</dcterms:created>
  <dcterms:modified xsi:type="dcterms:W3CDTF">2025-03-05T04:28:04Z</dcterms:modified>
</cp:coreProperties>
</file>