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3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7A667-788F-4C5B-9868-9006F41EA9B1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C50AC8D-02C5-4F11-B817-561210E4970C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3F5D30F0-937B-44A9-B5B8-5457F289A78F}" type="parTrans" cxnId="{5B758104-B417-49C2-B085-4F5D3C67CC11}">
      <dgm:prSet/>
      <dgm:spPr/>
      <dgm:t>
        <a:bodyPr/>
        <a:lstStyle/>
        <a:p>
          <a:endParaRPr lang="ru-RU"/>
        </a:p>
      </dgm:t>
    </dgm:pt>
    <dgm:pt modelId="{F7A37936-A1D1-4898-A5B2-A19F80A0CDDD}" type="sibTrans" cxnId="{5B758104-B417-49C2-B085-4F5D3C67CC11}">
      <dgm:prSet/>
      <dgm:spPr/>
      <dgm:t>
        <a:bodyPr/>
        <a:lstStyle/>
        <a:p>
          <a:endParaRPr lang="ru-RU"/>
        </a:p>
      </dgm:t>
    </dgm:pt>
    <dgm:pt modelId="{D6897080-DD84-471E-8C0D-407E83366977}">
      <dgm:prSet phldrT="[Текст]"/>
      <dgm:spPr/>
      <dgm:t>
        <a:bodyPr/>
        <a:lstStyle/>
        <a:p>
          <a:r>
            <a:rPr lang="ru-RU" dirty="0"/>
            <a:t>Расскажи, какой плод нашёл лесной обитатель под деревом. </a:t>
          </a:r>
        </a:p>
      </dgm:t>
    </dgm:pt>
    <dgm:pt modelId="{709DC2F1-D65E-4512-AF2E-53917B08F130}" type="parTrans" cxnId="{5550B50C-17BD-42E2-B7B1-B51FC6A76300}">
      <dgm:prSet/>
      <dgm:spPr/>
      <dgm:t>
        <a:bodyPr/>
        <a:lstStyle/>
        <a:p>
          <a:endParaRPr lang="ru-RU"/>
        </a:p>
      </dgm:t>
    </dgm:pt>
    <dgm:pt modelId="{85538497-E29E-4868-88F9-830C36ED3B27}" type="sibTrans" cxnId="{5550B50C-17BD-42E2-B7B1-B51FC6A76300}">
      <dgm:prSet/>
      <dgm:spPr/>
      <dgm:t>
        <a:bodyPr/>
        <a:lstStyle/>
        <a:p>
          <a:endParaRPr lang="ru-RU"/>
        </a:p>
      </dgm:t>
    </dgm:pt>
    <dgm:pt modelId="{0D8CD41D-98AA-4B74-90EF-D40E9C5D052E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CE2CF0B9-5A98-4700-A371-F6B26297578F}" type="parTrans" cxnId="{1574DAD4-E149-4824-AF5B-D1432C8179E2}">
      <dgm:prSet/>
      <dgm:spPr/>
      <dgm:t>
        <a:bodyPr/>
        <a:lstStyle/>
        <a:p>
          <a:endParaRPr lang="ru-RU"/>
        </a:p>
      </dgm:t>
    </dgm:pt>
    <dgm:pt modelId="{365DB063-A31F-4ABB-8B94-4F6D3B50DE59}" type="sibTrans" cxnId="{1574DAD4-E149-4824-AF5B-D1432C8179E2}">
      <dgm:prSet/>
      <dgm:spPr/>
      <dgm:t>
        <a:bodyPr/>
        <a:lstStyle/>
        <a:p>
          <a:endParaRPr lang="ru-RU"/>
        </a:p>
      </dgm:t>
    </dgm:pt>
    <dgm:pt modelId="{5E163FD3-CD07-49E6-BCE6-DD0494F0C0B9}">
      <dgm:prSet phldrT="[Текст]"/>
      <dgm:spPr/>
      <dgm:t>
        <a:bodyPr/>
        <a:lstStyle/>
        <a:p>
          <a:r>
            <a:rPr lang="ru-RU" dirty="0"/>
            <a:t>4</a:t>
          </a:r>
        </a:p>
      </dgm:t>
    </dgm:pt>
    <dgm:pt modelId="{A7008D59-79A1-4003-BA6B-42ADC88F1D21}" type="parTrans" cxnId="{C5F6730A-65E9-432F-9821-A25EB1F50029}">
      <dgm:prSet/>
      <dgm:spPr/>
      <dgm:t>
        <a:bodyPr/>
        <a:lstStyle/>
        <a:p>
          <a:endParaRPr lang="ru-RU"/>
        </a:p>
      </dgm:t>
    </dgm:pt>
    <dgm:pt modelId="{89623C08-343F-4236-881E-FFDC5707C6E3}" type="sibTrans" cxnId="{C5F6730A-65E9-432F-9821-A25EB1F50029}">
      <dgm:prSet/>
      <dgm:spPr/>
      <dgm:t>
        <a:bodyPr/>
        <a:lstStyle/>
        <a:p>
          <a:endParaRPr lang="ru-RU"/>
        </a:p>
      </dgm:t>
    </dgm:pt>
    <dgm:pt modelId="{A1D29013-1E46-4D6F-BCAB-8B669BEFFA53}">
      <dgm:prSet phldrT="[Текст]"/>
      <dgm:spPr/>
      <dgm:t>
        <a:bodyPr/>
        <a:lstStyle/>
        <a:p>
          <a:r>
            <a:rPr lang="ru-RU" dirty="0"/>
            <a:t>Составь предложения по образцу: "Ёжик бежал, бежал и до дуба добежал".</a:t>
          </a:r>
        </a:p>
      </dgm:t>
    </dgm:pt>
    <dgm:pt modelId="{6DCD6FD0-F834-45D7-88B4-FE9877478E9F}" type="parTrans" cxnId="{5746046C-C443-404B-BBA4-BBD659152C75}">
      <dgm:prSet/>
      <dgm:spPr/>
      <dgm:t>
        <a:bodyPr/>
        <a:lstStyle/>
        <a:p>
          <a:endParaRPr lang="ru-RU"/>
        </a:p>
      </dgm:t>
    </dgm:pt>
    <dgm:pt modelId="{C305962D-707F-4EFC-95C0-41E69C49C185}" type="sibTrans" cxnId="{5746046C-C443-404B-BBA4-BBD659152C75}">
      <dgm:prSet/>
      <dgm:spPr/>
      <dgm:t>
        <a:bodyPr/>
        <a:lstStyle/>
        <a:p>
          <a:endParaRPr lang="ru-RU"/>
        </a:p>
      </dgm:t>
    </dgm:pt>
    <dgm:pt modelId="{7FDADAAF-D114-4521-98E7-09552952385F}">
      <dgm:prSet phldrT="[Текст]"/>
      <dgm:spPr/>
      <dgm:t>
        <a:bodyPr/>
        <a:lstStyle/>
        <a:p>
          <a:r>
            <a:rPr lang="ru-RU" dirty="0"/>
            <a:t>5</a:t>
          </a:r>
        </a:p>
      </dgm:t>
    </dgm:pt>
    <dgm:pt modelId="{7C05D186-4EB4-443E-B984-EC9D38363FC0}" type="parTrans" cxnId="{4FBBF596-F50E-47DE-ACA0-46B56AF61724}">
      <dgm:prSet/>
      <dgm:spPr/>
      <dgm:t>
        <a:bodyPr/>
        <a:lstStyle/>
        <a:p>
          <a:endParaRPr lang="ru-RU"/>
        </a:p>
      </dgm:t>
    </dgm:pt>
    <dgm:pt modelId="{312BFEDD-1BF3-4DE5-B995-CAFEFF715DB9}" type="sibTrans" cxnId="{4FBBF596-F50E-47DE-ACA0-46B56AF61724}">
      <dgm:prSet/>
      <dgm:spPr/>
      <dgm:t>
        <a:bodyPr/>
        <a:lstStyle/>
        <a:p>
          <a:endParaRPr lang="ru-RU"/>
        </a:p>
      </dgm:t>
    </dgm:pt>
    <dgm:pt modelId="{FE1943D0-E2F8-4B43-A80C-97EE9DE737A1}">
      <dgm:prSet phldrT="[Текст]"/>
      <dgm:spPr/>
      <dgm:t>
        <a:bodyPr/>
        <a:lstStyle/>
        <a:p>
          <a:r>
            <a:rPr lang="ru-RU" dirty="0"/>
            <a:t>6</a:t>
          </a:r>
        </a:p>
      </dgm:t>
    </dgm:pt>
    <dgm:pt modelId="{419C2DA2-8E08-4EC2-B434-2CC716FB3200}" type="parTrans" cxnId="{945C41AD-7723-456A-A4D2-F5BD3894C8BF}">
      <dgm:prSet/>
      <dgm:spPr/>
      <dgm:t>
        <a:bodyPr/>
        <a:lstStyle/>
        <a:p>
          <a:endParaRPr lang="ru-RU"/>
        </a:p>
      </dgm:t>
    </dgm:pt>
    <dgm:pt modelId="{DF79F78C-42EA-4662-84C0-35321C03771C}" type="sibTrans" cxnId="{945C41AD-7723-456A-A4D2-F5BD3894C8BF}">
      <dgm:prSet/>
      <dgm:spPr/>
      <dgm:t>
        <a:bodyPr/>
        <a:lstStyle/>
        <a:p>
          <a:endParaRPr lang="ru-RU"/>
        </a:p>
      </dgm:t>
    </dgm:pt>
    <dgm:pt modelId="{7EBFE19E-476A-470A-B4FA-90DD71CD717E}">
      <dgm:prSet phldrT="[Текст]"/>
      <dgm:spPr/>
      <dgm:t>
        <a:bodyPr/>
        <a:lstStyle/>
        <a:p>
          <a:r>
            <a:rPr lang="ru-RU" dirty="0"/>
            <a:t>Перейди по стрелочке к следующему заданию</a:t>
          </a:r>
        </a:p>
      </dgm:t>
    </dgm:pt>
    <dgm:pt modelId="{6A95974D-33F9-4697-BDDF-39B0C6FC5A6D}" type="parTrans" cxnId="{BCA2F6C8-75E2-4700-8B6A-F207FA77988D}">
      <dgm:prSet/>
      <dgm:spPr/>
      <dgm:t>
        <a:bodyPr/>
        <a:lstStyle/>
        <a:p>
          <a:endParaRPr lang="ru-RU"/>
        </a:p>
      </dgm:t>
    </dgm:pt>
    <dgm:pt modelId="{29AB4561-3E6E-4BA2-81AC-38AE46FE6BE4}" type="sibTrans" cxnId="{BCA2F6C8-75E2-4700-8B6A-F207FA77988D}">
      <dgm:prSet/>
      <dgm:spPr/>
      <dgm:t>
        <a:bodyPr/>
        <a:lstStyle/>
        <a:p>
          <a:endParaRPr lang="ru-RU"/>
        </a:p>
      </dgm:t>
    </dgm:pt>
    <dgm:pt modelId="{569624E6-F6F9-4981-8FCC-6B12988B0543}">
      <dgm:prSet/>
      <dgm:spPr/>
      <dgm:t>
        <a:bodyPr/>
        <a:lstStyle/>
        <a:p>
          <a:r>
            <a:rPr lang="ru-RU" dirty="0"/>
            <a:t>Ответь, на каком дереве растёт этот плод? </a:t>
          </a:r>
        </a:p>
      </dgm:t>
    </dgm:pt>
    <dgm:pt modelId="{E174B002-72EB-456B-AAA9-39E8CEEF8D26}" type="parTrans" cxnId="{835CF05B-3820-4868-907B-FC77698B0845}">
      <dgm:prSet/>
      <dgm:spPr/>
      <dgm:t>
        <a:bodyPr/>
        <a:lstStyle/>
        <a:p>
          <a:endParaRPr lang="ru-RU"/>
        </a:p>
      </dgm:t>
    </dgm:pt>
    <dgm:pt modelId="{24BFA688-796B-4AF8-96E0-9D21A6BF3BD5}" type="sibTrans" cxnId="{835CF05B-3820-4868-907B-FC77698B0845}">
      <dgm:prSet/>
      <dgm:spPr/>
      <dgm:t>
        <a:bodyPr/>
        <a:lstStyle/>
        <a:p>
          <a:endParaRPr lang="ru-RU"/>
        </a:p>
      </dgm:t>
    </dgm:pt>
    <dgm:pt modelId="{19C394C8-26D2-4148-B2C5-C3A01B854BE7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Нажми на изображение лесного обитателя</a:t>
          </a:r>
        </a:p>
        <a:p>
          <a:pPr marL="228600" indent="0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19B5D518-4C00-41EE-A8E9-7B1DFD7F5580}" type="parTrans" cxnId="{0FD18729-F4AE-411E-898E-055E858AEF3E}">
      <dgm:prSet/>
      <dgm:spPr/>
      <dgm:t>
        <a:bodyPr/>
        <a:lstStyle/>
        <a:p>
          <a:endParaRPr lang="ru-RU"/>
        </a:p>
      </dgm:t>
    </dgm:pt>
    <dgm:pt modelId="{2D33A354-C644-47B7-B150-656D14F89ACF}" type="sibTrans" cxnId="{0FD18729-F4AE-411E-898E-055E858AEF3E}">
      <dgm:prSet/>
      <dgm:spPr/>
      <dgm:t>
        <a:bodyPr/>
        <a:lstStyle/>
        <a:p>
          <a:endParaRPr lang="ru-RU"/>
        </a:p>
      </dgm:t>
    </dgm:pt>
    <dgm:pt modelId="{1BC83FC9-0FDB-4BCE-B09E-BCC7CF860116}">
      <dgm:prSet/>
      <dgm:spPr/>
      <dgm:t>
        <a:bodyPr/>
        <a:lstStyle/>
        <a:p>
          <a:r>
            <a:rPr lang="ru-RU" dirty="0"/>
            <a:t>3</a:t>
          </a:r>
        </a:p>
      </dgm:t>
    </dgm:pt>
    <dgm:pt modelId="{D786100B-5F76-401D-9D22-4E9C7B1B805D}" type="parTrans" cxnId="{F5996CE7-7ED6-41F7-A1B6-2E47D85C0226}">
      <dgm:prSet/>
      <dgm:spPr/>
      <dgm:t>
        <a:bodyPr/>
        <a:lstStyle/>
        <a:p>
          <a:endParaRPr lang="ru-RU"/>
        </a:p>
      </dgm:t>
    </dgm:pt>
    <dgm:pt modelId="{0B8B0BFC-AC79-400F-8AF4-10A9821CEBAD}" type="sibTrans" cxnId="{F5996CE7-7ED6-41F7-A1B6-2E47D85C0226}">
      <dgm:prSet/>
      <dgm:spPr/>
      <dgm:t>
        <a:bodyPr/>
        <a:lstStyle/>
        <a:p>
          <a:endParaRPr lang="ru-RU"/>
        </a:p>
      </dgm:t>
    </dgm:pt>
    <dgm:pt modelId="{4D555F97-B91C-4F07-AB65-12F0A5F516D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Проверь свой ответ (нажми на дерево)</a:t>
          </a:r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9339A92C-4EE3-47A0-9428-4C1C29EAF602}" type="parTrans" cxnId="{62E522CC-8F0C-44BF-95F3-15219907E5D1}">
      <dgm:prSet/>
      <dgm:spPr/>
      <dgm:t>
        <a:bodyPr/>
        <a:lstStyle/>
        <a:p>
          <a:endParaRPr lang="ru-RU"/>
        </a:p>
      </dgm:t>
    </dgm:pt>
    <dgm:pt modelId="{C6D4A9D9-1A7D-4AAF-B304-54D9E38F2857}" type="sibTrans" cxnId="{62E522CC-8F0C-44BF-95F3-15219907E5D1}">
      <dgm:prSet/>
      <dgm:spPr/>
      <dgm:t>
        <a:bodyPr/>
        <a:lstStyle/>
        <a:p>
          <a:endParaRPr lang="ru-RU"/>
        </a:p>
      </dgm:t>
    </dgm:pt>
    <dgm:pt modelId="{C2F42270-B6D6-4072-AA45-7758DF44721E}" type="pres">
      <dgm:prSet presAssocID="{16A7A667-788F-4C5B-9868-9006F41EA9B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A1EE57-988A-4154-8A33-150EF6C9CD02}" type="pres">
      <dgm:prSet presAssocID="{BC50AC8D-02C5-4F11-B817-561210E4970C}" presName="composite" presStyleCnt="0"/>
      <dgm:spPr/>
    </dgm:pt>
    <dgm:pt modelId="{C78D16AD-5AB7-4BBA-9932-1A9B663CED4F}" type="pres">
      <dgm:prSet presAssocID="{BC50AC8D-02C5-4F11-B817-561210E4970C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22CD2-064A-43FB-B274-BBF17534506E}" type="pres">
      <dgm:prSet presAssocID="{BC50AC8D-02C5-4F11-B817-561210E4970C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C49C9-2C6F-4D46-9BCE-E2E8A1F84243}" type="pres">
      <dgm:prSet presAssocID="{F7A37936-A1D1-4898-A5B2-A19F80A0CDDD}" presName="sp" presStyleCnt="0"/>
      <dgm:spPr/>
    </dgm:pt>
    <dgm:pt modelId="{4739BC5B-15F0-4626-B392-18CD8B45A7BE}" type="pres">
      <dgm:prSet presAssocID="{0D8CD41D-98AA-4B74-90EF-D40E9C5D052E}" presName="composite" presStyleCnt="0"/>
      <dgm:spPr/>
    </dgm:pt>
    <dgm:pt modelId="{D6427BB3-1666-4682-A6EE-75D6A56EF9FF}" type="pres">
      <dgm:prSet presAssocID="{0D8CD41D-98AA-4B74-90EF-D40E9C5D052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1618D-E79B-4CD3-8955-D1EF4B6961EE}" type="pres">
      <dgm:prSet presAssocID="{0D8CD41D-98AA-4B74-90EF-D40E9C5D052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CFA7C-4E1E-419B-87B9-7ABAEE1EBBFA}" type="pres">
      <dgm:prSet presAssocID="{365DB063-A31F-4ABB-8B94-4F6D3B50DE59}" presName="sp" presStyleCnt="0"/>
      <dgm:spPr/>
    </dgm:pt>
    <dgm:pt modelId="{A49C3C51-81AA-484F-90A2-B80A253B7E08}" type="pres">
      <dgm:prSet presAssocID="{1BC83FC9-0FDB-4BCE-B09E-BCC7CF860116}" presName="composite" presStyleCnt="0"/>
      <dgm:spPr/>
    </dgm:pt>
    <dgm:pt modelId="{AC91954B-DD5E-44A7-96E0-EC42811481AC}" type="pres">
      <dgm:prSet presAssocID="{1BC83FC9-0FDB-4BCE-B09E-BCC7CF860116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F2793-4A42-4452-BBC1-038FF0030482}" type="pres">
      <dgm:prSet presAssocID="{1BC83FC9-0FDB-4BCE-B09E-BCC7CF860116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73ECA-7E19-4810-829F-94234F8816A5}" type="pres">
      <dgm:prSet presAssocID="{0B8B0BFC-AC79-400F-8AF4-10A9821CEBAD}" presName="sp" presStyleCnt="0"/>
      <dgm:spPr/>
    </dgm:pt>
    <dgm:pt modelId="{0FE4D172-846B-4918-93C1-4A2E4D0093B4}" type="pres">
      <dgm:prSet presAssocID="{5E163FD3-CD07-49E6-BCE6-DD0494F0C0B9}" presName="composite" presStyleCnt="0"/>
      <dgm:spPr/>
    </dgm:pt>
    <dgm:pt modelId="{4853CC44-2383-41BB-8F79-F181285C8088}" type="pres">
      <dgm:prSet presAssocID="{5E163FD3-CD07-49E6-BCE6-DD0494F0C0B9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D15B0-EB17-457D-A111-D13675C3DBFD}" type="pres">
      <dgm:prSet presAssocID="{5E163FD3-CD07-49E6-BCE6-DD0494F0C0B9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50854-5FEE-4F77-8D39-65121FF20A7C}" type="pres">
      <dgm:prSet presAssocID="{89623C08-343F-4236-881E-FFDC5707C6E3}" presName="sp" presStyleCnt="0"/>
      <dgm:spPr/>
    </dgm:pt>
    <dgm:pt modelId="{4B160D46-2ACC-4150-A6A3-BB781792C470}" type="pres">
      <dgm:prSet presAssocID="{7FDADAAF-D114-4521-98E7-09552952385F}" presName="composite" presStyleCnt="0"/>
      <dgm:spPr/>
    </dgm:pt>
    <dgm:pt modelId="{FF7F2FD7-E20B-457E-BD9F-15A7F3225FD9}" type="pres">
      <dgm:prSet presAssocID="{7FDADAAF-D114-4521-98E7-09552952385F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2B234-0404-4C09-8EB8-07A9CF0BBAA0}" type="pres">
      <dgm:prSet presAssocID="{7FDADAAF-D114-4521-98E7-09552952385F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DA27F-DD5E-43D3-8240-8423F5809606}" type="pres">
      <dgm:prSet presAssocID="{312BFEDD-1BF3-4DE5-B995-CAFEFF715DB9}" presName="sp" presStyleCnt="0"/>
      <dgm:spPr/>
    </dgm:pt>
    <dgm:pt modelId="{A80EA34D-AB71-4696-AF43-6F8337574C88}" type="pres">
      <dgm:prSet presAssocID="{FE1943D0-E2F8-4B43-A80C-97EE9DE737A1}" presName="composite" presStyleCnt="0"/>
      <dgm:spPr/>
    </dgm:pt>
    <dgm:pt modelId="{BE59EAEB-DE75-499F-93C0-7A4D588EA3DD}" type="pres">
      <dgm:prSet presAssocID="{FE1943D0-E2F8-4B43-A80C-97EE9DE737A1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32F7E-43CB-4A63-8C6D-C1B16854831C}" type="pres">
      <dgm:prSet presAssocID="{FE1943D0-E2F8-4B43-A80C-97EE9DE737A1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E6AFD8-8C58-43AA-AA1E-47338F27B374}" type="presOf" srcId="{569624E6-F6F9-4981-8FCC-6B12988B0543}" destId="{F0E1618D-E79B-4CD3-8955-D1EF4B6961EE}" srcOrd="0" destOrd="0" presId="urn:microsoft.com/office/officeart/2005/8/layout/chevron2"/>
    <dgm:cxn modelId="{126F3529-804E-4D35-909E-2E588D5B398C}" type="presOf" srcId="{BC50AC8D-02C5-4F11-B817-561210E4970C}" destId="{C78D16AD-5AB7-4BBA-9932-1A9B663CED4F}" srcOrd="0" destOrd="0" presId="urn:microsoft.com/office/officeart/2005/8/layout/chevron2"/>
    <dgm:cxn modelId="{1574DAD4-E149-4824-AF5B-D1432C8179E2}" srcId="{16A7A667-788F-4C5B-9868-9006F41EA9B1}" destId="{0D8CD41D-98AA-4B74-90EF-D40E9C5D052E}" srcOrd="1" destOrd="0" parTransId="{CE2CF0B9-5A98-4700-A371-F6B26297578F}" sibTransId="{365DB063-A31F-4ABB-8B94-4F6D3B50DE59}"/>
    <dgm:cxn modelId="{C5F6730A-65E9-432F-9821-A25EB1F50029}" srcId="{16A7A667-788F-4C5B-9868-9006F41EA9B1}" destId="{5E163FD3-CD07-49E6-BCE6-DD0494F0C0B9}" srcOrd="3" destOrd="0" parTransId="{A7008D59-79A1-4003-BA6B-42ADC88F1D21}" sibTransId="{89623C08-343F-4236-881E-FFDC5707C6E3}"/>
    <dgm:cxn modelId="{1162C41F-0FDC-4003-8C4E-C23A3A5B4B68}" type="presOf" srcId="{5E163FD3-CD07-49E6-BCE6-DD0494F0C0B9}" destId="{4853CC44-2383-41BB-8F79-F181285C8088}" srcOrd="0" destOrd="0" presId="urn:microsoft.com/office/officeart/2005/8/layout/chevron2"/>
    <dgm:cxn modelId="{6D7CD4FA-5A02-4FA0-BFAF-25B014D04A50}" type="presOf" srcId="{1BC83FC9-0FDB-4BCE-B09E-BCC7CF860116}" destId="{AC91954B-DD5E-44A7-96E0-EC42811481AC}" srcOrd="0" destOrd="0" presId="urn:microsoft.com/office/officeart/2005/8/layout/chevron2"/>
    <dgm:cxn modelId="{D1238D71-EB13-4EAA-B48A-8E342FEDC5FB}" type="presOf" srcId="{19C394C8-26D2-4148-B2C5-C3A01B854BE7}" destId="{3852B234-0404-4C09-8EB8-07A9CF0BBAA0}" srcOrd="0" destOrd="0" presId="urn:microsoft.com/office/officeart/2005/8/layout/chevron2"/>
    <dgm:cxn modelId="{62E522CC-8F0C-44BF-95F3-15219907E5D1}" srcId="{1BC83FC9-0FDB-4BCE-B09E-BCC7CF860116}" destId="{4D555F97-B91C-4F07-AB65-12F0A5F516D3}" srcOrd="0" destOrd="0" parTransId="{9339A92C-4EE3-47A0-9428-4C1C29EAF602}" sibTransId="{C6D4A9D9-1A7D-4AAF-B304-54D9E38F2857}"/>
    <dgm:cxn modelId="{5019C188-5355-416B-96FA-B96F2AF25434}" type="presOf" srcId="{16A7A667-788F-4C5B-9868-9006F41EA9B1}" destId="{C2F42270-B6D6-4072-AA45-7758DF44721E}" srcOrd="0" destOrd="0" presId="urn:microsoft.com/office/officeart/2005/8/layout/chevron2"/>
    <dgm:cxn modelId="{BCA2F6C8-75E2-4700-8B6A-F207FA77988D}" srcId="{FE1943D0-E2F8-4B43-A80C-97EE9DE737A1}" destId="{7EBFE19E-476A-470A-B4FA-90DD71CD717E}" srcOrd="0" destOrd="0" parTransId="{6A95974D-33F9-4697-BDDF-39B0C6FC5A6D}" sibTransId="{29AB4561-3E6E-4BA2-81AC-38AE46FE6BE4}"/>
    <dgm:cxn modelId="{22E55632-6EF2-482B-A3EB-95B26C5A87A2}" type="presOf" srcId="{0D8CD41D-98AA-4B74-90EF-D40E9C5D052E}" destId="{D6427BB3-1666-4682-A6EE-75D6A56EF9FF}" srcOrd="0" destOrd="0" presId="urn:microsoft.com/office/officeart/2005/8/layout/chevron2"/>
    <dgm:cxn modelId="{279F2983-6766-44BB-BCC5-F8498C168983}" type="presOf" srcId="{7FDADAAF-D114-4521-98E7-09552952385F}" destId="{FF7F2FD7-E20B-457E-BD9F-15A7F3225FD9}" srcOrd="0" destOrd="0" presId="urn:microsoft.com/office/officeart/2005/8/layout/chevron2"/>
    <dgm:cxn modelId="{F5996CE7-7ED6-41F7-A1B6-2E47D85C0226}" srcId="{16A7A667-788F-4C5B-9868-9006F41EA9B1}" destId="{1BC83FC9-0FDB-4BCE-B09E-BCC7CF860116}" srcOrd="2" destOrd="0" parTransId="{D786100B-5F76-401D-9D22-4E9C7B1B805D}" sibTransId="{0B8B0BFC-AC79-400F-8AF4-10A9821CEBAD}"/>
    <dgm:cxn modelId="{0FD18729-F4AE-411E-898E-055E858AEF3E}" srcId="{7FDADAAF-D114-4521-98E7-09552952385F}" destId="{19C394C8-26D2-4148-B2C5-C3A01B854BE7}" srcOrd="0" destOrd="0" parTransId="{19B5D518-4C00-41EE-A8E9-7B1DFD7F5580}" sibTransId="{2D33A354-C644-47B7-B150-656D14F89ACF}"/>
    <dgm:cxn modelId="{5B758104-B417-49C2-B085-4F5D3C67CC11}" srcId="{16A7A667-788F-4C5B-9868-9006F41EA9B1}" destId="{BC50AC8D-02C5-4F11-B817-561210E4970C}" srcOrd="0" destOrd="0" parTransId="{3F5D30F0-937B-44A9-B5B8-5457F289A78F}" sibTransId="{F7A37936-A1D1-4898-A5B2-A19F80A0CDDD}"/>
    <dgm:cxn modelId="{835CF05B-3820-4868-907B-FC77698B0845}" srcId="{0D8CD41D-98AA-4B74-90EF-D40E9C5D052E}" destId="{569624E6-F6F9-4981-8FCC-6B12988B0543}" srcOrd="0" destOrd="0" parTransId="{E174B002-72EB-456B-AAA9-39E8CEEF8D26}" sibTransId="{24BFA688-796B-4AF8-96E0-9D21A6BF3BD5}"/>
    <dgm:cxn modelId="{945C41AD-7723-456A-A4D2-F5BD3894C8BF}" srcId="{16A7A667-788F-4C5B-9868-9006F41EA9B1}" destId="{FE1943D0-E2F8-4B43-A80C-97EE9DE737A1}" srcOrd="5" destOrd="0" parTransId="{419C2DA2-8E08-4EC2-B434-2CC716FB3200}" sibTransId="{DF79F78C-42EA-4662-84C0-35321C03771C}"/>
    <dgm:cxn modelId="{5550B50C-17BD-42E2-B7B1-B51FC6A76300}" srcId="{BC50AC8D-02C5-4F11-B817-561210E4970C}" destId="{D6897080-DD84-471E-8C0D-407E83366977}" srcOrd="0" destOrd="0" parTransId="{709DC2F1-D65E-4512-AF2E-53917B08F130}" sibTransId="{85538497-E29E-4868-88F9-830C36ED3B27}"/>
    <dgm:cxn modelId="{98052277-BE0A-40EB-B4CA-30B69A87BBCF}" type="presOf" srcId="{4D555F97-B91C-4F07-AB65-12F0A5F516D3}" destId="{C88F2793-4A42-4452-BBC1-038FF0030482}" srcOrd="0" destOrd="0" presId="urn:microsoft.com/office/officeart/2005/8/layout/chevron2"/>
    <dgm:cxn modelId="{22F9790B-80DE-4147-B4F2-3FB610933ADA}" type="presOf" srcId="{A1D29013-1E46-4D6F-BCAB-8B669BEFFA53}" destId="{214D15B0-EB17-457D-A111-D13675C3DBFD}" srcOrd="0" destOrd="0" presId="urn:microsoft.com/office/officeart/2005/8/layout/chevron2"/>
    <dgm:cxn modelId="{15AD6EBD-B399-4CC4-925F-25A167148AD1}" type="presOf" srcId="{FE1943D0-E2F8-4B43-A80C-97EE9DE737A1}" destId="{BE59EAEB-DE75-499F-93C0-7A4D588EA3DD}" srcOrd="0" destOrd="0" presId="urn:microsoft.com/office/officeart/2005/8/layout/chevron2"/>
    <dgm:cxn modelId="{1A0517B0-1866-4681-95E9-701A56C15D85}" type="presOf" srcId="{D6897080-DD84-471E-8C0D-407E83366977}" destId="{2B722CD2-064A-43FB-B274-BBF17534506E}" srcOrd="0" destOrd="0" presId="urn:microsoft.com/office/officeart/2005/8/layout/chevron2"/>
    <dgm:cxn modelId="{4FBBF596-F50E-47DE-ACA0-46B56AF61724}" srcId="{16A7A667-788F-4C5B-9868-9006F41EA9B1}" destId="{7FDADAAF-D114-4521-98E7-09552952385F}" srcOrd="4" destOrd="0" parTransId="{7C05D186-4EB4-443E-B984-EC9D38363FC0}" sibTransId="{312BFEDD-1BF3-4DE5-B995-CAFEFF715DB9}"/>
    <dgm:cxn modelId="{11F6EB61-64E2-4ED3-954D-01BEC4B37A02}" type="presOf" srcId="{7EBFE19E-476A-470A-B4FA-90DD71CD717E}" destId="{91032F7E-43CB-4A63-8C6D-C1B16854831C}" srcOrd="0" destOrd="0" presId="urn:microsoft.com/office/officeart/2005/8/layout/chevron2"/>
    <dgm:cxn modelId="{5746046C-C443-404B-BBA4-BBD659152C75}" srcId="{5E163FD3-CD07-49E6-BCE6-DD0494F0C0B9}" destId="{A1D29013-1E46-4D6F-BCAB-8B669BEFFA53}" srcOrd="0" destOrd="0" parTransId="{6DCD6FD0-F834-45D7-88B4-FE9877478E9F}" sibTransId="{C305962D-707F-4EFC-95C0-41E69C49C185}"/>
    <dgm:cxn modelId="{1C1C9CE5-DDD6-4424-9376-ACDCA120553F}" type="presParOf" srcId="{C2F42270-B6D6-4072-AA45-7758DF44721E}" destId="{02A1EE57-988A-4154-8A33-150EF6C9CD02}" srcOrd="0" destOrd="0" presId="urn:microsoft.com/office/officeart/2005/8/layout/chevron2"/>
    <dgm:cxn modelId="{54551961-B798-4B04-87A4-82BF967109D9}" type="presParOf" srcId="{02A1EE57-988A-4154-8A33-150EF6C9CD02}" destId="{C78D16AD-5AB7-4BBA-9932-1A9B663CED4F}" srcOrd="0" destOrd="0" presId="urn:microsoft.com/office/officeart/2005/8/layout/chevron2"/>
    <dgm:cxn modelId="{03339CAE-2DB5-4252-AA20-998100354DD5}" type="presParOf" srcId="{02A1EE57-988A-4154-8A33-150EF6C9CD02}" destId="{2B722CD2-064A-43FB-B274-BBF17534506E}" srcOrd="1" destOrd="0" presId="urn:microsoft.com/office/officeart/2005/8/layout/chevron2"/>
    <dgm:cxn modelId="{92E88AF7-7C5D-4C12-9CBD-E94D85040401}" type="presParOf" srcId="{C2F42270-B6D6-4072-AA45-7758DF44721E}" destId="{E67C49C9-2C6F-4D46-9BCE-E2E8A1F84243}" srcOrd="1" destOrd="0" presId="urn:microsoft.com/office/officeart/2005/8/layout/chevron2"/>
    <dgm:cxn modelId="{48088D3A-9F03-49BE-9D4B-82F1948B5B0C}" type="presParOf" srcId="{C2F42270-B6D6-4072-AA45-7758DF44721E}" destId="{4739BC5B-15F0-4626-B392-18CD8B45A7BE}" srcOrd="2" destOrd="0" presId="urn:microsoft.com/office/officeart/2005/8/layout/chevron2"/>
    <dgm:cxn modelId="{6C3CE957-57D7-49B4-AF4E-C42E487A6DCF}" type="presParOf" srcId="{4739BC5B-15F0-4626-B392-18CD8B45A7BE}" destId="{D6427BB3-1666-4682-A6EE-75D6A56EF9FF}" srcOrd="0" destOrd="0" presId="urn:microsoft.com/office/officeart/2005/8/layout/chevron2"/>
    <dgm:cxn modelId="{8E645D30-FEDA-424A-AFF9-216EB24F9A01}" type="presParOf" srcId="{4739BC5B-15F0-4626-B392-18CD8B45A7BE}" destId="{F0E1618D-E79B-4CD3-8955-D1EF4B6961EE}" srcOrd="1" destOrd="0" presId="urn:microsoft.com/office/officeart/2005/8/layout/chevron2"/>
    <dgm:cxn modelId="{B570BD7F-726C-4E8C-9344-C30A9151013C}" type="presParOf" srcId="{C2F42270-B6D6-4072-AA45-7758DF44721E}" destId="{633CFA7C-4E1E-419B-87B9-7ABAEE1EBBFA}" srcOrd="3" destOrd="0" presId="urn:microsoft.com/office/officeart/2005/8/layout/chevron2"/>
    <dgm:cxn modelId="{FC030CE2-7940-4B35-814B-902103056E52}" type="presParOf" srcId="{C2F42270-B6D6-4072-AA45-7758DF44721E}" destId="{A49C3C51-81AA-484F-90A2-B80A253B7E08}" srcOrd="4" destOrd="0" presId="urn:microsoft.com/office/officeart/2005/8/layout/chevron2"/>
    <dgm:cxn modelId="{29BD93D5-0D2A-4FBA-B7E7-F336BF81CB62}" type="presParOf" srcId="{A49C3C51-81AA-484F-90A2-B80A253B7E08}" destId="{AC91954B-DD5E-44A7-96E0-EC42811481AC}" srcOrd="0" destOrd="0" presId="urn:microsoft.com/office/officeart/2005/8/layout/chevron2"/>
    <dgm:cxn modelId="{B77409E6-8BD7-4AEF-8A65-AEED2B2AEAD5}" type="presParOf" srcId="{A49C3C51-81AA-484F-90A2-B80A253B7E08}" destId="{C88F2793-4A42-4452-BBC1-038FF0030482}" srcOrd="1" destOrd="0" presId="urn:microsoft.com/office/officeart/2005/8/layout/chevron2"/>
    <dgm:cxn modelId="{DCD21D18-9237-4153-9C98-A571840EFFF9}" type="presParOf" srcId="{C2F42270-B6D6-4072-AA45-7758DF44721E}" destId="{24773ECA-7E19-4810-829F-94234F8816A5}" srcOrd="5" destOrd="0" presId="urn:microsoft.com/office/officeart/2005/8/layout/chevron2"/>
    <dgm:cxn modelId="{CD8524E0-CD7A-4ADC-BE26-7ED5B81FB8A9}" type="presParOf" srcId="{C2F42270-B6D6-4072-AA45-7758DF44721E}" destId="{0FE4D172-846B-4918-93C1-4A2E4D0093B4}" srcOrd="6" destOrd="0" presId="urn:microsoft.com/office/officeart/2005/8/layout/chevron2"/>
    <dgm:cxn modelId="{3ACB9418-2601-45AF-A504-852579C18AFE}" type="presParOf" srcId="{0FE4D172-846B-4918-93C1-4A2E4D0093B4}" destId="{4853CC44-2383-41BB-8F79-F181285C8088}" srcOrd="0" destOrd="0" presId="urn:microsoft.com/office/officeart/2005/8/layout/chevron2"/>
    <dgm:cxn modelId="{077E86EC-572A-40C7-A600-A910A7BB34A3}" type="presParOf" srcId="{0FE4D172-846B-4918-93C1-4A2E4D0093B4}" destId="{214D15B0-EB17-457D-A111-D13675C3DBFD}" srcOrd="1" destOrd="0" presId="urn:microsoft.com/office/officeart/2005/8/layout/chevron2"/>
    <dgm:cxn modelId="{A2DEF4BD-B9CC-4569-A58B-5A3A15C7A00C}" type="presParOf" srcId="{C2F42270-B6D6-4072-AA45-7758DF44721E}" destId="{E0950854-5FEE-4F77-8D39-65121FF20A7C}" srcOrd="7" destOrd="0" presId="urn:microsoft.com/office/officeart/2005/8/layout/chevron2"/>
    <dgm:cxn modelId="{CFDE1AA6-F011-48DA-A21A-3553CFF017B3}" type="presParOf" srcId="{C2F42270-B6D6-4072-AA45-7758DF44721E}" destId="{4B160D46-2ACC-4150-A6A3-BB781792C470}" srcOrd="8" destOrd="0" presId="urn:microsoft.com/office/officeart/2005/8/layout/chevron2"/>
    <dgm:cxn modelId="{77E7DAD0-C325-49EF-B241-CBE2AF5B5BF1}" type="presParOf" srcId="{4B160D46-2ACC-4150-A6A3-BB781792C470}" destId="{FF7F2FD7-E20B-457E-BD9F-15A7F3225FD9}" srcOrd="0" destOrd="0" presId="urn:microsoft.com/office/officeart/2005/8/layout/chevron2"/>
    <dgm:cxn modelId="{A920E223-7127-4CC5-81E4-E98EA0F45C79}" type="presParOf" srcId="{4B160D46-2ACC-4150-A6A3-BB781792C470}" destId="{3852B234-0404-4C09-8EB8-07A9CF0BBAA0}" srcOrd="1" destOrd="0" presId="urn:microsoft.com/office/officeart/2005/8/layout/chevron2"/>
    <dgm:cxn modelId="{FA3EB277-9F29-43BD-AD00-2AE29C6E21B8}" type="presParOf" srcId="{C2F42270-B6D6-4072-AA45-7758DF44721E}" destId="{97ADA27F-DD5E-43D3-8240-8423F5809606}" srcOrd="9" destOrd="0" presId="urn:microsoft.com/office/officeart/2005/8/layout/chevron2"/>
    <dgm:cxn modelId="{B934CE32-8C92-4E88-B8B8-27854BAC218C}" type="presParOf" srcId="{C2F42270-B6D6-4072-AA45-7758DF44721E}" destId="{A80EA34D-AB71-4696-AF43-6F8337574C88}" srcOrd="10" destOrd="0" presId="urn:microsoft.com/office/officeart/2005/8/layout/chevron2"/>
    <dgm:cxn modelId="{C51B84F7-2B86-4F71-94CE-8BB107931658}" type="presParOf" srcId="{A80EA34D-AB71-4696-AF43-6F8337574C88}" destId="{BE59EAEB-DE75-499F-93C0-7A4D588EA3DD}" srcOrd="0" destOrd="0" presId="urn:microsoft.com/office/officeart/2005/8/layout/chevron2"/>
    <dgm:cxn modelId="{F402979A-8C17-4D10-B8BF-59C37C4A2826}" type="presParOf" srcId="{A80EA34D-AB71-4696-AF43-6F8337574C88}" destId="{91032F7E-43CB-4A63-8C6D-C1B1685483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D16AD-5AB7-4BBA-9932-1A9B663CED4F}">
      <dsp:nvSpPr>
        <dsp:cNvPr id="0" name=""/>
        <dsp:cNvSpPr/>
      </dsp:nvSpPr>
      <dsp:spPr>
        <a:xfrm rot="5400000">
          <a:off x="-151594" y="155189"/>
          <a:ext cx="1010627" cy="70743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1</a:t>
          </a:r>
        </a:p>
      </dsp:txBody>
      <dsp:txXfrm rot="-5400000">
        <a:off x="1" y="357315"/>
        <a:ext cx="707439" cy="303188"/>
      </dsp:txXfrm>
    </dsp:sp>
    <dsp:sp modelId="{2B722CD2-064A-43FB-B274-BBF17534506E}">
      <dsp:nvSpPr>
        <dsp:cNvPr id="0" name=""/>
        <dsp:cNvSpPr/>
      </dsp:nvSpPr>
      <dsp:spPr>
        <a:xfrm rot="5400000">
          <a:off x="4874283" y="-4163249"/>
          <a:ext cx="656907" cy="8990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Расскажи, какой плод нашёл лесной обитатель под деревом. </a:t>
          </a:r>
        </a:p>
      </dsp:txBody>
      <dsp:txXfrm rot="-5400000">
        <a:off x="707439" y="35663"/>
        <a:ext cx="8958528" cy="592771"/>
      </dsp:txXfrm>
    </dsp:sp>
    <dsp:sp modelId="{D6427BB3-1666-4682-A6EE-75D6A56EF9FF}">
      <dsp:nvSpPr>
        <dsp:cNvPr id="0" name=""/>
        <dsp:cNvSpPr/>
      </dsp:nvSpPr>
      <dsp:spPr>
        <a:xfrm rot="5400000">
          <a:off x="-151594" y="1068907"/>
          <a:ext cx="1010627" cy="707439"/>
        </a:xfrm>
        <a:prstGeom prst="chevron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2</a:t>
          </a:r>
        </a:p>
      </dsp:txBody>
      <dsp:txXfrm rot="-5400000">
        <a:off x="1" y="1271033"/>
        <a:ext cx="707439" cy="303188"/>
      </dsp:txXfrm>
    </dsp:sp>
    <dsp:sp modelId="{F0E1618D-E79B-4CD3-8955-D1EF4B6961EE}">
      <dsp:nvSpPr>
        <dsp:cNvPr id="0" name=""/>
        <dsp:cNvSpPr/>
      </dsp:nvSpPr>
      <dsp:spPr>
        <a:xfrm rot="5400000">
          <a:off x="4874283" y="-3249530"/>
          <a:ext cx="656907" cy="8990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Ответь, на каком дереве растёт этот плод? </a:t>
          </a:r>
        </a:p>
      </dsp:txBody>
      <dsp:txXfrm rot="-5400000">
        <a:off x="707439" y="949382"/>
        <a:ext cx="8958528" cy="592771"/>
      </dsp:txXfrm>
    </dsp:sp>
    <dsp:sp modelId="{AC91954B-DD5E-44A7-96E0-EC42811481AC}">
      <dsp:nvSpPr>
        <dsp:cNvPr id="0" name=""/>
        <dsp:cNvSpPr/>
      </dsp:nvSpPr>
      <dsp:spPr>
        <a:xfrm rot="5400000">
          <a:off x="-151594" y="1982626"/>
          <a:ext cx="1010627" cy="707439"/>
        </a:xfrm>
        <a:prstGeom prst="chevron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3</a:t>
          </a:r>
        </a:p>
      </dsp:txBody>
      <dsp:txXfrm rot="-5400000">
        <a:off x="1" y="2184752"/>
        <a:ext cx="707439" cy="303188"/>
      </dsp:txXfrm>
    </dsp:sp>
    <dsp:sp modelId="{C88F2793-4A42-4452-BBC1-038FF0030482}">
      <dsp:nvSpPr>
        <dsp:cNvPr id="0" name=""/>
        <dsp:cNvSpPr/>
      </dsp:nvSpPr>
      <dsp:spPr>
        <a:xfrm rot="5400000">
          <a:off x="4874283" y="-2335812"/>
          <a:ext cx="656907" cy="8990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900" kern="1200" dirty="0"/>
            <a:t>Проверь свой ответ (нажми на дерево)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 rot="-5400000">
        <a:off x="707439" y="1863100"/>
        <a:ext cx="8958528" cy="592771"/>
      </dsp:txXfrm>
    </dsp:sp>
    <dsp:sp modelId="{4853CC44-2383-41BB-8F79-F181285C8088}">
      <dsp:nvSpPr>
        <dsp:cNvPr id="0" name=""/>
        <dsp:cNvSpPr/>
      </dsp:nvSpPr>
      <dsp:spPr>
        <a:xfrm rot="5400000">
          <a:off x="-151594" y="2896345"/>
          <a:ext cx="1010627" cy="707439"/>
        </a:xfrm>
        <a:prstGeom prst="chevron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4</a:t>
          </a:r>
        </a:p>
      </dsp:txBody>
      <dsp:txXfrm rot="-5400000">
        <a:off x="1" y="3098471"/>
        <a:ext cx="707439" cy="303188"/>
      </dsp:txXfrm>
    </dsp:sp>
    <dsp:sp modelId="{214D15B0-EB17-457D-A111-D13675C3DBFD}">
      <dsp:nvSpPr>
        <dsp:cNvPr id="0" name=""/>
        <dsp:cNvSpPr/>
      </dsp:nvSpPr>
      <dsp:spPr>
        <a:xfrm rot="5400000">
          <a:off x="4874283" y="-1422093"/>
          <a:ext cx="656907" cy="8990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Составь предложения по образцу: "Ёжик бежал, бежал и до дуба добежал".</a:t>
          </a:r>
        </a:p>
      </dsp:txBody>
      <dsp:txXfrm rot="-5400000">
        <a:off x="707439" y="2776819"/>
        <a:ext cx="8958528" cy="592771"/>
      </dsp:txXfrm>
    </dsp:sp>
    <dsp:sp modelId="{FF7F2FD7-E20B-457E-BD9F-15A7F3225FD9}">
      <dsp:nvSpPr>
        <dsp:cNvPr id="0" name=""/>
        <dsp:cNvSpPr/>
      </dsp:nvSpPr>
      <dsp:spPr>
        <a:xfrm rot="5400000">
          <a:off x="-151594" y="3810063"/>
          <a:ext cx="1010627" cy="707439"/>
        </a:xfrm>
        <a:prstGeom prst="chevron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5</a:t>
          </a:r>
        </a:p>
      </dsp:txBody>
      <dsp:txXfrm rot="-5400000">
        <a:off x="1" y="4012189"/>
        <a:ext cx="707439" cy="303188"/>
      </dsp:txXfrm>
    </dsp:sp>
    <dsp:sp modelId="{3852B234-0404-4C09-8EB8-07A9CF0BBAA0}">
      <dsp:nvSpPr>
        <dsp:cNvPr id="0" name=""/>
        <dsp:cNvSpPr/>
      </dsp:nvSpPr>
      <dsp:spPr>
        <a:xfrm rot="5400000">
          <a:off x="4874283" y="-508374"/>
          <a:ext cx="656907" cy="8990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900" kern="1200" dirty="0"/>
            <a:t>Нажми на изображение лесного обитателя</a:t>
          </a:r>
        </a:p>
        <a:p>
          <a:pPr marL="228600" lvl="1" indent="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 rot="-5400000">
        <a:off x="707439" y="3690538"/>
        <a:ext cx="8958528" cy="592771"/>
      </dsp:txXfrm>
    </dsp:sp>
    <dsp:sp modelId="{BE59EAEB-DE75-499F-93C0-7A4D588EA3DD}">
      <dsp:nvSpPr>
        <dsp:cNvPr id="0" name=""/>
        <dsp:cNvSpPr/>
      </dsp:nvSpPr>
      <dsp:spPr>
        <a:xfrm rot="5400000">
          <a:off x="-151594" y="4723782"/>
          <a:ext cx="1010627" cy="707439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6</a:t>
          </a:r>
        </a:p>
      </dsp:txBody>
      <dsp:txXfrm rot="-5400000">
        <a:off x="1" y="4925908"/>
        <a:ext cx="707439" cy="303188"/>
      </dsp:txXfrm>
    </dsp:sp>
    <dsp:sp modelId="{91032F7E-43CB-4A63-8C6D-C1B16854831C}">
      <dsp:nvSpPr>
        <dsp:cNvPr id="0" name=""/>
        <dsp:cNvSpPr/>
      </dsp:nvSpPr>
      <dsp:spPr>
        <a:xfrm rot="5400000">
          <a:off x="4874283" y="405343"/>
          <a:ext cx="656907" cy="8990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Перейди по стрелочке к следующему заданию</a:t>
          </a:r>
        </a:p>
      </dsp:txBody>
      <dsp:txXfrm rot="-5400000">
        <a:off x="707439" y="4604255"/>
        <a:ext cx="8958528" cy="592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6FE8F-1CBE-4283-91A4-4C43F7A4E58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0F574-8DF0-4148-BF79-E13A4E49A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01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F574-8DF0-4148-BF79-E13A4E49A6B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471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F574-8DF0-4148-BF79-E13A4E49A6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9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F574-8DF0-4148-BF79-E13A4E49A6B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018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F574-8DF0-4148-BF79-E13A4E49A6B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92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9DE9-519F-49C5-833E-0064DA45E852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E259-9D64-4255-B570-A1D2BBF06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77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9DE9-519F-49C5-833E-0064DA45E852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E259-9D64-4255-B570-A1D2BBF06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22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9DE9-519F-49C5-833E-0064DA45E852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E259-9D64-4255-B570-A1D2BBF06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36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9DE9-519F-49C5-833E-0064DA45E852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E259-9D64-4255-B570-A1D2BBF06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79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9DE9-519F-49C5-833E-0064DA45E852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E259-9D64-4255-B570-A1D2BBF06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36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9DE9-519F-49C5-833E-0064DA45E852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E259-9D64-4255-B570-A1D2BBF06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9DE9-519F-49C5-833E-0064DA45E852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E259-9D64-4255-B570-A1D2BBF06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9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9DE9-519F-49C5-833E-0064DA45E852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E259-9D64-4255-B570-A1D2BBF06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44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9DE9-519F-49C5-833E-0064DA45E852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E259-9D64-4255-B570-A1D2BBF06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5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9DE9-519F-49C5-833E-0064DA45E852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E259-9D64-4255-B570-A1D2BBF06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5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9DE9-519F-49C5-833E-0064DA45E852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E259-9D64-4255-B570-A1D2BBF06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6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99DE9-519F-49C5-833E-0064DA45E852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1E259-9D64-4255-B570-A1D2BBF06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1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5" Type="http://schemas.microsoft.com/office/2007/relationships/hdphoto" Target="../media/hdphoto4.wdp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microsoft.com/office/2007/relationships/hdphoto" Target="../media/hdphoto1.wdp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5" Type="http://schemas.microsoft.com/office/2007/relationships/hdphoto" Target="../media/hdphoto4.wdp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5" Type="http://schemas.microsoft.com/office/2007/relationships/hdphoto" Target="../media/hdphoto4.wdp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5" Type="http://schemas.microsoft.com/office/2007/relationships/hdphoto" Target="../media/hdphoto4.wdp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microsoft.com/office/2007/relationships/hdphoto" Target="../media/hdphoto1.wdp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43550" y="957263"/>
            <a:ext cx="631983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 какого дерева плод»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детей 6-7 лет</a:t>
            </a: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  <a:p>
            <a:pPr algn="ctr"/>
            <a:r>
              <a:rPr lang="ru-RU" sz="3600" i="1" dirty="0">
                <a:solidFill>
                  <a:srgbClr val="002060"/>
                </a:solidFill>
              </a:rPr>
              <a:t>(Лексическая тема «Деревья»)</a:t>
            </a:r>
          </a:p>
        </p:txBody>
      </p:sp>
    </p:spTree>
    <p:extLst>
      <p:ext uri="{BB962C8B-B14F-4D97-AF65-F5344CB8AC3E}">
        <p14:creationId xmlns:p14="http://schemas.microsoft.com/office/powerpoint/2010/main" val="129712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4" y="107951"/>
            <a:ext cx="11630024" cy="11350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Задачи: </a:t>
            </a:r>
            <a:r>
              <a:rPr lang="ru-RU" sz="2000" dirty="0">
                <a:solidFill>
                  <a:srgbClr val="002060"/>
                </a:solidFill>
              </a:rPr>
              <a:t>уточнение представлений детей о деревьях, их плодах и  лесных обитателях; расширение и активизация словаря по теме; образование относительных прилагательных; практическое употребление предлога НА; развивать внимание, наблюдательность; воспитывать познавательный интерес.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1369980"/>
              </p:ext>
            </p:extLst>
          </p:nvPr>
        </p:nvGraphicFramePr>
        <p:xfrm>
          <a:off x="488952" y="1271589"/>
          <a:ext cx="9698036" cy="558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ятиугольник 4">
            <a:hlinkClick r:id="" action="ppaction://hlinkshowjump?jump=nextslide" highlightClick="1"/>
          </p:cNvPr>
          <p:cNvSpPr/>
          <p:nvPr/>
        </p:nvSpPr>
        <p:spPr>
          <a:xfrm>
            <a:off x="10559223" y="6182545"/>
            <a:ext cx="1619250" cy="61114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54491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4811382" y="5575115"/>
            <a:ext cx="4172607" cy="125714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1400" b="1" dirty="0"/>
              <a:t>2. Составь предложение про ёжика</a:t>
            </a:r>
          </a:p>
          <a:p>
            <a:pPr algn="ctr"/>
            <a:r>
              <a:rPr lang="ru-RU" sz="1400" i="1" dirty="0"/>
              <a:t> ("Ёжик бежал, бежал и до дуба добежал.»)</a:t>
            </a:r>
          </a:p>
          <a:p>
            <a:pPr algn="ctr"/>
            <a:endParaRPr lang="ru-RU" dirty="0"/>
          </a:p>
        </p:txBody>
      </p:sp>
      <p:sp>
        <p:nvSpPr>
          <p:cNvPr id="8" name="Умножение 7">
            <a:hlinkClick r:id="" action="ppaction://hlinkshowjump?jump=endshow" highlightClick="1"/>
          </p:cNvPr>
          <p:cNvSpPr/>
          <p:nvPr/>
        </p:nvSpPr>
        <p:spPr>
          <a:xfrm>
            <a:off x="11568684" y="0"/>
            <a:ext cx="623316" cy="585788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🔰Речевые игры на тему:&quot;Деревья&quot;🔰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27" b="32880" l="36417" r="49667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74" r="49856" b="67126"/>
          <a:stretch/>
        </p:blipFill>
        <p:spPr bwMode="auto">
          <a:xfrm>
            <a:off x="2086717" y="154462"/>
            <a:ext cx="1743074" cy="33002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🔰Речевые игры на тему:&quot;Деревья&quot;🔰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32993" l="19000" r="36750">
                        <a14:foregroundMark x1="22833" y1="25170" x2="20333" y2="31179"/>
                        <a14:foregroundMark x1="21667" y1="29025" x2="31250" y2="31406"/>
                        <a14:foregroundMark x1="23083" y1="26190" x2="25583" y2="26531"/>
                        <a14:foregroundMark x1="30167" y1="26077" x2="29750" y2="2619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23" r="63002" b="67126"/>
          <a:stretch/>
        </p:blipFill>
        <p:spPr bwMode="auto">
          <a:xfrm>
            <a:off x="511483" y="3100388"/>
            <a:ext cx="2023707" cy="32372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🔰Речевые игры на тему:&quot;Деревья&quot;🔰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30726" l="63750" r="78917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68" r="20909" b="67126"/>
          <a:stretch/>
        </p:blipFill>
        <p:spPr bwMode="auto">
          <a:xfrm>
            <a:off x="9682734" y="154462"/>
            <a:ext cx="1885950" cy="33002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3328988" y="0"/>
            <a:ext cx="6514499" cy="141446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  <a:p>
            <a:pPr algn="ctr"/>
            <a:r>
              <a:rPr lang="ru-RU" sz="1600" b="1" dirty="0"/>
              <a:t>1. Расскажи, какой плод нашёл ёжик под деревом. На каком дереве растёт этот плод</a:t>
            </a:r>
            <a:r>
              <a:rPr lang="ru-RU" sz="1600" b="1" i="1" dirty="0"/>
              <a:t>. </a:t>
            </a:r>
          </a:p>
          <a:p>
            <a:pPr algn="ctr"/>
            <a:r>
              <a:rPr lang="ru-RU" sz="1600" i="1" dirty="0"/>
              <a:t>(Ёжик нашёл жёлуди. Жёлуди растут на дубе.)</a:t>
            </a:r>
          </a:p>
        </p:txBody>
      </p:sp>
      <p:sp>
        <p:nvSpPr>
          <p:cNvPr id="10" name="Пятиугольник 9">
            <a:hlinkClick r:id="" action="ppaction://hlinkshowjump?jump=nextslide" highlightClick="1"/>
          </p:cNvPr>
          <p:cNvSpPr/>
          <p:nvPr/>
        </p:nvSpPr>
        <p:spPr>
          <a:xfrm>
            <a:off x="10615613" y="6182545"/>
            <a:ext cx="1562860" cy="61114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Следующее задание</a:t>
            </a:r>
          </a:p>
        </p:txBody>
      </p:sp>
      <p:sp>
        <p:nvSpPr>
          <p:cNvPr id="9" name="Пятиугольник 8">
            <a:hlinkClick r:id="" action="ppaction://hlinkshowjump?jump=previousslide" highlightClick="1"/>
          </p:cNvPr>
          <p:cNvSpPr/>
          <p:nvPr/>
        </p:nvSpPr>
        <p:spPr>
          <a:xfrm flipH="1">
            <a:off x="16155" y="6172804"/>
            <a:ext cx="1429896" cy="630621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Вернуться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7" b="97854" l="6599" r="78680">
                        <a14:foregroundMark x1="11168" y1="5051" x2="67682" y2="3788"/>
                        <a14:foregroundMark x1="9475" y1="7197" x2="6599" y2="96591"/>
                        <a14:foregroundMark x1="70558" y1="34596" x2="79188" y2="66667"/>
                        <a14:foregroundMark x1="78173" y1="66667" x2="68866" y2="97854"/>
                        <a14:foregroundMark x1="64129" y1="14520" x2="72250" y2="33207"/>
                        <a14:backgroundMark x1="66497" y1="6313" x2="63621" y2="18434"/>
                        <a14:backgroundMark x1="62944" y1="16793" x2="83926" y2="27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99" r="25150"/>
          <a:stretch/>
        </p:blipFill>
        <p:spPr>
          <a:xfrm>
            <a:off x="2767766" y="3652003"/>
            <a:ext cx="1838824" cy="3031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59" b="100000" l="6167" r="71667">
                        <a14:foregroundMark x1="35750" y1="53536" x2="36750" y2="94448"/>
                        <a14:foregroundMark x1="37750" y1="96034" x2="63750" y2="99603"/>
                        <a14:foregroundMark x1="42250" y1="89689" x2="68250" y2="94052"/>
                        <a14:foregroundMark x1="31750" y1="90879" x2="6167" y2="9682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3" r="27060"/>
          <a:stretch/>
        </p:blipFill>
        <p:spPr>
          <a:xfrm>
            <a:off x="85097" y="86015"/>
            <a:ext cx="1827603" cy="3014373"/>
          </a:xfrm>
          <a:prstGeom prst="rect">
            <a:avLst/>
          </a:prstGeom>
        </p:spPr>
      </p:pic>
      <p:pic>
        <p:nvPicPr>
          <p:cNvPr id="17" name="Picture 2" descr="https://printonic.ru/uploads/images/2016/04/04/img_5702b7cf5667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123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132"/>
          <a:stretch/>
        </p:blipFill>
        <p:spPr bwMode="auto">
          <a:xfrm>
            <a:off x="8982904" y="3011276"/>
            <a:ext cx="2172786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🔰Речевые игры на тему:&quot;Деревья&quot;🔰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7098" b="93311" l="3167" r="34000">
                        <a14:foregroundMark x1="5333" y1="78458" x2="12167" y2="89342"/>
                        <a14:foregroundMark x1="4833" y1="91837" x2="12833" y2="77098"/>
                        <a14:foregroundMark x1="8583" y1="85261" x2="9250" y2="78458"/>
                        <a14:foregroundMark x1="8917" y1="84807" x2="12500" y2="88662"/>
                        <a14:foregroundMark x1="9083" y1="82086" x2="6917" y2="789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8" t="76593" r="66135" b="4521"/>
          <a:stretch/>
        </p:blipFill>
        <p:spPr bwMode="auto">
          <a:xfrm>
            <a:off x="5257082" y="4332101"/>
            <a:ext cx="2676358" cy="12430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02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97 -0.31365 L 0.20247 -0.31365 C 0.26419 -0.31365 0.34036 -0.30023 0.34036 -0.28935 L 0.34036 -0.2645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tskiy-variant-453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345 -0.26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-1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lenkaya-pobeda-456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4811382" y="5514975"/>
            <a:ext cx="4172607" cy="131728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1400" dirty="0"/>
              <a:t>2. Составь предложение про воробья </a:t>
            </a:r>
          </a:p>
          <a:p>
            <a:pPr algn="ctr"/>
            <a:r>
              <a:rPr lang="ru-RU" sz="1400" i="1" dirty="0"/>
              <a:t>(«Воробей летел, летел и до берёзы долетел.»)</a:t>
            </a:r>
          </a:p>
          <a:p>
            <a:pPr algn="ctr"/>
            <a:endParaRPr lang="ru-RU" dirty="0"/>
          </a:p>
        </p:txBody>
      </p:sp>
      <p:sp>
        <p:nvSpPr>
          <p:cNvPr id="8" name="Умножение 7">
            <a:hlinkClick r:id="" action="ppaction://hlinkshowjump?jump=endshow" highlightClick="1"/>
          </p:cNvPr>
          <p:cNvSpPr/>
          <p:nvPr/>
        </p:nvSpPr>
        <p:spPr>
          <a:xfrm>
            <a:off x="11568684" y="0"/>
            <a:ext cx="623316" cy="585788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🔰Речевые игры на тему:&quot;Деревья&quot;🔰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27" b="32880" l="36417" r="49667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74" r="49856" b="67126"/>
          <a:stretch/>
        </p:blipFill>
        <p:spPr bwMode="auto">
          <a:xfrm>
            <a:off x="2086717" y="154462"/>
            <a:ext cx="1743074" cy="33002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🔰Речевые игры на тему:&quot;Деревья&quot;🔰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32993" l="19000" r="36750">
                        <a14:foregroundMark x1="22833" y1="25170" x2="20333" y2="31179"/>
                        <a14:foregroundMark x1="21667" y1="29025" x2="31250" y2="31406"/>
                        <a14:foregroundMark x1="23083" y1="26190" x2="25583" y2="26531"/>
                        <a14:foregroundMark x1="30167" y1="26077" x2="29750" y2="2619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23" r="63002" b="67126"/>
          <a:stretch/>
        </p:blipFill>
        <p:spPr bwMode="auto">
          <a:xfrm>
            <a:off x="511483" y="3100388"/>
            <a:ext cx="2023707" cy="32372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🔰Речевые игры на тему:&quot;Деревья&quot;🔰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30726" l="63750" r="78917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68" r="20909" b="67126"/>
          <a:stretch/>
        </p:blipFill>
        <p:spPr bwMode="auto">
          <a:xfrm>
            <a:off x="9682734" y="154462"/>
            <a:ext cx="1885950" cy="33002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3328988" y="0"/>
            <a:ext cx="6514499" cy="141446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  <a:p>
            <a:pPr algn="ctr"/>
            <a:r>
              <a:rPr lang="ru-RU" sz="1600" dirty="0"/>
              <a:t>1. Расскажи, какой плод нашёл воробей под деревом. На каком дереве растёт этот плод</a:t>
            </a:r>
            <a:r>
              <a:rPr lang="ru-RU" sz="1600" i="1" dirty="0"/>
              <a:t>. </a:t>
            </a:r>
          </a:p>
          <a:p>
            <a:pPr algn="ctr"/>
            <a:r>
              <a:rPr lang="ru-RU" sz="1600" i="1" dirty="0"/>
              <a:t>(Воробей нашёл березовые сережки. Сережки растут на березе.)</a:t>
            </a:r>
          </a:p>
        </p:txBody>
      </p:sp>
      <p:sp>
        <p:nvSpPr>
          <p:cNvPr id="10" name="Пятиугольник 9">
            <a:hlinkClick r:id="" action="ppaction://hlinkshowjump?jump=nextslide" highlightClick="1"/>
          </p:cNvPr>
          <p:cNvSpPr/>
          <p:nvPr/>
        </p:nvSpPr>
        <p:spPr>
          <a:xfrm>
            <a:off x="10559223" y="6182545"/>
            <a:ext cx="1619250" cy="61114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Следующее задание</a:t>
            </a:r>
          </a:p>
        </p:txBody>
      </p:sp>
      <p:sp>
        <p:nvSpPr>
          <p:cNvPr id="9" name="Пятиугольник 8">
            <a:hlinkClick r:id="" action="ppaction://hlinkshowjump?jump=previousslide" highlightClick="1"/>
          </p:cNvPr>
          <p:cNvSpPr/>
          <p:nvPr/>
        </p:nvSpPr>
        <p:spPr>
          <a:xfrm flipH="1">
            <a:off x="16155" y="6172804"/>
            <a:ext cx="1429896" cy="630621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Вернуться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7" b="97854" l="6599" r="78680">
                        <a14:foregroundMark x1="11168" y1="5051" x2="67682" y2="3788"/>
                        <a14:foregroundMark x1="9475" y1="7197" x2="6599" y2="96591"/>
                        <a14:foregroundMark x1="70558" y1="34596" x2="79188" y2="66667"/>
                        <a14:foregroundMark x1="78173" y1="66667" x2="68866" y2="97854"/>
                        <a14:foregroundMark x1="64129" y1="14520" x2="72250" y2="33207"/>
                        <a14:backgroundMark x1="66497" y1="6313" x2="63621" y2="18434"/>
                        <a14:backgroundMark x1="62944" y1="16793" x2="83926" y2="27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99" r="25150"/>
          <a:stretch/>
        </p:blipFill>
        <p:spPr>
          <a:xfrm>
            <a:off x="2767766" y="3652003"/>
            <a:ext cx="1838824" cy="3031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59" b="100000" l="6167" r="71667">
                        <a14:foregroundMark x1="35750" y1="53536" x2="36750" y2="94448"/>
                        <a14:foregroundMark x1="37750" y1="96034" x2="63750" y2="99603"/>
                        <a14:foregroundMark x1="42250" y1="89689" x2="68250" y2="94052"/>
                        <a14:foregroundMark x1="31750" y1="90879" x2="6167" y2="9682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3" r="27060"/>
          <a:stretch/>
        </p:blipFill>
        <p:spPr>
          <a:xfrm>
            <a:off x="85097" y="86015"/>
            <a:ext cx="1827603" cy="3014373"/>
          </a:xfrm>
          <a:prstGeom prst="rect">
            <a:avLst/>
          </a:prstGeom>
        </p:spPr>
      </p:pic>
      <p:pic>
        <p:nvPicPr>
          <p:cNvPr id="17" name="Picture 2" descr="https://printonic.ru/uploads/images/2016/04/04/img_5702b7cf5667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123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132"/>
          <a:stretch/>
        </p:blipFill>
        <p:spPr bwMode="auto">
          <a:xfrm>
            <a:off x="8871453" y="3011276"/>
            <a:ext cx="2172786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🔰Речевые игры на тему:&quot;Деревья&quot;🔰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6735" b="95918" l="37000" r="64250">
                        <a14:foregroundMark x1="500" y1="39229" x2="99500" y2="39569"/>
                        <a14:foregroundMark x1="49000" y1="39796" x2="50167" y2="99887"/>
                        <a14:foregroundMark x1="917" y1="95465" x2="99500" y2="98073"/>
                        <a14:foregroundMark x1="49583" y1="96712" x2="49833" y2="99093"/>
                        <a14:foregroundMark x1="1833" y1="52041" x2="1500" y2="86508"/>
                        <a14:foregroundMark x1="97583" y1="47619" x2="99250" y2="95918"/>
                        <a14:foregroundMark x1="53667" y1="52834" x2="64583" y2="53061"/>
                        <a14:foregroundMark x1="53083" y1="70862" x2="66833" y2="70635"/>
                        <a14:foregroundMark x1="58833" y1="53061" x2="59167" y2="69841"/>
                        <a14:foregroundMark x1="59167" y1="62472" x2="51750" y2="62812"/>
                        <a14:foregroundMark x1="53417" y1="69501" x2="52833" y2="51814"/>
                        <a14:foregroundMark x1="64750" y1="52834" x2="66500" y2="70862"/>
                        <a14:foregroundMark x1="66333" y1="62018" x2="53833" y2="57823"/>
                        <a14:foregroundMark x1="59000" y1="60884" x2="58833" y2="52608"/>
                        <a14:foregroundMark x1="66500" y1="77664" x2="66500" y2="77664"/>
                        <a14:foregroundMark x1="35417" y1="79705" x2="1250" y2="72676"/>
                        <a14:foregroundMark x1="36417" y1="79252" x2="36750" y2="95125"/>
                        <a14:foregroundMark x1="1500" y1="85488" x2="1833" y2="95125"/>
                        <a14:foregroundMark x1="36583" y1="87528" x2="36583" y2="95918"/>
                        <a14:foregroundMark x1="18000" y1="76304" x2="17750" y2="95918"/>
                        <a14:foregroundMark x1="17750" y1="87075" x2="36167" y2="87302"/>
                        <a14:foregroundMark x1="17750" y1="86281" x2="1250" y2="86508"/>
                        <a14:foregroundMark x1="9500" y1="87528" x2="1083" y2="86508"/>
                        <a14:foregroundMark x1="9167" y1="86508" x2="1500" y2="81293"/>
                        <a14:foregroundMark x1="2667" y1="42857" x2="3583" y2="71882"/>
                        <a14:foregroundMark x1="2667" y1="43424" x2="48500" y2="42630"/>
                        <a14:foregroundMark x1="3583" y1="70862" x2="49250" y2="70862"/>
                        <a14:foregroundMark x1="25250" y1="43991" x2="25833" y2="70635"/>
                        <a14:foregroundMark x1="25250" y1="57596" x2="2417" y2="57596"/>
                        <a14:foregroundMark x1="14333" y1="57823" x2="13917" y2="43424"/>
                        <a14:foregroundMark x1="25833" y1="57256" x2="48833" y2="56236"/>
                        <a14:foregroundMark x1="66667" y1="78231" x2="98167" y2="76077"/>
                        <a14:foregroundMark x1="82583" y1="77891" x2="82833" y2="96939"/>
                        <a14:foregroundMark x1="82833" y1="87868" x2="65500" y2="88322"/>
                        <a14:foregroundMark x1="74333" y1="88322" x2="65333" y2="95465"/>
                        <a14:backgroundMark x1="28250" y1="72902" x2="65417" y2="74830"/>
                        <a14:backgroundMark x1="47000" y1="74830" x2="40500" y2="35034"/>
                        <a14:backgroundMark x1="51667" y1="7143" x2="51667" y2="7143"/>
                        <a14:backgroundMark x1="32833" y1="8390" x2="32833" y2="8390"/>
                        <a14:backgroundMark x1="49917" y1="40590" x2="49750" y2="69501"/>
                        <a14:backgroundMark x1="50250" y1="56009" x2="67333" y2="55442"/>
                        <a14:backgroundMark x1="58917" y1="55442" x2="59083" y2="36395"/>
                        <a14:backgroundMark x1="33833" y1="35034" x2="68333" y2="71088"/>
                        <a14:backgroundMark x1="33833" y1="72222" x2="69833" y2="33220"/>
                        <a14:backgroundMark x1="50250" y1="37415" x2="49750" y2="69841"/>
                        <a14:backgroundMark x1="47000" y1="78685" x2="57000" y2="75057"/>
                        <a14:backgroundMark x1="52167" y1="77438" x2="46250" y2="35034"/>
                        <a14:backgroundMark x1="39000" y1="81293" x2="39333" y2="98526"/>
                        <a14:backgroundMark x1="39167" y1="90476" x2="32833" y2="90930"/>
                        <a14:backgroundMark x1="54667" y1="87075" x2="55083" y2="98299"/>
                        <a14:backgroundMark x1="55250" y1="98526" x2="65417" y2="9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39" t="75305" r="34561" b="-908"/>
          <a:stretch/>
        </p:blipFill>
        <p:spPr bwMode="auto">
          <a:xfrm>
            <a:off x="4200525" y="1414464"/>
            <a:ext cx="2085976" cy="1400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917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57904 0.339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1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tskiy-variant-453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0.02331 -3.33333E-6 L 0.02331 0.0426 L 0.04661 0.0426 L 0.04661 0.08542 L 0.06992 0.08542 L 0.06992 0.12801 L 0.09336 0.12801 L 0.09336 0.17084 L 0.11666 0.17084 L 0.11666 0.21343 L 0.13997 0.21343 L 0.13997 0.25625 L 0.16341 0.25625 L 0.16341 0.29908 " pathEditMode="relative" rAng="0" ptsTypes="AAAAAAAAAAAAA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14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lenkaya-pobeda-456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4811382" y="5672139"/>
            <a:ext cx="4172607" cy="116011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1400" b="1" dirty="0"/>
              <a:t>2. Составь предложение про белку.</a:t>
            </a:r>
          </a:p>
          <a:p>
            <a:pPr algn="ctr"/>
            <a:r>
              <a:rPr lang="ru-RU" sz="1400" i="1" dirty="0"/>
              <a:t> («Белка скакала, скакала и до сосны доскакала.»)</a:t>
            </a:r>
          </a:p>
          <a:p>
            <a:pPr algn="ctr"/>
            <a:endParaRPr lang="ru-RU" dirty="0"/>
          </a:p>
        </p:txBody>
      </p:sp>
      <p:sp>
        <p:nvSpPr>
          <p:cNvPr id="8" name="Умножение 7">
            <a:hlinkClick r:id="" action="ppaction://hlinkshowjump?jump=endshow" highlightClick="1"/>
          </p:cNvPr>
          <p:cNvSpPr/>
          <p:nvPr/>
        </p:nvSpPr>
        <p:spPr>
          <a:xfrm>
            <a:off x="11568684" y="0"/>
            <a:ext cx="623316" cy="585788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🔰Речевые игры на тему:&quot;Деревья&quot;🔰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27" b="32880" l="36417" r="49667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74" r="49856" b="67126"/>
          <a:stretch/>
        </p:blipFill>
        <p:spPr bwMode="auto">
          <a:xfrm>
            <a:off x="2086717" y="154462"/>
            <a:ext cx="1743074" cy="33002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🔰Речевые игры на тему:&quot;Деревья&quot;🔰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32993" l="19000" r="36750">
                        <a14:foregroundMark x1="22833" y1="25170" x2="20333" y2="31179"/>
                        <a14:foregroundMark x1="21667" y1="29025" x2="31250" y2="31406"/>
                        <a14:foregroundMark x1="23083" y1="26190" x2="25583" y2="26531"/>
                        <a14:foregroundMark x1="30167" y1="26077" x2="29750" y2="2619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23" r="63002" b="67126"/>
          <a:stretch/>
        </p:blipFill>
        <p:spPr bwMode="auto">
          <a:xfrm>
            <a:off x="511483" y="3100388"/>
            <a:ext cx="2023707" cy="32372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🔰Речевые игры на тему:&quot;Деревья&quot;🔰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30726" l="63750" r="78917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68" r="20909" b="67126"/>
          <a:stretch/>
        </p:blipFill>
        <p:spPr bwMode="auto">
          <a:xfrm>
            <a:off x="9682734" y="154462"/>
            <a:ext cx="1885950" cy="33002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3328988" y="0"/>
            <a:ext cx="6514499" cy="141446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  <a:p>
            <a:pPr algn="ctr"/>
            <a:r>
              <a:rPr lang="ru-RU" sz="1600" b="1" dirty="0"/>
              <a:t>1. Расскажи, какой плод нашла белка под деревом. На каком дереве растёт этот плод</a:t>
            </a:r>
            <a:r>
              <a:rPr lang="ru-RU" sz="1600" b="1" i="1" dirty="0"/>
              <a:t>. </a:t>
            </a:r>
          </a:p>
          <a:p>
            <a:pPr algn="ctr"/>
            <a:r>
              <a:rPr lang="ru-RU" sz="1600" i="1" dirty="0"/>
              <a:t>(Белка нашла сосновые шишки. Шишки растут на сосне.)</a:t>
            </a:r>
          </a:p>
        </p:txBody>
      </p:sp>
      <p:sp>
        <p:nvSpPr>
          <p:cNvPr id="10" name="Пятиугольник 9">
            <a:hlinkClick r:id="" action="ppaction://hlinkshowjump?jump=nextslide" highlightClick="1"/>
          </p:cNvPr>
          <p:cNvSpPr/>
          <p:nvPr/>
        </p:nvSpPr>
        <p:spPr>
          <a:xfrm>
            <a:off x="10559223" y="6182545"/>
            <a:ext cx="1619250" cy="61114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Следующее задание</a:t>
            </a:r>
          </a:p>
        </p:txBody>
      </p:sp>
      <p:sp>
        <p:nvSpPr>
          <p:cNvPr id="9" name="Пятиугольник 8">
            <a:hlinkClick r:id="" action="ppaction://hlinkshowjump?jump=previousslide" highlightClick="1"/>
          </p:cNvPr>
          <p:cNvSpPr/>
          <p:nvPr/>
        </p:nvSpPr>
        <p:spPr>
          <a:xfrm flipH="1">
            <a:off x="16155" y="6172804"/>
            <a:ext cx="1429896" cy="630621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Вернуться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67" b="97854" l="6599" r="78680">
                        <a14:foregroundMark x1="11168" y1="5051" x2="67682" y2="3788"/>
                        <a14:foregroundMark x1="9475" y1="7197" x2="6599" y2="96591"/>
                        <a14:foregroundMark x1="70558" y1="34596" x2="79188" y2="66667"/>
                        <a14:foregroundMark x1="78173" y1="66667" x2="68866" y2="97854"/>
                        <a14:foregroundMark x1="64129" y1="14520" x2="72250" y2="33207"/>
                        <a14:backgroundMark x1="66497" y1="6313" x2="63621" y2="18434"/>
                        <a14:backgroundMark x1="62944" y1="16793" x2="83926" y2="27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99" r="25150"/>
          <a:stretch/>
        </p:blipFill>
        <p:spPr>
          <a:xfrm>
            <a:off x="2767766" y="3652003"/>
            <a:ext cx="1838824" cy="3031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9" b="100000" l="6167" r="71667">
                        <a14:foregroundMark x1="35750" y1="53536" x2="36750" y2="94448"/>
                        <a14:foregroundMark x1="37750" y1="96034" x2="63750" y2="99603"/>
                        <a14:foregroundMark x1="42250" y1="89689" x2="68250" y2="94052"/>
                        <a14:foregroundMark x1="31750" y1="90879" x2="6167" y2="9682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3" r="27060"/>
          <a:stretch/>
        </p:blipFill>
        <p:spPr>
          <a:xfrm>
            <a:off x="85097" y="86015"/>
            <a:ext cx="1827603" cy="3014373"/>
          </a:xfrm>
          <a:prstGeom prst="rect">
            <a:avLst/>
          </a:prstGeom>
        </p:spPr>
      </p:pic>
      <p:pic>
        <p:nvPicPr>
          <p:cNvPr id="17" name="Picture 2" descr="https://printonic.ru/uploads/images/2016/04/04/img_5702b7cf56672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23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132"/>
          <a:stretch/>
        </p:blipFill>
        <p:spPr bwMode="auto">
          <a:xfrm>
            <a:off x="8871453" y="3011276"/>
            <a:ext cx="2172786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🔰Речевые игры на тему:&quot;Деревья&quot;🔰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6145" b="69388" l="26500" r="50750">
                        <a14:foregroundMark x1="500" y1="39229" x2="99500" y2="39569"/>
                        <a14:foregroundMark x1="49000" y1="39796" x2="50167" y2="99887"/>
                        <a14:foregroundMark x1="917" y1="95465" x2="99500" y2="98073"/>
                        <a14:foregroundMark x1="49583" y1="96712" x2="49833" y2="99093"/>
                        <a14:foregroundMark x1="1833" y1="52041" x2="1500" y2="86508"/>
                        <a14:foregroundMark x1="97583" y1="47619" x2="99250" y2="95918"/>
                        <a14:foregroundMark x1="53667" y1="52834" x2="64583" y2="53061"/>
                        <a14:foregroundMark x1="53083" y1="70862" x2="66833" y2="70635"/>
                        <a14:foregroundMark x1="58833" y1="53061" x2="59167" y2="69841"/>
                        <a14:foregroundMark x1="59167" y1="62472" x2="51750" y2="62812"/>
                        <a14:foregroundMark x1="53417" y1="69501" x2="52833" y2="51814"/>
                        <a14:foregroundMark x1="64750" y1="52834" x2="66500" y2="70862"/>
                        <a14:foregroundMark x1="66333" y1="62018" x2="53833" y2="57823"/>
                        <a14:foregroundMark x1="59000" y1="60884" x2="58833" y2="52608"/>
                        <a14:foregroundMark x1="66500" y1="77664" x2="66500" y2="77664"/>
                        <a14:foregroundMark x1="35417" y1="79705" x2="1250" y2="72676"/>
                        <a14:foregroundMark x1="36417" y1="79252" x2="36750" y2="95125"/>
                        <a14:foregroundMark x1="1500" y1="85488" x2="1833" y2="95125"/>
                        <a14:foregroundMark x1="36583" y1="87528" x2="36583" y2="95918"/>
                        <a14:foregroundMark x1="18000" y1="76304" x2="17750" y2="95918"/>
                        <a14:foregroundMark x1="17750" y1="87075" x2="36167" y2="87302"/>
                        <a14:foregroundMark x1="17750" y1="86281" x2="1250" y2="86508"/>
                        <a14:foregroundMark x1="9500" y1="87528" x2="1083" y2="86508"/>
                        <a14:foregroundMark x1="9167" y1="86508" x2="1500" y2="81293"/>
                        <a14:foregroundMark x1="2667" y1="42857" x2="3583" y2="71882"/>
                        <a14:foregroundMark x1="2667" y1="43424" x2="48500" y2="42630"/>
                        <a14:foregroundMark x1="3583" y1="70862" x2="49250" y2="70862"/>
                        <a14:foregroundMark x1="25250" y1="43991" x2="25833" y2="70635"/>
                        <a14:foregroundMark x1="25250" y1="57596" x2="2417" y2="57596"/>
                        <a14:foregroundMark x1="14333" y1="57823" x2="13917" y2="43424"/>
                        <a14:foregroundMark x1="25833" y1="57256" x2="48833" y2="56236"/>
                        <a14:foregroundMark x1="66667" y1="78231" x2="98167" y2="76077"/>
                        <a14:foregroundMark x1="82583" y1="77891" x2="82833" y2="96939"/>
                        <a14:foregroundMark x1="82833" y1="87868" x2="65500" y2="88322"/>
                        <a14:foregroundMark x1="74333" y1="88322" x2="65333" y2="95465"/>
                        <a14:foregroundMark x1="42417" y1="59977" x2="47750" y2="68594"/>
                        <a14:foregroundMark x1="45167" y1="65193" x2="44583" y2="65420"/>
                        <a14:foregroundMark x1="45167" y1="65193" x2="43667" y2="67234"/>
                        <a14:foregroundMark x1="44583" y1="66213" x2="49000" y2="56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00" t="43431" r="48468" b="27831"/>
          <a:stretch/>
        </p:blipFill>
        <p:spPr bwMode="auto">
          <a:xfrm>
            <a:off x="3671075" y="1439651"/>
            <a:ext cx="1939993" cy="1571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416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23684 0.3520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17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tskiy-variant-453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60209E-18 L 8.33333E-7 0.19167 C 8.33333E-7 0.27755 0.0362 0.38333 0.06562 0.38333 L 0.13138 0.38333 " pathEditMode="relative" rAng="0" ptsTypes="AA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19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lenkaya-pobeda-456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4811382" y="5672139"/>
            <a:ext cx="4172607" cy="116011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1400" b="1" dirty="0"/>
              <a:t>2. Составь предложение про медведя.</a:t>
            </a:r>
          </a:p>
          <a:p>
            <a:pPr algn="ctr"/>
            <a:r>
              <a:rPr lang="ru-RU" sz="1400" i="1" dirty="0"/>
              <a:t> («Медведь шел, шел и до рябины дошел.»)</a:t>
            </a:r>
          </a:p>
          <a:p>
            <a:pPr algn="ctr"/>
            <a:endParaRPr lang="ru-RU" dirty="0"/>
          </a:p>
        </p:txBody>
      </p:sp>
      <p:sp>
        <p:nvSpPr>
          <p:cNvPr id="8" name="Умножение 7">
            <a:hlinkClick r:id="" action="ppaction://hlinkshowjump?jump=endshow" highlightClick="1"/>
          </p:cNvPr>
          <p:cNvSpPr/>
          <p:nvPr/>
        </p:nvSpPr>
        <p:spPr>
          <a:xfrm>
            <a:off x="11568684" y="0"/>
            <a:ext cx="623316" cy="585788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🔰Речевые игры на тему:&quot;Деревья&quot;🔰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27" b="32880" l="36417" r="49667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74" r="49856" b="67126"/>
          <a:stretch/>
        </p:blipFill>
        <p:spPr bwMode="auto">
          <a:xfrm>
            <a:off x="2086717" y="154462"/>
            <a:ext cx="1743074" cy="33002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🔰Речевые игры на тему:&quot;Деревья&quot;🔰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32993" l="19000" r="36750">
                        <a14:foregroundMark x1="22833" y1="25170" x2="20333" y2="31179"/>
                        <a14:foregroundMark x1="21667" y1="29025" x2="31250" y2="31406"/>
                        <a14:foregroundMark x1="23083" y1="26190" x2="25583" y2="26531"/>
                        <a14:foregroundMark x1="30167" y1="26077" x2="29750" y2="2619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23" r="63002" b="67126"/>
          <a:stretch/>
        </p:blipFill>
        <p:spPr bwMode="auto">
          <a:xfrm>
            <a:off x="511483" y="3100388"/>
            <a:ext cx="2023707" cy="32372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🔰Речевые игры на тему:&quot;Деревья&quot;🔰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30726" l="63750" r="78917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68" r="20909" b="67126"/>
          <a:stretch/>
        </p:blipFill>
        <p:spPr bwMode="auto">
          <a:xfrm>
            <a:off x="9682734" y="154462"/>
            <a:ext cx="1885950" cy="33002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3328988" y="0"/>
            <a:ext cx="6514499" cy="141446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  <a:p>
            <a:pPr algn="ctr"/>
            <a:r>
              <a:rPr lang="ru-RU" sz="1600" b="1" dirty="0"/>
              <a:t>1. Расскажи, какой плод нашел медведь под деревом. На каком дереве растёт этот плод</a:t>
            </a:r>
            <a:r>
              <a:rPr lang="ru-RU" sz="1600" b="1" i="1" dirty="0"/>
              <a:t>. </a:t>
            </a:r>
          </a:p>
          <a:p>
            <a:pPr algn="ctr"/>
            <a:r>
              <a:rPr lang="ru-RU" sz="1600" i="1" dirty="0"/>
              <a:t>(Медведь нашел рябиновые ягоды. Ягоды растут на рябине.)</a:t>
            </a:r>
          </a:p>
        </p:txBody>
      </p:sp>
      <p:sp>
        <p:nvSpPr>
          <p:cNvPr id="10" name="Пятиугольник 9">
            <a:hlinkClick r:id="" action="ppaction://hlinkshowjump?jump=nextslide" highlightClick="1"/>
          </p:cNvPr>
          <p:cNvSpPr/>
          <p:nvPr/>
        </p:nvSpPr>
        <p:spPr>
          <a:xfrm>
            <a:off x="10559223" y="6182545"/>
            <a:ext cx="1619250" cy="61114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Следующее задание</a:t>
            </a:r>
          </a:p>
        </p:txBody>
      </p:sp>
      <p:sp>
        <p:nvSpPr>
          <p:cNvPr id="9" name="Пятиугольник 8">
            <a:hlinkClick r:id="" action="ppaction://hlinkshowjump?jump=previousslide" highlightClick="1"/>
          </p:cNvPr>
          <p:cNvSpPr/>
          <p:nvPr/>
        </p:nvSpPr>
        <p:spPr>
          <a:xfrm flipH="1">
            <a:off x="16155" y="6172804"/>
            <a:ext cx="1429896" cy="630621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Вернуться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67" b="97854" l="6599" r="78680">
                        <a14:foregroundMark x1="11168" y1="5051" x2="67682" y2="3788"/>
                        <a14:foregroundMark x1="9475" y1="7197" x2="6599" y2="96591"/>
                        <a14:foregroundMark x1="70558" y1="34596" x2="79188" y2="66667"/>
                        <a14:foregroundMark x1="78173" y1="66667" x2="68866" y2="97854"/>
                        <a14:foregroundMark x1="64129" y1="14520" x2="72250" y2="33207"/>
                        <a14:backgroundMark x1="66497" y1="6313" x2="63621" y2="18434"/>
                        <a14:backgroundMark x1="62944" y1="16793" x2="83926" y2="27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99" r="25150"/>
          <a:stretch/>
        </p:blipFill>
        <p:spPr>
          <a:xfrm>
            <a:off x="2767766" y="3652003"/>
            <a:ext cx="1838824" cy="3031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9" b="100000" l="6167" r="71667">
                        <a14:foregroundMark x1="35750" y1="53536" x2="36750" y2="94448"/>
                        <a14:foregroundMark x1="37750" y1="96034" x2="63750" y2="99603"/>
                        <a14:foregroundMark x1="42250" y1="89689" x2="68250" y2="94052"/>
                        <a14:foregroundMark x1="31750" y1="90879" x2="6167" y2="9682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3" r="27060"/>
          <a:stretch/>
        </p:blipFill>
        <p:spPr>
          <a:xfrm>
            <a:off x="85097" y="86015"/>
            <a:ext cx="1827603" cy="3014373"/>
          </a:xfrm>
          <a:prstGeom prst="rect">
            <a:avLst/>
          </a:prstGeom>
        </p:spPr>
      </p:pic>
      <p:pic>
        <p:nvPicPr>
          <p:cNvPr id="17" name="Picture 2" descr="https://printonic.ru/uploads/images/2016/04/04/img_5702b7cf56672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23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132"/>
          <a:stretch/>
        </p:blipFill>
        <p:spPr bwMode="auto">
          <a:xfrm>
            <a:off x="8871453" y="3011276"/>
            <a:ext cx="2172786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🔰Речевые игры на тему:&quot;Деревья&quot;🔰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2971" b="72449" l="49500" r="96917">
                        <a14:foregroundMark x1="500" y1="39229" x2="99500" y2="39569"/>
                        <a14:foregroundMark x1="49000" y1="39796" x2="50167" y2="99887"/>
                        <a14:foregroundMark x1="917" y1="95465" x2="99500" y2="98073"/>
                        <a14:foregroundMark x1="49583" y1="96712" x2="49833" y2="99093"/>
                        <a14:foregroundMark x1="1833" y1="52041" x2="1500" y2="86508"/>
                        <a14:foregroundMark x1="97583" y1="47619" x2="99250" y2="95918"/>
                        <a14:foregroundMark x1="53667" y1="52834" x2="64583" y2="53061"/>
                        <a14:foregroundMark x1="64750" y1="52834" x2="66500" y2="70862"/>
                        <a14:foregroundMark x1="66500" y1="77664" x2="66500" y2="77664"/>
                        <a14:foregroundMark x1="35417" y1="79705" x2="1250" y2="72676"/>
                        <a14:foregroundMark x1="36417" y1="79252" x2="36750" y2="95125"/>
                        <a14:foregroundMark x1="1500" y1="85488" x2="1833" y2="95125"/>
                        <a14:foregroundMark x1="36583" y1="87528" x2="36583" y2="95918"/>
                        <a14:foregroundMark x1="18000" y1="76304" x2="17750" y2="95918"/>
                        <a14:foregroundMark x1="17750" y1="87075" x2="36167" y2="87302"/>
                        <a14:foregroundMark x1="17750" y1="86281" x2="1250" y2="86508"/>
                        <a14:foregroundMark x1="9500" y1="87528" x2="1083" y2="86508"/>
                        <a14:foregroundMark x1="9167" y1="86508" x2="1500" y2="81293"/>
                        <a14:foregroundMark x1="2667" y1="42857" x2="3583" y2="71882"/>
                        <a14:foregroundMark x1="2667" y1="43424" x2="48500" y2="42630"/>
                        <a14:foregroundMark x1="3583" y1="70862" x2="49250" y2="70862"/>
                        <a14:foregroundMark x1="25250" y1="43991" x2="25833" y2="70635"/>
                        <a14:foregroundMark x1="25250" y1="57596" x2="2417" y2="57596"/>
                        <a14:foregroundMark x1="14333" y1="57823" x2="13917" y2="43424"/>
                        <a14:foregroundMark x1="25833" y1="57256" x2="48833" y2="56236"/>
                        <a14:foregroundMark x1="66667" y1="78231" x2="98167" y2="76077"/>
                        <a14:foregroundMark x1="82583" y1="77891" x2="82833" y2="96939"/>
                        <a14:foregroundMark x1="82833" y1="87868" x2="65500" y2="88322"/>
                        <a14:foregroundMark x1="74333" y1="88322" x2="65333" y2="95465"/>
                        <a14:foregroundMark x1="63833" y1="52834" x2="50250" y2="51814"/>
                        <a14:foregroundMark x1="66167" y1="63039" x2="49500" y2="63039"/>
                        <a14:foregroundMark x1="56667" y1="52608" x2="57667" y2="67007"/>
                        <a14:foregroundMark x1="57917" y1="64172" x2="60250" y2="67007"/>
                        <a14:foregroundMark x1="57417" y1="63039" x2="54833" y2="67460"/>
                        <a14:backgroundMark x1="57167" y1="49433" x2="47667" y2="51814"/>
                        <a14:backgroundMark x1="58667" y1="49433" x2="48417" y2="62585"/>
                        <a14:backgroundMark x1="57667" y1="71429" x2="44333" y2="60771"/>
                        <a14:backgroundMark x1="96083" y1="47166" x2="96083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3" t="43431" r="-245" b="27831"/>
          <a:stretch/>
        </p:blipFill>
        <p:spPr bwMode="auto">
          <a:xfrm flipH="1">
            <a:off x="3753515" y="1611724"/>
            <a:ext cx="2769449" cy="1571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578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14 -0.06574 L 0.19414 -0.06574 C 0.25013 -0.06574 0.31914 -0.13472 0.31914 -0.19074 L 0.31914 -0.31574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tskiy-variant-453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-0.04144 L 0.00144 0.16041 C 0.00144 0.25069 0.04115 0.36227 0.07331 0.36227 L 0.14532 0.36227 " pathEditMode="relative" rAng="0" ptsTypes="AA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20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lenkaya-pobeda-456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4811382" y="5672139"/>
            <a:ext cx="4172607" cy="116011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1400" b="1" dirty="0"/>
              <a:t>2. Составь предложение про зайца.</a:t>
            </a:r>
          </a:p>
          <a:p>
            <a:pPr algn="ctr"/>
            <a:r>
              <a:rPr lang="ru-RU" sz="1400" i="1" dirty="0"/>
              <a:t> («Заяц прыгал, прыгал и до ели допрыгал.»)</a:t>
            </a:r>
          </a:p>
          <a:p>
            <a:pPr algn="ctr"/>
            <a:endParaRPr lang="ru-RU" dirty="0"/>
          </a:p>
        </p:txBody>
      </p:sp>
      <p:sp>
        <p:nvSpPr>
          <p:cNvPr id="8" name="Умножение 7">
            <a:hlinkClick r:id="" action="ppaction://hlinkshowjump?jump=endshow" highlightClick="1"/>
          </p:cNvPr>
          <p:cNvSpPr/>
          <p:nvPr/>
        </p:nvSpPr>
        <p:spPr>
          <a:xfrm>
            <a:off x="11568684" y="0"/>
            <a:ext cx="623316" cy="585788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🔰Речевые игры на тему:&quot;Деревья&quot;🔰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27" b="32880" l="36417" r="49667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74" r="49856" b="67126"/>
          <a:stretch/>
        </p:blipFill>
        <p:spPr bwMode="auto">
          <a:xfrm>
            <a:off x="2086717" y="154462"/>
            <a:ext cx="1743074" cy="33002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🔰Речевые игры на тему:&quot;Деревья&quot;🔰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32993" l="19000" r="36750">
                        <a14:foregroundMark x1="22833" y1="25170" x2="20333" y2="31179"/>
                        <a14:foregroundMark x1="21667" y1="29025" x2="31250" y2="31406"/>
                        <a14:foregroundMark x1="23083" y1="26190" x2="25583" y2="26531"/>
                        <a14:foregroundMark x1="30167" y1="26077" x2="29750" y2="2619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23" r="63002" b="67126"/>
          <a:stretch/>
        </p:blipFill>
        <p:spPr bwMode="auto">
          <a:xfrm>
            <a:off x="511483" y="3100388"/>
            <a:ext cx="2023707" cy="32372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🔰Речевые игры на тему:&quot;Деревья&quot;🔰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30726" l="63750" r="78917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68" r="20909" b="67126"/>
          <a:stretch/>
        </p:blipFill>
        <p:spPr bwMode="auto">
          <a:xfrm>
            <a:off x="9682734" y="154462"/>
            <a:ext cx="1885950" cy="33002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3328988" y="0"/>
            <a:ext cx="6514499" cy="141446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  <a:p>
            <a:pPr algn="ctr"/>
            <a:r>
              <a:rPr lang="ru-RU" sz="1600" b="1" dirty="0"/>
              <a:t>1. Расскажи, какой плод нашел заяц под деревом. На каком дереве растёт этот плод</a:t>
            </a:r>
            <a:r>
              <a:rPr lang="ru-RU" sz="1600" b="1" i="1" dirty="0"/>
              <a:t>. </a:t>
            </a:r>
          </a:p>
          <a:p>
            <a:pPr algn="ctr"/>
            <a:r>
              <a:rPr lang="ru-RU" sz="1600" i="1" dirty="0"/>
              <a:t>(Заяц нашел еловую шишку. Шишка растет на ели.)</a:t>
            </a:r>
          </a:p>
        </p:txBody>
      </p:sp>
      <p:sp>
        <p:nvSpPr>
          <p:cNvPr id="10" name="Пятиугольник 9">
            <a:hlinkClick r:id="" action="ppaction://hlinkshowjump?jump=nextslide" highlightClick="1"/>
          </p:cNvPr>
          <p:cNvSpPr/>
          <p:nvPr/>
        </p:nvSpPr>
        <p:spPr>
          <a:xfrm>
            <a:off x="10559223" y="6182545"/>
            <a:ext cx="1619250" cy="61114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Следующее задание</a:t>
            </a:r>
          </a:p>
        </p:txBody>
      </p:sp>
      <p:sp>
        <p:nvSpPr>
          <p:cNvPr id="9" name="Пятиугольник 8">
            <a:hlinkClick r:id="" action="ppaction://hlinkshowjump?jump=previousslide" highlightClick="1"/>
          </p:cNvPr>
          <p:cNvSpPr/>
          <p:nvPr/>
        </p:nvSpPr>
        <p:spPr>
          <a:xfrm flipH="1">
            <a:off x="16155" y="6172804"/>
            <a:ext cx="1429896" cy="630621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Вернуться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67" b="97854" l="6599" r="78680">
                        <a14:foregroundMark x1="11168" y1="5051" x2="67682" y2="3788"/>
                        <a14:foregroundMark x1="9475" y1="7197" x2="6599" y2="96591"/>
                        <a14:foregroundMark x1="70558" y1="34596" x2="79188" y2="66667"/>
                        <a14:foregroundMark x1="78173" y1="66667" x2="68866" y2="97854"/>
                        <a14:foregroundMark x1="64129" y1="14520" x2="72250" y2="33207"/>
                        <a14:backgroundMark x1="66497" y1="6313" x2="63621" y2="18434"/>
                        <a14:backgroundMark x1="62944" y1="16793" x2="83926" y2="27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99" r="25150"/>
          <a:stretch/>
        </p:blipFill>
        <p:spPr>
          <a:xfrm>
            <a:off x="2767766" y="3652003"/>
            <a:ext cx="1838824" cy="3031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9" b="100000" l="6167" r="71667">
                        <a14:foregroundMark x1="35750" y1="53536" x2="36750" y2="94448"/>
                        <a14:foregroundMark x1="37750" y1="96034" x2="63750" y2="99603"/>
                        <a14:foregroundMark x1="42250" y1="89689" x2="68250" y2="94052"/>
                        <a14:foregroundMark x1="31750" y1="90879" x2="6167" y2="9682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3" r="27060"/>
          <a:stretch/>
        </p:blipFill>
        <p:spPr>
          <a:xfrm>
            <a:off x="85097" y="86015"/>
            <a:ext cx="1827603" cy="3014373"/>
          </a:xfrm>
          <a:prstGeom prst="rect">
            <a:avLst/>
          </a:prstGeom>
        </p:spPr>
      </p:pic>
      <p:pic>
        <p:nvPicPr>
          <p:cNvPr id="17" name="Picture 2" descr="https://printonic.ru/uploads/images/2016/04/04/img_5702b7cf56672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23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132"/>
          <a:stretch/>
        </p:blipFill>
        <p:spPr bwMode="auto">
          <a:xfrm>
            <a:off x="8896104" y="2722895"/>
            <a:ext cx="2172786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🔰Речевые игры на тему:&quot;Деревья&quot;🔰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5805" b="67234" l="2917" r="25000">
                        <a14:foregroundMark x1="500" y1="39229" x2="99500" y2="39569"/>
                        <a14:foregroundMark x1="49000" y1="39796" x2="50167" y2="99887"/>
                        <a14:foregroundMark x1="917" y1="95465" x2="99500" y2="98073"/>
                        <a14:foregroundMark x1="49583" y1="96712" x2="49833" y2="99093"/>
                        <a14:foregroundMark x1="1833" y1="52041" x2="1500" y2="86508"/>
                        <a14:foregroundMark x1="97583" y1="47619" x2="99250" y2="95918"/>
                        <a14:foregroundMark x1="53667" y1="52834" x2="64583" y2="53061"/>
                        <a14:foregroundMark x1="53083" y1="70862" x2="66833" y2="70635"/>
                        <a14:foregroundMark x1="58833" y1="53061" x2="59167" y2="69841"/>
                        <a14:foregroundMark x1="59167" y1="62472" x2="51750" y2="62812"/>
                        <a14:foregroundMark x1="53417" y1="69501" x2="52833" y2="51814"/>
                        <a14:foregroundMark x1="64750" y1="52834" x2="66500" y2="70862"/>
                        <a14:foregroundMark x1="66333" y1="62018" x2="53833" y2="57823"/>
                        <a14:foregroundMark x1="59000" y1="60884" x2="58833" y2="52608"/>
                        <a14:foregroundMark x1="66500" y1="77664" x2="66500" y2="77664"/>
                        <a14:foregroundMark x1="35417" y1="79705" x2="1250" y2="72676"/>
                        <a14:foregroundMark x1="36417" y1="79252" x2="36750" y2="95125"/>
                        <a14:foregroundMark x1="1500" y1="85488" x2="1833" y2="95125"/>
                        <a14:foregroundMark x1="36583" y1="87528" x2="36583" y2="95918"/>
                        <a14:foregroundMark x1="18000" y1="76304" x2="17750" y2="95918"/>
                        <a14:foregroundMark x1="17750" y1="87075" x2="36167" y2="87302"/>
                        <a14:foregroundMark x1="17750" y1="86281" x2="1250" y2="86508"/>
                        <a14:foregroundMark x1="9500" y1="87528" x2="1083" y2="86508"/>
                        <a14:foregroundMark x1="9167" y1="86508" x2="1500" y2="81293"/>
                        <a14:foregroundMark x1="2667" y1="42857" x2="3583" y2="71882"/>
                        <a14:foregroundMark x1="2667" y1="43424" x2="48500" y2="42630"/>
                        <a14:foregroundMark x1="3583" y1="70862" x2="49250" y2="70862"/>
                        <a14:foregroundMark x1="25250" y1="43991" x2="25833" y2="70635"/>
                        <a14:foregroundMark x1="25250" y1="57596" x2="2417" y2="57596"/>
                        <a14:foregroundMark x1="14333" y1="57823" x2="13917" y2="43424"/>
                        <a14:foregroundMark x1="25833" y1="57256" x2="48833" y2="56236"/>
                        <a14:foregroundMark x1="66667" y1="78231" x2="98167" y2="76077"/>
                        <a14:foregroundMark x1="82583" y1="77891" x2="82833" y2="96939"/>
                        <a14:foregroundMark x1="82833" y1="87868" x2="65500" y2="88322"/>
                        <a14:foregroundMark x1="74333" y1="88322" x2="65333" y2="95465"/>
                        <a14:foregroundMark x1="5667" y1="54082" x2="5667" y2="66440"/>
                        <a14:foregroundMark x1="5917" y1="60998" x2="8333" y2="61224"/>
                        <a14:foregroundMark x1="5917" y1="60431" x2="6917" y2="51701"/>
                        <a14:foregroundMark x1="4083" y1="53288" x2="5500" y2="67234"/>
                        <a14:backgroundMark x1="25000" y1="59297" x2="23833" y2="59637"/>
                        <a14:backgroundMark x1="25833" y1="57710" x2="24000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7" t="44830" r="74871" b="31398"/>
          <a:stretch/>
        </p:blipFill>
        <p:spPr bwMode="auto">
          <a:xfrm>
            <a:off x="6897685" y="4168563"/>
            <a:ext cx="1880110" cy="13001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846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22916 0.1430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tskiy-variant-453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837E-16 C -0.00183 0.01273 -0.00703 0.02593 -0.00912 0.02593 C -0.02084 0.02593 -0.03308 -0.16551 -0.03308 -0.34352 C -0.03308 -0.25463 -0.03933 -0.16551 -0.04505 -0.16551 C -0.05117 -0.16551 -0.05677 -0.25463 -0.05677 -0.34352 C -0.05677 -0.30556 -0.05977 -0.25463 -0.06289 -0.25463 C -0.06589 -0.25463 -0.06914 -0.30556 -0.06914 -0.34352 C -0.06914 -0.31829 -0.07045 -0.30556 -0.07201 -0.30556 C -0.07344 -0.30556 -0.07513 -0.31829 -0.07513 -0.34352 C -0.07513 -0.33102 -0.07578 -0.31829 -0.0767 -0.31829 C -0.07709 -0.31829 -0.07813 -0.33102 -0.07813 -0.34352 C -0.07813 -0.33102 -0.07852 -0.33102 -0.07891 -0.33102 C -0.07891 -0.34352 -0.07956 -0.34352 -0.07956 -0.33102 C -0.07956 -0.34352 -0.07956 -0.33102 -0.08008 -0.34352 C -0.08008 -0.33102 -0.08047 -0.34352 -0.08047 -0.33102 C -0.08047 -0.34352 -0.08047 -0.33102 -0.08047 -0.34352 C -0.08086 -0.34352 -0.08086 -0.33102 -0.08086 -0.34352 C -0.08125 -0.34352 -0.08125 -0.33102 -0.08125 -0.34352 C -0.08138 -0.34352 -0.08138 -0.33102 -0.08138 -0.34352 " pathEditMode="relative" rAng="0" ptsTypes="AAAAAAAAAAAAAAAAA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6" y="-15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lenkaya-pobeda-456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4811382" y="5672139"/>
            <a:ext cx="4172607" cy="116011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1400" b="1" dirty="0"/>
              <a:t>2. Составь предложение про лису.</a:t>
            </a:r>
          </a:p>
          <a:p>
            <a:pPr algn="ctr"/>
            <a:r>
              <a:rPr lang="ru-RU" sz="1400" i="1" dirty="0"/>
              <a:t> («Лиса бежала, бежала и до клёна добежала.»)</a:t>
            </a:r>
          </a:p>
          <a:p>
            <a:pPr algn="ctr"/>
            <a:endParaRPr lang="ru-RU" dirty="0"/>
          </a:p>
        </p:txBody>
      </p:sp>
      <p:pic>
        <p:nvPicPr>
          <p:cNvPr id="12" name="Рисунок 11" descr="🔰Речевые игры на тему:&quot;Деревья&quot;🔰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27" b="32880" l="36417" r="49667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74" r="49856" b="67126"/>
          <a:stretch/>
        </p:blipFill>
        <p:spPr bwMode="auto">
          <a:xfrm>
            <a:off x="2086717" y="154462"/>
            <a:ext cx="1743074" cy="33002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🔰Речевые игры на тему:&quot;Деревья&quot;🔰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32993" l="19000" r="36750">
                        <a14:foregroundMark x1="22833" y1="25170" x2="20333" y2="31179"/>
                        <a14:foregroundMark x1="21667" y1="29025" x2="31250" y2="31406"/>
                        <a14:foregroundMark x1="23083" y1="26190" x2="25583" y2="26531"/>
                        <a14:foregroundMark x1="30167" y1="26077" x2="29750" y2="2619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23" r="63002" b="67126"/>
          <a:stretch/>
        </p:blipFill>
        <p:spPr bwMode="auto">
          <a:xfrm>
            <a:off x="511483" y="3100388"/>
            <a:ext cx="2023707" cy="32372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🔰Речевые игры на тему:&quot;Деревья&quot;🔰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30726" l="63750" r="78917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68" r="20909" b="67126"/>
          <a:stretch/>
        </p:blipFill>
        <p:spPr bwMode="auto">
          <a:xfrm>
            <a:off x="9682734" y="154462"/>
            <a:ext cx="1885950" cy="33002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3328988" y="0"/>
            <a:ext cx="6514499" cy="141446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  <a:p>
            <a:pPr algn="ctr"/>
            <a:r>
              <a:rPr lang="ru-RU" sz="1600" b="1" dirty="0"/>
              <a:t>1. Расскажи, какой плод нашла лиса под деревом. На каком дереве растёт этот плод</a:t>
            </a:r>
            <a:r>
              <a:rPr lang="ru-RU" sz="1600" b="1" i="1" dirty="0"/>
              <a:t>. </a:t>
            </a:r>
          </a:p>
          <a:p>
            <a:pPr algn="ctr"/>
            <a:r>
              <a:rPr lang="ru-RU" sz="1600" i="1" dirty="0"/>
              <a:t>(Лиса нашла кленовую крылатку. Крылатка растет на клёне.)</a:t>
            </a:r>
          </a:p>
        </p:txBody>
      </p:sp>
      <p:sp>
        <p:nvSpPr>
          <p:cNvPr id="9" name="Пятиугольник 8">
            <a:hlinkClick r:id="" action="ppaction://hlinkshowjump?jump=previousslide" highlightClick="1"/>
          </p:cNvPr>
          <p:cNvSpPr/>
          <p:nvPr/>
        </p:nvSpPr>
        <p:spPr>
          <a:xfrm flipH="1">
            <a:off x="16155" y="6172804"/>
            <a:ext cx="1429896" cy="630621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Вернуться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67" b="97854" l="6599" r="78680">
                        <a14:foregroundMark x1="11168" y1="5051" x2="67682" y2="3788"/>
                        <a14:foregroundMark x1="9475" y1="7197" x2="6599" y2="96591"/>
                        <a14:foregroundMark x1="70558" y1="34596" x2="79188" y2="66667"/>
                        <a14:foregroundMark x1="78173" y1="66667" x2="68866" y2="97854"/>
                        <a14:foregroundMark x1="64129" y1="14520" x2="72250" y2="33207"/>
                        <a14:backgroundMark x1="66497" y1="6313" x2="63621" y2="18434"/>
                        <a14:backgroundMark x1="62944" y1="16793" x2="83926" y2="27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99" r="25150"/>
          <a:stretch/>
        </p:blipFill>
        <p:spPr>
          <a:xfrm>
            <a:off x="2767766" y="3652003"/>
            <a:ext cx="1838824" cy="3031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9" b="100000" l="6167" r="71667">
                        <a14:foregroundMark x1="35750" y1="53536" x2="36750" y2="94448"/>
                        <a14:foregroundMark x1="37750" y1="96034" x2="63750" y2="99603"/>
                        <a14:foregroundMark x1="42250" y1="89689" x2="68250" y2="94052"/>
                        <a14:foregroundMark x1="31750" y1="90879" x2="6167" y2="9682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3" r="27060"/>
          <a:stretch/>
        </p:blipFill>
        <p:spPr>
          <a:xfrm>
            <a:off x="85097" y="86015"/>
            <a:ext cx="1827603" cy="3014373"/>
          </a:xfrm>
          <a:prstGeom prst="rect">
            <a:avLst/>
          </a:prstGeom>
        </p:spPr>
      </p:pic>
      <p:pic>
        <p:nvPicPr>
          <p:cNvPr id="17" name="Picture 2" descr="https://printonic.ru/uploads/images/2016/04/04/img_5702b7cf56672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23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132"/>
          <a:stretch/>
        </p:blipFill>
        <p:spPr bwMode="auto">
          <a:xfrm>
            <a:off x="8871453" y="3011276"/>
            <a:ext cx="2172786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🔰Речевые игры на тему:&quot;Деревья&quot;🔰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6735" b="100000" l="65667" r="100000">
                        <a14:foregroundMark x1="500" y1="39229" x2="99500" y2="39569"/>
                        <a14:foregroundMark x1="49000" y1="39796" x2="50167" y2="99887"/>
                        <a14:foregroundMark x1="917" y1="95465" x2="99500" y2="98073"/>
                        <a14:foregroundMark x1="49583" y1="96712" x2="49833" y2="99093"/>
                        <a14:foregroundMark x1="1833" y1="52041" x2="1500" y2="86508"/>
                        <a14:foregroundMark x1="97583" y1="47619" x2="99250" y2="95918"/>
                        <a14:foregroundMark x1="53667" y1="52834" x2="64583" y2="53061"/>
                        <a14:foregroundMark x1="53083" y1="70862" x2="66833" y2="70635"/>
                        <a14:foregroundMark x1="58833" y1="53061" x2="59167" y2="69841"/>
                        <a14:foregroundMark x1="59167" y1="62472" x2="51750" y2="62812"/>
                        <a14:foregroundMark x1="53417" y1="69501" x2="52833" y2="51814"/>
                        <a14:foregroundMark x1="64750" y1="52834" x2="66500" y2="70862"/>
                        <a14:foregroundMark x1="66333" y1="62018" x2="53833" y2="57823"/>
                        <a14:foregroundMark x1="59000" y1="60884" x2="58833" y2="52608"/>
                        <a14:foregroundMark x1="66500" y1="77664" x2="66500" y2="77664"/>
                        <a14:foregroundMark x1="35417" y1="79705" x2="1250" y2="72676"/>
                        <a14:foregroundMark x1="36417" y1="79252" x2="36750" y2="95125"/>
                        <a14:foregroundMark x1="1500" y1="85488" x2="1833" y2="95125"/>
                        <a14:foregroundMark x1="36583" y1="87528" x2="36583" y2="95918"/>
                        <a14:foregroundMark x1="18000" y1="76304" x2="17750" y2="95918"/>
                        <a14:foregroundMark x1="17750" y1="87075" x2="36167" y2="87302"/>
                        <a14:foregroundMark x1="17750" y1="86281" x2="1250" y2="86508"/>
                        <a14:foregroundMark x1="9500" y1="87528" x2="1083" y2="86508"/>
                        <a14:foregroundMark x1="9167" y1="86508" x2="1500" y2="81293"/>
                        <a14:foregroundMark x1="2667" y1="42857" x2="3583" y2="71882"/>
                        <a14:foregroundMark x1="2667" y1="43424" x2="48500" y2="42630"/>
                        <a14:foregroundMark x1="3583" y1="70862" x2="49250" y2="70862"/>
                        <a14:foregroundMark x1="25250" y1="43991" x2="25833" y2="70635"/>
                        <a14:foregroundMark x1="25250" y1="57596" x2="2417" y2="57596"/>
                        <a14:foregroundMark x1="14333" y1="57823" x2="13917" y2="43424"/>
                        <a14:foregroundMark x1="25833" y1="57256" x2="48833" y2="56236"/>
                        <a14:foregroundMark x1="66667" y1="78231" x2="98167" y2="76077"/>
                        <a14:foregroundMark x1="82583" y1="77891" x2="82833" y2="96939"/>
                        <a14:foregroundMark x1="82833" y1="87868" x2="65500" y2="88322"/>
                        <a14:foregroundMark x1="74333" y1="88322" x2="65333" y2="95465"/>
                        <a14:foregroundMark x1="92167" y1="76644" x2="97250" y2="82653"/>
                        <a14:foregroundMark x1="94583" y1="80272" x2="93167" y2="81406"/>
                        <a14:foregroundMark x1="83167" y1="87642" x2="66917" y2="76417"/>
                        <a14:foregroundMark x1="75417" y1="82880" x2="65667" y2="87642"/>
                        <a14:foregroundMark x1="71000" y1="86054" x2="74667" y2="88435"/>
                        <a14:foregroundMark x1="82583" y1="77438" x2="82000" y2="73243"/>
                        <a14:backgroundMark x1="99333" y1="70862" x2="96250" y2="70862"/>
                        <a14:backgroundMark x1="97500" y1="71202" x2="97917" y2="46145"/>
                        <a14:backgroundMark x1="97667" y1="58617" x2="98083" y2="70408"/>
                        <a14:backgroundMark x1="98250" y1="59184" x2="99917" y2="58844"/>
                        <a14:backgroundMark x1="97500" y1="64399" x2="99917" y2="64399"/>
                        <a14:backgroundMark x1="97500" y1="71429" x2="99750" y2="81406"/>
                        <a14:backgroundMark x1="98667" y1="81633" x2="97917" y2="99887"/>
                        <a14:backgroundMark x1="85833" y1="98866" x2="65667" y2="95692"/>
                        <a14:backgroundMark x1="93000" y1="97279" x2="83000" y2="98639"/>
                        <a14:backgroundMark x1="97083" y1="98299" x2="89500" y2="99660"/>
                        <a14:backgroundMark x1="87250" y1="76871" x2="80333" y2="80272"/>
                        <a14:backgroundMark x1="81000" y1="81406" x2="76083" y2="75850"/>
                        <a14:backgroundMark x1="68917" y1="86281" x2="68917" y2="93651"/>
                        <a14:backgroundMark x1="76667" y1="97846" x2="65500" y2="98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13" t="71386" r="-246" b="-908"/>
          <a:stretch/>
        </p:blipFill>
        <p:spPr bwMode="auto">
          <a:xfrm flipH="1">
            <a:off x="3687178" y="1514328"/>
            <a:ext cx="2378436" cy="1614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Умножение 7">
            <a:hlinkClick r:id="" action="ppaction://hlinkshowjump?jump=endshow" highlightClick="1"/>
          </p:cNvPr>
          <p:cNvSpPr/>
          <p:nvPr/>
        </p:nvSpPr>
        <p:spPr>
          <a:xfrm>
            <a:off x="11166512" y="6147576"/>
            <a:ext cx="623316" cy="585788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08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22266 -0.287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33" y="-1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tskiy-variant-453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3.75E-6 0.19977 C -3.75E-6 0.28912 0.04102 0.39954 0.07435 0.39954 L 0.14883 0.39954 " pathEditMode="relative" rAng="0" ptsTypes="AA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5" y="19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lenkaya-pobeda-456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416</Words>
  <Application>Microsoft Office PowerPoint</Application>
  <PresentationFormat>Широкоэкранный</PresentationFormat>
  <Paragraphs>70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Задачи: уточнение представлений детей о деревьях, их плодах и  лесных обитателях; расширение и активизация словаря по теме; образование относительных прилагательных; практическое употребление предлога НА; развивать внимание, наблюдательность; воспитывать познавательный интерес.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Lenovo</cp:lastModifiedBy>
  <cp:revision>32</cp:revision>
  <dcterms:created xsi:type="dcterms:W3CDTF">2021-03-30T09:21:28Z</dcterms:created>
  <dcterms:modified xsi:type="dcterms:W3CDTF">2025-03-05T04:07:32Z</dcterms:modified>
</cp:coreProperties>
</file>