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</p:sldMasterIdLst>
  <p:notesMasterIdLst>
    <p:notesMasterId r:id="rId26"/>
  </p:notesMasterIdLst>
  <p:sldIdLst>
    <p:sldId id="347" r:id="rId4"/>
    <p:sldId id="352" r:id="rId5"/>
    <p:sldId id="355" r:id="rId6"/>
    <p:sldId id="368" r:id="rId7"/>
    <p:sldId id="350" r:id="rId8"/>
    <p:sldId id="351" r:id="rId9"/>
    <p:sldId id="349" r:id="rId10"/>
    <p:sldId id="353" r:id="rId11"/>
    <p:sldId id="354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286" r:id="rId24"/>
    <p:sldId id="3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0" d="100"/>
          <a:sy n="70" d="100"/>
        </p:scale>
        <p:origin x="-149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219200" y="5149481"/>
            <a:ext cx="7086600" cy="8521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Дошкольники и гаджеты.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Что важно знать родителям?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2400" y="6018811"/>
            <a:ext cx="8839200" cy="7629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Презентацию подготовила Попова Анна Анатольевна,   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педагог-психолог МБДОУ г. Иркутска д/с 51 «Рябинка»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Побуждение пользователей к участию в действиях, представляющих опасность для жизни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ru-RU" sz="1800" dirty="0"/>
              <a:t>«</a:t>
            </a:r>
            <a:r>
              <a:rPr lang="ru-RU" sz="1800" dirty="0" err="1"/>
              <a:t>руфинг</a:t>
            </a:r>
            <a:r>
              <a:rPr lang="ru-RU" sz="1800" dirty="0"/>
              <a:t>» – лазание по крышам домов, а также по другим высотным сооружениям (вышкам, опорам ЛЭП и т.д.);</a:t>
            </a:r>
          </a:p>
          <a:p>
            <a:pPr>
              <a:lnSpc>
                <a:spcPts val="1900"/>
              </a:lnSpc>
            </a:pPr>
            <a:r>
              <a:rPr lang="ru-RU" sz="1800" dirty="0"/>
              <a:t>«</a:t>
            </a:r>
            <a:r>
              <a:rPr lang="ru-RU" sz="1800" dirty="0" err="1"/>
              <a:t>сниффинг</a:t>
            </a:r>
            <a:r>
              <a:rPr lang="ru-RU" sz="1800" dirty="0"/>
              <a:t>» - вдыхание газа из баллончиков для заправки зажигалок или самих зажигалок;</a:t>
            </a:r>
          </a:p>
          <a:p>
            <a:pPr>
              <a:lnSpc>
                <a:spcPts val="1900"/>
              </a:lnSpc>
            </a:pPr>
            <a:r>
              <a:rPr lang="ru-RU" sz="1800" dirty="0"/>
              <a:t>«</a:t>
            </a:r>
            <a:r>
              <a:rPr lang="ru-RU" sz="1800" dirty="0" err="1"/>
              <a:t>зацепинг</a:t>
            </a:r>
            <a:r>
              <a:rPr lang="ru-RU" sz="1800" dirty="0"/>
              <a:t>» – способ передвижения на поезде, при котором человек цепляется к вагонам снаружи за различные поручни, лестницы, подножки и другие элементы</a:t>
            </a:r>
            <a:r>
              <a:rPr lang="ru-RU" sz="1800" dirty="0" smtClean="0"/>
              <a:t>;</a:t>
            </a:r>
          </a:p>
          <a:p>
            <a:pPr>
              <a:lnSpc>
                <a:spcPts val="1900"/>
              </a:lnSpc>
            </a:pPr>
            <a:r>
              <a:rPr lang="ru-RU" sz="1800" dirty="0" smtClean="0"/>
              <a:t>«</a:t>
            </a:r>
            <a:r>
              <a:rPr lang="ru-RU" sz="1800" dirty="0"/>
              <a:t>беги или умри</a:t>
            </a:r>
            <a:r>
              <a:rPr lang="ru-RU" sz="1800" dirty="0" smtClean="0"/>
              <a:t>»,  </a:t>
            </a:r>
            <a:r>
              <a:rPr lang="ru-RU" sz="1800" dirty="0"/>
              <a:t>«опасные </a:t>
            </a:r>
            <a:r>
              <a:rPr lang="ru-RU" sz="1800" dirty="0" err="1"/>
              <a:t>селфи</a:t>
            </a:r>
            <a:r>
              <a:rPr lang="ru-RU" sz="1800" dirty="0" smtClean="0"/>
              <a:t>», </a:t>
            </a:r>
            <a:r>
              <a:rPr lang="ru-RU" sz="1800" dirty="0"/>
              <a:t>«</a:t>
            </a:r>
            <a:r>
              <a:rPr lang="ru-RU" sz="1800" dirty="0" err="1"/>
              <a:t>селфицид</a:t>
            </a:r>
            <a:r>
              <a:rPr lang="ru-RU" sz="1800" dirty="0" smtClean="0"/>
              <a:t>»</a:t>
            </a:r>
            <a:endParaRPr lang="ru-RU" sz="1400" dirty="0"/>
          </a:p>
          <a:p>
            <a:pPr marL="0" indent="0">
              <a:lnSpc>
                <a:spcPts val="1400"/>
              </a:lnSpc>
              <a:buNone/>
            </a:pPr>
            <a:endParaRPr lang="ru-RU" sz="1400" dirty="0" smtClean="0"/>
          </a:p>
          <a:p>
            <a:pPr marL="0" indent="0">
              <a:lnSpc>
                <a:spcPts val="1400"/>
              </a:lnSpc>
              <a:buNone/>
            </a:pPr>
            <a:r>
              <a:rPr lang="ru-RU" sz="1400" dirty="0" smtClean="0"/>
              <a:t>Пятиклассник </a:t>
            </a:r>
            <a:r>
              <a:rPr lang="ru-RU" sz="1400" dirty="0"/>
              <a:t>в Перми прошел </a:t>
            </a:r>
            <a:r>
              <a:rPr lang="ru-RU" sz="1400" dirty="0" smtClean="0"/>
              <a:t> по </a:t>
            </a:r>
            <a:r>
              <a:rPr lang="ru-RU" sz="1400" dirty="0"/>
              <a:t>краю балкона на 25-м этаже (март, 2017 г</a:t>
            </a:r>
            <a:r>
              <a:rPr lang="ru-RU" sz="1400" dirty="0" smtClean="0"/>
              <a:t>.)   Видео </a:t>
            </a:r>
            <a:r>
              <a:rPr lang="ru-RU" sz="1400" dirty="0"/>
              <a:t>сопровождалось комментарием «оператора»: «Подписывайтесь на канал, будет еще круче!»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16084"/>
            <a:ext cx="30416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825737"/>
            <a:ext cx="3397292" cy="18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0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Опасные </a:t>
            </a:r>
            <a:r>
              <a:rPr lang="ru-RU" sz="3600" dirty="0" err="1" smtClean="0"/>
              <a:t>челленджи</a:t>
            </a:r>
            <a:r>
              <a:rPr lang="ru-RU" sz="3600" dirty="0" smtClean="0"/>
              <a:t> (вызовы):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dirty="0"/>
              <a:t>поджечь себя/вылить кипяток на несведущего человека</a:t>
            </a:r>
          </a:p>
          <a:p>
            <a:r>
              <a:rPr lang="ru-RU" sz="1600" dirty="0"/>
              <a:t>испытать давление на грудную клетку</a:t>
            </a:r>
          </a:p>
          <a:p>
            <a:r>
              <a:rPr lang="ru-RU" sz="1600" dirty="0"/>
              <a:t>держать на теле соль с кубиком льда сверху</a:t>
            </a:r>
          </a:p>
          <a:p>
            <a:r>
              <a:rPr lang="ru-RU" sz="1600" dirty="0"/>
              <a:t>съесть два банана и запить спрайтом</a:t>
            </a:r>
          </a:p>
          <a:p>
            <a:r>
              <a:rPr lang="ru-RU" sz="1600" dirty="0"/>
              <a:t>лежать на высоте неподвижно, изображая доску</a:t>
            </a:r>
          </a:p>
          <a:p>
            <a:r>
              <a:rPr lang="ru-RU" sz="1600" dirty="0"/>
              <a:t>петь с ложкой муки во рту</a:t>
            </a:r>
          </a:p>
          <a:p>
            <a:r>
              <a:rPr lang="ru-RU" sz="1600" dirty="0"/>
              <a:t>засунуть губы в горлышко бутылки или узкого стакана и втянуть воздух</a:t>
            </a:r>
          </a:p>
          <a:p>
            <a:r>
              <a:rPr lang="ru-RU" sz="1600" dirty="0"/>
              <a:t>съесть стручок самых острых сортов перца</a:t>
            </a:r>
          </a:p>
          <a:p>
            <a:r>
              <a:rPr lang="ru-RU" sz="1600" dirty="0"/>
              <a:t>засунуть в рот больше всех </a:t>
            </a:r>
            <a:r>
              <a:rPr lang="ru-RU" sz="1600" dirty="0" err="1"/>
              <a:t>зефирок</a:t>
            </a:r>
            <a:endParaRPr lang="ru-RU" sz="1600" dirty="0"/>
          </a:p>
          <a:p>
            <a:r>
              <a:rPr lang="ru-RU" sz="1600" dirty="0"/>
              <a:t>облить себя спиртом и поджечь</a:t>
            </a:r>
          </a:p>
          <a:p>
            <a:r>
              <a:rPr lang="ru-RU" sz="1600" dirty="0"/>
              <a:t>сбросить презерватив с водой на голову друга</a:t>
            </a:r>
          </a:p>
          <a:p>
            <a:r>
              <a:rPr lang="ru-RU" sz="1600" dirty="0"/>
              <a:t>исчезнуть на 24 часа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31457"/>
            <a:ext cx="441960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23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4456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/>
              <a:t>Посягательства на половую неприкосновенность малолетних происходят в </a:t>
            </a:r>
            <a:r>
              <a:rPr lang="ru-RU" sz="2000" dirty="0" err="1"/>
              <a:t>в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т.ч</a:t>
            </a:r>
            <a:r>
              <a:rPr lang="ru-RU" sz="2000" dirty="0"/>
              <a:t>. через игры и </a:t>
            </a:r>
            <a:r>
              <a:rPr lang="ru-RU" sz="2000" dirty="0" err="1" smtClean="0"/>
              <a:t>аниме</a:t>
            </a:r>
            <a:r>
              <a:rPr lang="ru-RU" sz="2000" dirty="0" smtClean="0"/>
              <a:t>. Дети постарше подписываются не соответствующий группы в Контакте, так называемые «ВПИСКИ»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11148"/>
            <a:ext cx="2564682" cy="14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69" y="3526527"/>
            <a:ext cx="3231578" cy="319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2240978" cy="179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0028"/>
            <a:ext cx="3987645" cy="343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84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8736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Под угрозой неприкосновенность </a:t>
            </a:r>
            <a:r>
              <a:rPr lang="ru-RU" sz="2800" dirty="0"/>
              <a:t>личности,</a:t>
            </a:r>
            <a:br>
              <a:rPr lang="ru-RU" sz="2800" dirty="0"/>
            </a:br>
            <a:r>
              <a:rPr lang="ru-RU" sz="2800" dirty="0"/>
              <a:t>чувство собственного </a:t>
            </a:r>
            <a:r>
              <a:rPr lang="ru-RU" sz="2800" dirty="0" smtClean="0"/>
              <a:t>достоинства: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err="1"/>
              <a:t>Кибербуллинг</a:t>
            </a:r>
            <a:r>
              <a:rPr lang="ru-RU" sz="2000" dirty="0"/>
              <a:t>  (от англ. </a:t>
            </a:r>
            <a:r>
              <a:rPr lang="ru-RU" sz="2000" dirty="0" err="1"/>
              <a:t>cyberbullying</a:t>
            </a:r>
            <a:r>
              <a:rPr lang="ru-RU" sz="2000" dirty="0"/>
              <a:t>) – агрессивное, умышленное действие, совершаемое группой лиц или одним лицом с использованием электронных форм контакта, повторяющееся неоднократно и продолжительное во времени, в отношении жертвы, которая не может легко защитить себя, травля в </a:t>
            </a:r>
            <a:r>
              <a:rPr lang="ru-RU" sz="2000" dirty="0" smtClean="0"/>
              <a:t>интернете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/>
              <a:t>крайней формой </a:t>
            </a:r>
            <a:r>
              <a:rPr lang="ru-RU" sz="2000" dirty="0" err="1"/>
              <a:t>кибербуллинга</a:t>
            </a:r>
            <a:r>
              <a:rPr lang="ru-RU" sz="2000" dirty="0"/>
              <a:t> является </a:t>
            </a:r>
            <a:r>
              <a:rPr lang="ru-RU" sz="2000" dirty="0" err="1"/>
              <a:t>кибербуллицид</a:t>
            </a:r>
            <a:r>
              <a:rPr lang="ru-RU" sz="2000" dirty="0"/>
              <a:t>, определяемый как «суицид, произошедший вследствие столкновения с прямой или косвенной агрессией онлайн».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26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8736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Риски для  здоровья</a:t>
            </a:r>
            <a:r>
              <a:rPr lang="ru-RU" sz="2000" dirty="0" smtClean="0"/>
              <a:t>: группы пропагандирующие употребление </a:t>
            </a:r>
            <a:r>
              <a:rPr lang="ru-RU" sz="2000" dirty="0" err="1" smtClean="0"/>
              <a:t>психоактивных</a:t>
            </a:r>
            <a:r>
              <a:rPr lang="ru-RU" sz="2000" dirty="0" smtClean="0"/>
              <a:t> веществ, анорексии, </a:t>
            </a:r>
            <a:r>
              <a:rPr lang="ru-RU" sz="2000" dirty="0" err="1" smtClean="0"/>
              <a:t>самоповреждающего</a:t>
            </a:r>
            <a:r>
              <a:rPr lang="ru-RU" sz="2000" dirty="0" smtClean="0"/>
              <a:t> поведения</a:t>
            </a: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317867" cy="281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09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362200" cy="307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898300" cy="217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381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Покушения на  финансовую неприкосновенность: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ВЫМОГАТЕЛЬСТВО </a:t>
            </a:r>
            <a:br>
              <a:rPr lang="ru-RU" sz="1600" dirty="0"/>
            </a:br>
            <a:r>
              <a:rPr lang="ru-RU" sz="1600" dirty="0"/>
              <a:t>ШАНТАЖ </a:t>
            </a:r>
            <a:br>
              <a:rPr lang="ru-RU" sz="1600" dirty="0"/>
            </a:br>
            <a:r>
              <a:rPr lang="ru-RU" sz="1600" dirty="0"/>
              <a:t>МОШЕННИЧЕСТВО </a:t>
            </a:r>
            <a:br>
              <a:rPr lang="ru-RU" sz="1600" dirty="0"/>
            </a:br>
            <a:r>
              <a:rPr lang="ru-RU" sz="1600" dirty="0"/>
              <a:t>ФИШИНГОВЫЕ ССЫЛКИ </a:t>
            </a:r>
            <a:r>
              <a:rPr lang="ru-RU" sz="1600" dirty="0" smtClean="0"/>
              <a:t>(попытка получения конфиденциальной информации  пользователя: логина, пароля, данных банковской карты)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ИСПОЛЬЗОВАНИЕ В КОРЫСТНЫХ ЦЕЛЯХ ИНФОРМАЦИИ СО </a:t>
            </a:r>
            <a:r>
              <a:rPr lang="ru-RU" sz="1600" dirty="0" smtClean="0"/>
              <a:t>СТРАНИЦ ПОЛЬЗОВАТЕЛЕЙ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ОНЛАЙН-КАЗИНО</a:t>
            </a:r>
            <a:br>
              <a:rPr lang="ru-RU" sz="1600" dirty="0"/>
            </a:br>
            <a:r>
              <a:rPr lang="ru-RU" sz="1600" dirty="0"/>
              <a:t>НЕКОНТРОЛИРУЕМЫЕ ПОКУПКИ В ПРИЛОЖЕНИЯХ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7" y="3733800"/>
            <a:ext cx="4038600" cy="256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96750"/>
            <a:ext cx="405066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5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0" y="609600"/>
            <a:ext cx="7391399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Сегодня азартные игры маскируются под обычные компьютерные игры</a:t>
            </a:r>
            <a:r>
              <a:rPr lang="ru-RU" sz="1500" dirty="0" smtClean="0"/>
              <a:t>,  </a:t>
            </a:r>
            <a:r>
              <a:rPr lang="ru-RU" sz="1500" dirty="0"/>
              <a:t>которые наверняка играет ваш </a:t>
            </a:r>
            <a:r>
              <a:rPr lang="ru-RU" sz="1500" dirty="0" smtClean="0"/>
              <a:t>ребенок.</a:t>
            </a:r>
            <a:endParaRPr lang="ru-RU" sz="1500" dirty="0"/>
          </a:p>
          <a:p>
            <a:pPr marL="0" indent="0">
              <a:buNone/>
            </a:pPr>
            <a:r>
              <a:rPr lang="ru-RU" sz="1500" dirty="0"/>
              <a:t>На данный момент самым популярным игровым сервисом в мире является «</a:t>
            </a:r>
            <a:r>
              <a:rPr lang="ru-RU" sz="1500" dirty="0" err="1"/>
              <a:t>Стим</a:t>
            </a:r>
            <a:r>
              <a:rPr lang="ru-RU" sz="1500" dirty="0"/>
              <a:t>» (</a:t>
            </a:r>
            <a:r>
              <a:rPr lang="ru-RU" sz="1500" dirty="0" err="1"/>
              <a:t>Steam</a:t>
            </a:r>
            <a:r>
              <a:rPr lang="ru-RU" sz="1500" dirty="0"/>
              <a:t>) от компании </a:t>
            </a:r>
            <a:r>
              <a:rPr lang="ru-RU" sz="1500" dirty="0" err="1"/>
              <a:t>Valve</a:t>
            </a:r>
            <a:r>
              <a:rPr lang="ru-RU" sz="1500" dirty="0"/>
              <a:t>. С помощью «</a:t>
            </a:r>
            <a:r>
              <a:rPr lang="ru-RU" sz="1500" dirty="0" err="1"/>
              <a:t>Стима</a:t>
            </a:r>
            <a:r>
              <a:rPr lang="ru-RU" sz="1500" dirty="0"/>
              <a:t>» можно покупать и скачивать игры, следить за последними новостями мира </a:t>
            </a:r>
            <a:r>
              <a:rPr lang="ru-RU" sz="1500" dirty="0" err="1"/>
              <a:t>гейминга</a:t>
            </a:r>
            <a:r>
              <a:rPr lang="ru-RU" sz="1500" dirty="0"/>
              <a:t>, общаться с друзьями и много чего ещё. На данный момент в «</a:t>
            </a:r>
            <a:r>
              <a:rPr lang="ru-RU" sz="1500" dirty="0" err="1"/>
              <a:t>Стиме</a:t>
            </a:r>
            <a:r>
              <a:rPr lang="ru-RU" sz="1500" dirty="0"/>
              <a:t>» продается больше 10 000 игр. Это игры </a:t>
            </a:r>
            <a:r>
              <a:rPr lang="ru-RU" sz="1500" dirty="0" err="1"/>
              <a:t>Valve</a:t>
            </a:r>
            <a:r>
              <a:rPr lang="ru-RU" sz="1500" dirty="0"/>
              <a:t> и их партнеров. Самые популярные — </a:t>
            </a:r>
            <a:r>
              <a:rPr lang="ru-RU" sz="1500" dirty="0" err="1"/>
              <a:t>Counter-Strike</a:t>
            </a:r>
            <a:r>
              <a:rPr lang="ru-RU" sz="1500" dirty="0"/>
              <a:t>, GTA 5, </a:t>
            </a:r>
            <a:r>
              <a:rPr lang="ru-RU" sz="1500" dirty="0" err="1"/>
              <a:t>Dota</a:t>
            </a:r>
            <a:r>
              <a:rPr lang="ru-RU" sz="1500" dirty="0"/>
              <a:t> 2. Если у вас есть ребенок, а у вашего ребенка есть компьютер, то он наверняка пользуется этим сервисом. </a:t>
            </a:r>
          </a:p>
          <a:p>
            <a:pPr marL="0" indent="0">
              <a:buNone/>
            </a:pPr>
            <a:r>
              <a:rPr lang="ru-RU" sz="1500" dirty="0"/>
              <a:t>В «</a:t>
            </a:r>
            <a:r>
              <a:rPr lang="ru-RU" sz="1500" dirty="0" err="1"/>
              <a:t>Стиме</a:t>
            </a:r>
            <a:r>
              <a:rPr lang="ru-RU" sz="1500" dirty="0"/>
              <a:t>» у пользователей есть собственный рублевый счёт, с которого они могут покупать не только игры, но и различные предметы - коллекционные карточки и кейсы. Внутри кейсов находятся дополнения к внешнему виду игры. </a:t>
            </a:r>
          </a:p>
          <a:p>
            <a:pPr marL="0" indent="0">
              <a:buNone/>
            </a:pPr>
            <a:r>
              <a:rPr lang="ru-RU" sz="1500" dirty="0"/>
              <a:t>В играх стараются постоянно добавлять новые кейсы и фишки. Борьба за редкость и уникальность бонусов чаще даже активнее, чем борьба за выигрыш в самой игре. Бывает, что крутые дополнения дают бесплатно, но только при покупке чего-то более дорогого. Например, </a:t>
            </a:r>
            <a:r>
              <a:rPr lang="ru-RU" sz="1500" dirty="0" err="1"/>
              <a:t>скин</a:t>
            </a:r>
            <a:r>
              <a:rPr lang="ru-RU" sz="1500" dirty="0"/>
              <a:t> на красивую подводную карту в «Доте» можно получить, только купив так называемый компендиум. Это что-то вроде билета на турнир с кучей преимуществ.</a:t>
            </a:r>
          </a:p>
          <a:p>
            <a:pPr marL="0" indent="0">
              <a:buNone/>
            </a:pPr>
            <a:r>
              <a:rPr lang="ru-RU" sz="1500" dirty="0"/>
              <a:t>Если денег на покупки в «</a:t>
            </a:r>
            <a:r>
              <a:rPr lang="ru-RU" sz="1500" dirty="0" err="1"/>
              <a:t>Стиме</a:t>
            </a:r>
            <a:r>
              <a:rPr lang="ru-RU" sz="1500" dirty="0"/>
              <a:t>» нет, </a:t>
            </a:r>
            <a:r>
              <a:rPr lang="ru-RU" sz="1500" dirty="0" err="1"/>
              <a:t>YouTube</a:t>
            </a:r>
            <a:r>
              <a:rPr lang="ru-RU" sz="1500" dirty="0"/>
              <a:t> подскажет школьнику, что можно подзаработать в онлайн казино. В роликах детям обещают богатство, апартаменты (!!!) и девушек взамен на вложенные в трейды деньги, сэкономленные на обедах в школе. Ролики с «блистательными выигрышами» </a:t>
            </a:r>
            <a:r>
              <a:rPr lang="ru-RU" sz="1500" dirty="0" err="1"/>
              <a:t>блогеров</a:t>
            </a:r>
            <a:r>
              <a:rPr lang="ru-RU" sz="1500" dirty="0"/>
              <a:t> набирают по 1,5-2 миллиона просмотров. То, что все эти выигрыши подстроены, мало кого интересует. </a:t>
            </a:r>
          </a:p>
          <a:p>
            <a:pPr marL="0" indent="0">
              <a:buNone/>
            </a:pPr>
            <a:r>
              <a:rPr lang="ru-RU" sz="1500" dirty="0"/>
              <a:t>Сайты-рулетки, ориентированные на детей, отличить очень просто. Все они ловко заменяют слово «дети» на слово «бомжи» и разрешают делать ставки начиная с одного рубля.</a:t>
            </a:r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400187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 угрозой </a:t>
            </a:r>
            <a:r>
              <a:rPr lang="ru-RU" sz="3200" dirty="0" err="1" smtClean="0"/>
              <a:t>правопослушное</a:t>
            </a:r>
            <a:r>
              <a:rPr lang="ru-RU" sz="3200" dirty="0" smtClean="0"/>
              <a:t> поведение: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13" y="1219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</a:t>
            </a:r>
            <a:r>
              <a:rPr lang="ru-RU" sz="2400" dirty="0"/>
              <a:t>АУЕ – </a:t>
            </a:r>
            <a:r>
              <a:rPr lang="ru-RU" sz="2400" dirty="0" smtClean="0"/>
              <a:t>сообщества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7" y="3200400"/>
            <a:ext cx="3597275" cy="341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7173"/>
            <a:ext cx="3783013" cy="47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29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Жестокое обращение с животными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/>
          </a:bodyPr>
          <a:lstStyle/>
          <a:p>
            <a:r>
              <a:rPr lang="ru-RU" sz="1900" dirty="0"/>
              <a:t>В закрытых группах социальной сети «</a:t>
            </a:r>
            <a:r>
              <a:rPr lang="ru-RU" sz="1900" dirty="0" err="1"/>
              <a:t>Вконтакте</a:t>
            </a:r>
            <a:r>
              <a:rPr lang="ru-RU" sz="1900" dirty="0"/>
              <a:t>» после сдачи «тестового задания» – жесткой расправы с животным, снятым на видеокамеру – участнику выдаются различные задания, где описывается способ убийства живого существа. </a:t>
            </a:r>
          </a:p>
          <a:p>
            <a:r>
              <a:rPr lang="ru-RU" sz="1900" dirty="0"/>
              <a:t>Подобно суицидальному </a:t>
            </a:r>
            <a:r>
              <a:rPr lang="ru-RU" sz="1900" dirty="0" err="1"/>
              <a:t>квесту</a:t>
            </a:r>
            <a:r>
              <a:rPr lang="ru-RU" sz="1900" dirty="0"/>
              <a:t> «Синий кит» участник сообщества должен выполнить 50 таких «заданий».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92" y="3757820"/>
            <a:ext cx="5006208" cy="27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6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10600" cy="63976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ВОВЛЕЧЕНИЕ </a:t>
            </a:r>
            <a:r>
              <a:rPr lang="ru-RU" sz="2400" dirty="0"/>
              <a:t>В СБЫТ </a:t>
            </a:r>
            <a:r>
              <a:rPr lang="ru-RU" sz="2400" dirty="0" smtClean="0"/>
              <a:t>НАРКОТИКОВ. РАБОТА </a:t>
            </a:r>
            <a:r>
              <a:rPr lang="ru-RU" sz="2400" dirty="0"/>
              <a:t>КЛАДМЕНА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083810" cy="296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17856"/>
            <a:ext cx="5105400" cy="402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06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Современные мировые тенденции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/>
              <a:t>Согласно отчёту </a:t>
            </a:r>
            <a:r>
              <a:rPr lang="ru-RU" sz="2600" dirty="0" err="1"/>
              <a:t>Digital</a:t>
            </a:r>
            <a:r>
              <a:rPr lang="ru-RU" sz="2600" dirty="0"/>
              <a:t> 2020 </a:t>
            </a:r>
            <a:r>
              <a:rPr lang="ru-RU" sz="2600" dirty="0" err="1"/>
              <a:t>October</a:t>
            </a:r>
            <a:r>
              <a:rPr lang="ru-RU" sz="2600" dirty="0"/>
              <a:t> </a:t>
            </a:r>
            <a:r>
              <a:rPr lang="ru-RU" sz="2600" dirty="0" err="1"/>
              <a:t>Global</a:t>
            </a:r>
            <a:r>
              <a:rPr lang="ru-RU" sz="2600" dirty="0"/>
              <a:t> </a:t>
            </a:r>
            <a:r>
              <a:rPr lang="ru-RU" sz="2600" dirty="0" err="1"/>
              <a:t>Statshot</a:t>
            </a:r>
            <a:r>
              <a:rPr lang="ru-RU" sz="2600" dirty="0"/>
              <a:t> </a:t>
            </a:r>
            <a:r>
              <a:rPr lang="ru-RU" sz="2600" dirty="0" err="1"/>
              <a:t>Report</a:t>
            </a:r>
            <a:r>
              <a:rPr lang="ru-RU" sz="2600" dirty="0"/>
              <a:t>, 53% населения мира — 4,14 млрд человек — активные пользователи </a:t>
            </a:r>
            <a:r>
              <a:rPr lang="ru-RU" sz="2600" dirty="0" err="1"/>
              <a:t>соцсетей</a:t>
            </a:r>
            <a:r>
              <a:rPr lang="ru-RU" sz="2600" dirty="0"/>
              <a:t>. В среднем ежегодный прирост пользователей составляет порядка 10%.</a:t>
            </a:r>
          </a:p>
          <a:p>
            <a:r>
              <a:rPr lang="ru-RU" sz="2600" dirty="0"/>
              <a:t>В среднем интернет-пользователи проводят на социальных платформах почти 2,5 часа каждый день.</a:t>
            </a:r>
          </a:p>
          <a:p>
            <a:r>
              <a:rPr lang="ru-RU" sz="2600" dirty="0"/>
              <a:t>Среднее время нахождения в </a:t>
            </a:r>
            <a:r>
              <a:rPr lang="ru-RU" sz="2600" dirty="0" err="1"/>
              <a:t>соцсетях</a:t>
            </a:r>
            <a:r>
              <a:rPr lang="ru-RU" sz="2600" dirty="0"/>
              <a:t> варьируется в зависимости от страны. Например, на Филиппинах это около 4 часов в день, в США ― 2,5 часов, в России — 2 часа 16 минут, в Китае — 2 часа 12 минут, в Германии — 1 час 19 минут.</a:t>
            </a:r>
          </a:p>
          <a:p>
            <a:r>
              <a:rPr lang="ru-RU" sz="2600" dirty="0"/>
              <a:t>•	По данным </a:t>
            </a:r>
            <a:r>
              <a:rPr lang="ru-RU" sz="2600" dirty="0" err="1"/>
              <a:t>трекера</a:t>
            </a:r>
            <a:r>
              <a:rPr lang="ru-RU" sz="2600" dirty="0"/>
              <a:t> </a:t>
            </a:r>
            <a:r>
              <a:rPr lang="ru-RU" sz="2600" dirty="0" err="1"/>
              <a:t>RescueTime</a:t>
            </a:r>
            <a:r>
              <a:rPr lang="ru-RU" sz="2600" dirty="0"/>
              <a:t>, пользователи проверяют телефон в среднем 58 раз в день, 30 из которых приходится на рабочие часы – теряется минимум около 40 минут рабочего времени. </a:t>
            </a:r>
          </a:p>
          <a:p>
            <a:r>
              <a:rPr lang="ru-RU" sz="2600" dirty="0"/>
              <a:t>•	Интересно, что 50% заходов в телефон происходят в течение 3 минут с момента предыдущей проверки смартфона.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392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Участие </a:t>
            </a:r>
            <a:r>
              <a:rPr lang="ru-RU" sz="2200" dirty="0"/>
              <a:t>в террористических и экстремистских организациях.</a:t>
            </a:r>
            <a:br>
              <a:rPr lang="ru-RU" sz="2200" dirty="0"/>
            </a:br>
            <a:r>
              <a:rPr lang="ru-RU" sz="2200" dirty="0" err="1"/>
              <a:t>Колумбайнеры</a:t>
            </a:r>
            <a:r>
              <a:rPr lang="ru-RU" sz="2200" dirty="0"/>
              <a:t>.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432345" cy="173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38600" y="16764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Раскрутка «керченского стрелка»: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/>
              <a:t>фан</a:t>
            </a:r>
            <a:r>
              <a:rPr lang="ru-RU" dirty="0"/>
              <a:t>-группы» Владислава </a:t>
            </a:r>
            <a:r>
              <a:rPr lang="ru-RU" dirty="0" err="1"/>
              <a:t>Рослякова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495800" cy="27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89" y="2819400"/>
            <a:ext cx="4332821" cy="196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286000" cy="166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71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9525000" cy="715963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4D4D4D"/>
                </a:solidFill>
              </a:rPr>
              <a:t>Защищаем.  Приложения родительского контроля:</a:t>
            </a:r>
            <a:endParaRPr lang="en-US" sz="28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85800"/>
            <a:ext cx="701040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Qustodio</a:t>
            </a:r>
            <a:r>
              <a:rPr lang="en-US" b="1" dirty="0" smtClean="0"/>
              <a:t> 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веб-фильтр, инструменты управления временем и отслеживание местоположения ребёнка</a:t>
            </a:r>
            <a:endParaRPr lang="en-US" dirty="0" smtClean="0"/>
          </a:p>
          <a:p>
            <a:r>
              <a:rPr lang="en-US" b="1" dirty="0" smtClean="0"/>
              <a:t>Norton Family</a:t>
            </a:r>
            <a:r>
              <a:rPr lang="ru-RU" b="1" dirty="0" smtClean="0"/>
              <a:t>  </a:t>
            </a:r>
            <a:r>
              <a:rPr lang="ru-RU" dirty="0" smtClean="0"/>
              <a:t>(веб-фильтры и ограничения экранного времени на родительской панели управления)</a:t>
            </a:r>
            <a:endParaRPr lang="en-US" dirty="0" smtClean="0"/>
          </a:p>
          <a:p>
            <a:r>
              <a:rPr lang="en-US" b="1" dirty="0" smtClean="0"/>
              <a:t>Net Nanny </a:t>
            </a:r>
            <a:r>
              <a:rPr lang="en-US" dirty="0" smtClean="0"/>
              <a:t>(</a:t>
            </a:r>
            <a:r>
              <a:rPr lang="ru-RU" dirty="0" smtClean="0"/>
              <a:t>возможность установки лимита на день, временные интервалы  </a:t>
            </a:r>
            <a:r>
              <a:rPr lang="ru-RU" dirty="0" err="1" smtClean="0"/>
              <a:t>запретана</a:t>
            </a:r>
            <a:r>
              <a:rPr lang="ru-RU" dirty="0" smtClean="0"/>
              <a:t> использование в течение дня и </a:t>
            </a:r>
            <a:r>
              <a:rPr lang="ru-RU" dirty="0" err="1" smtClean="0"/>
              <a:t>гораничений</a:t>
            </a:r>
            <a:r>
              <a:rPr lang="ru-RU" dirty="0" smtClean="0"/>
              <a:t> отдельных приложений)</a:t>
            </a:r>
            <a:endParaRPr lang="en-US" dirty="0" smtClean="0"/>
          </a:p>
          <a:p>
            <a:r>
              <a:rPr lang="ru-RU" b="1" dirty="0" smtClean="0"/>
              <a:t>Где мои дети</a:t>
            </a:r>
            <a:endParaRPr lang="en-US" b="1" dirty="0" smtClean="0"/>
          </a:p>
          <a:p>
            <a:r>
              <a:rPr lang="en-US" b="1" dirty="0" smtClean="0"/>
              <a:t>McAfee Safe Family</a:t>
            </a:r>
            <a:endParaRPr lang="en-US" b="1" dirty="0"/>
          </a:p>
          <a:p>
            <a:r>
              <a:rPr lang="en-US" b="1" dirty="0" smtClean="0"/>
              <a:t>Avira Free </a:t>
            </a:r>
            <a:r>
              <a:rPr lang="en-US" b="1" dirty="0" err="1" smtClean="0"/>
              <a:t>SocialShield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отслеживает активность ребёнка в </a:t>
            </a:r>
            <a:r>
              <a:rPr lang="ru-RU" dirty="0" err="1" smtClean="0"/>
              <a:t>соцсетях</a:t>
            </a:r>
            <a:r>
              <a:rPr lang="ru-RU" dirty="0" smtClean="0"/>
              <a:t>)</a:t>
            </a:r>
            <a:endParaRPr lang="ru-RU" dirty="0"/>
          </a:p>
          <a:p>
            <a:r>
              <a:rPr lang="en-US" b="1" dirty="0" err="1" smtClean="0"/>
              <a:t>Spyrix</a:t>
            </a:r>
            <a:r>
              <a:rPr lang="en-US" b="1" dirty="0" smtClean="0"/>
              <a:t> Free </a:t>
            </a:r>
            <a:r>
              <a:rPr lang="en-US" b="1" dirty="0" err="1" smtClean="0"/>
              <a:t>Keylogger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не ограничивает доступ к сайтам,  а отслеживает активность ребёнка, позволяет  быть в курсе интернет-жизни ребёнка) </a:t>
            </a:r>
            <a:r>
              <a:rPr lang="ru-RU" b="1" dirty="0" smtClean="0"/>
              <a:t>и др.</a:t>
            </a:r>
            <a:endParaRPr lang="en-US" b="1" dirty="0" smtClean="0"/>
          </a:p>
          <a:p>
            <a:endParaRPr lang="ru-RU" sz="1900" dirty="0" smtClean="0"/>
          </a:p>
          <a:p>
            <a:pPr algn="just"/>
            <a:r>
              <a:rPr lang="ru-RU" dirty="0" smtClean="0"/>
              <a:t>ВАЖНО  приучить ребёнка к наличию контролирующих, ограничивающих родительских программ в дошкольном возрасте, когда авторитет и власть родителей непререкаемы!</a:t>
            </a:r>
          </a:p>
          <a:p>
            <a:pPr algn="just"/>
            <a:r>
              <a:rPr lang="ru-RU" dirty="0" smtClean="0"/>
              <a:t>В подростковом возрасте  устанавливать  приложения родительского контроля крайне сложно,  поскольку приходится преодолевать сопротивление ребёнка и при неправильной моральной подготовке подростка может приводить  к нарушению доверительных отношений.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409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азнообразие </a:t>
            </a:r>
            <a:r>
              <a:rPr lang="ru-RU" sz="2800" dirty="0" err="1" smtClean="0"/>
              <a:t>соцсетей</a:t>
            </a:r>
            <a:r>
              <a:rPr lang="ru-RU" sz="2800" dirty="0" smtClean="0"/>
              <a:t>, приложений, мессенджеров</a:t>
            </a:r>
            <a:endParaRPr lang="ru-RU" sz="2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7239000" cy="43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8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Проблемы, являющиеся следствием тотальной </a:t>
            </a:r>
            <a:r>
              <a:rPr lang="ru-RU" sz="3200" dirty="0" err="1"/>
              <a:t>цифровизации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Избыточное давление информации</a:t>
            </a:r>
          </a:p>
          <a:p>
            <a:r>
              <a:rPr lang="ru-RU" sz="2000" dirty="0" smtClean="0"/>
              <a:t>Цифровая зависимость</a:t>
            </a:r>
          </a:p>
          <a:p>
            <a:r>
              <a:rPr lang="ru-RU" sz="2000" dirty="0"/>
              <a:t>Подверженность коммуникативно-контентным </a:t>
            </a:r>
            <a:r>
              <a:rPr lang="ru-RU" sz="2000" dirty="0" smtClean="0"/>
              <a:t>рискам</a:t>
            </a:r>
            <a:endParaRPr lang="ru-RU" sz="2000" dirty="0"/>
          </a:p>
          <a:p>
            <a:r>
              <a:rPr lang="ru-RU" sz="2000" dirty="0"/>
              <a:t>Снижение креативности</a:t>
            </a:r>
          </a:p>
          <a:p>
            <a:r>
              <a:rPr lang="ru-RU" sz="2000" dirty="0"/>
              <a:t>Цифровое </a:t>
            </a:r>
            <a:r>
              <a:rPr lang="ru-RU" sz="2000" dirty="0" smtClean="0"/>
              <a:t>слабоумие (у взрослых)  </a:t>
            </a:r>
            <a:r>
              <a:rPr lang="ru-RU" sz="2000" dirty="0"/>
              <a:t>или информационная </a:t>
            </a:r>
            <a:r>
              <a:rPr lang="ru-RU" sz="2000" dirty="0" err="1" smtClean="0"/>
              <a:t>псевдодебильность</a:t>
            </a:r>
            <a:r>
              <a:rPr lang="ru-RU" sz="2000" dirty="0" smtClean="0"/>
              <a:t> (у детей</a:t>
            </a:r>
            <a:r>
              <a:rPr lang="ru-RU" sz="2000" dirty="0" smtClean="0"/>
              <a:t>).</a:t>
            </a:r>
          </a:p>
          <a:p>
            <a:endParaRPr lang="ru-RU" sz="2000" dirty="0"/>
          </a:p>
          <a:p>
            <a:pPr marL="0" indent="0" algn="r">
              <a:buNone/>
            </a:pPr>
            <a:r>
              <a:rPr lang="ru-RU" sz="2000" b="1" dirty="0" smtClean="0"/>
              <a:t>Цифровую  </a:t>
            </a:r>
            <a:r>
              <a:rPr lang="ru-RU" sz="2000" b="1" smtClean="0"/>
              <a:t>зависимость  </a:t>
            </a:r>
            <a:r>
              <a:rPr lang="ru-RU" sz="2000" smtClean="0"/>
              <a:t>МКБ-11</a:t>
            </a:r>
          </a:p>
          <a:p>
            <a:pPr marL="0" indent="0" algn="r">
              <a:buNone/>
            </a:pPr>
            <a:r>
              <a:rPr lang="ru-RU" sz="2000" smtClean="0"/>
              <a:t> </a:t>
            </a:r>
            <a:r>
              <a:rPr lang="ru-RU" sz="2000" dirty="0" smtClean="0"/>
              <a:t>(Международная классификация болезней,  вступает </a:t>
            </a:r>
            <a:r>
              <a:rPr lang="ru-RU" sz="2000" dirty="0"/>
              <a:t>в силу с 2022 г</a:t>
            </a:r>
            <a:r>
              <a:rPr lang="ru-RU" sz="2000"/>
              <a:t>.) </a:t>
            </a:r>
            <a:endParaRPr lang="ru-RU" sz="2000" smtClean="0"/>
          </a:p>
          <a:p>
            <a:pPr marL="0" indent="0" algn="r">
              <a:buNone/>
            </a:pPr>
            <a:r>
              <a:rPr lang="ru-RU" sz="2000" dirty="0" smtClean="0"/>
              <a:t>включает </a:t>
            </a:r>
            <a:r>
              <a:rPr lang="ru-RU" sz="2000" dirty="0" smtClean="0"/>
              <a:t>в </a:t>
            </a:r>
            <a:r>
              <a:rPr lang="ru-RU" sz="2000" dirty="0"/>
              <a:t>разряд </a:t>
            </a:r>
            <a:r>
              <a:rPr lang="ru-RU" sz="2000" b="1" dirty="0"/>
              <a:t>официально диагностируемых заболеваний.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417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Избыточное давление информации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7635310" cy="46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5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Физиология и психология  </a:t>
            </a:r>
            <a:r>
              <a:rPr lang="ru-RU" sz="2800" dirty="0"/>
              <a:t>зависимости от гаджетов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990600"/>
            <a:ext cx="7162800" cy="5562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>Увлечение социальными сетями держится не только на социальных причинах, </a:t>
            </a:r>
          </a:p>
          <a:p>
            <a:pPr marL="0" indent="0" algn="just">
              <a:buNone/>
            </a:pPr>
            <a:r>
              <a:rPr lang="ru-RU" sz="1200" dirty="0" smtClean="0"/>
              <a:t>  но </a:t>
            </a:r>
            <a:r>
              <a:rPr lang="ru-RU" sz="1200" dirty="0"/>
              <a:t>и на физиологии появление зависимости от </a:t>
            </a:r>
            <a:r>
              <a:rPr lang="ru-RU" sz="1200" dirty="0" err="1"/>
              <a:t>соцсетей</a:t>
            </a:r>
            <a:r>
              <a:rPr lang="ru-RU" sz="1200" dirty="0"/>
              <a:t>, которая выражается в частых посещениях своих страниц, чтобы проверить, понравилось ли кому-то то, что они опубликовали объясняется тем, что человек – существо социальное, которому важно получать одобрение окружающих.</a:t>
            </a:r>
          </a:p>
          <a:p>
            <a:pPr marL="0" indent="0" algn="just">
              <a:buNone/>
            </a:pPr>
            <a:r>
              <a:rPr lang="ru-RU" sz="1200" dirty="0"/>
              <a:t>Психологи называют это явление «прерывистым подкреплением» – когда человек проверяет обновления в социальной сети, он часто ожидает чего-то захватывающего. Иногда пользователь получает эту награду, а иногда нет – в любом случае это одна из причин, которая заставляет нас возвращаться в социальные сети.</a:t>
            </a:r>
          </a:p>
          <a:p>
            <a:pPr marL="0" indent="0" algn="just">
              <a:buNone/>
            </a:pPr>
            <a:r>
              <a:rPr lang="ru-RU" sz="1200" dirty="0"/>
              <a:t>Этот механизм построен на </a:t>
            </a:r>
            <a:r>
              <a:rPr lang="ru-RU" sz="1200" b="1" dirty="0" err="1"/>
              <a:t>дофаминовой</a:t>
            </a:r>
            <a:r>
              <a:rPr lang="ru-RU" sz="1200" b="1" dirty="0"/>
              <a:t> системе </a:t>
            </a:r>
            <a:r>
              <a:rPr lang="ru-RU" sz="1200" dirty="0"/>
              <a:t>вознаграждения мозга</a:t>
            </a:r>
          </a:p>
          <a:p>
            <a:pPr marL="0" indent="0" algn="just">
              <a:buNone/>
            </a:pPr>
            <a:r>
              <a:rPr lang="ru-RU" sz="1200" b="1" dirty="0"/>
              <a:t>Дофамин </a:t>
            </a:r>
            <a:r>
              <a:rPr lang="ru-RU" sz="1200" dirty="0"/>
              <a:t>– гормон и </a:t>
            </a:r>
            <a:r>
              <a:rPr lang="ru-RU" sz="1200" dirty="0" err="1"/>
              <a:t>нейромедиатор</a:t>
            </a:r>
            <a:r>
              <a:rPr lang="ru-RU" sz="1200" dirty="0"/>
              <a:t>, который вызывает чувство удовлетворения и таким образом влияет на мотивацию и обучение.</a:t>
            </a:r>
          </a:p>
          <a:p>
            <a:pPr marL="0" indent="0" algn="just">
              <a:buNone/>
            </a:pPr>
            <a:r>
              <a:rPr lang="ru-RU" sz="1200" dirty="0"/>
              <a:t>Система </a:t>
            </a:r>
            <a:r>
              <a:rPr lang="ru-RU" sz="1200" dirty="0" err="1"/>
              <a:t>дофаминового</a:t>
            </a:r>
            <a:r>
              <a:rPr lang="ru-RU" sz="1200" dirty="0"/>
              <a:t> вознаграждения сформировалась в результате эволюции. Этот </a:t>
            </a:r>
            <a:r>
              <a:rPr lang="ru-RU" sz="1200" dirty="0" err="1"/>
              <a:t>нейромедиатор</a:t>
            </a:r>
            <a:r>
              <a:rPr lang="ru-RU" sz="1200" dirty="0"/>
              <a:t> вырабатывается во время еды и секса, транслируя, что эти привычки полезны для выживания человека и размножения. </a:t>
            </a:r>
          </a:p>
          <a:p>
            <a:pPr marL="0" indent="0" algn="just">
              <a:buNone/>
            </a:pPr>
            <a:r>
              <a:rPr lang="ru-RU" sz="1200" dirty="0"/>
              <a:t>Каждый </a:t>
            </a:r>
            <a:r>
              <a:rPr lang="ru-RU" sz="1200" dirty="0" err="1"/>
              <a:t>лайк</a:t>
            </a:r>
            <a:r>
              <a:rPr lang="ru-RU" sz="1200" dirty="0"/>
              <a:t> в </a:t>
            </a:r>
            <a:r>
              <a:rPr lang="ru-RU" sz="1200" dirty="0" err="1"/>
              <a:t>соцсети</a:t>
            </a:r>
            <a:r>
              <a:rPr lang="ru-RU" sz="1200" dirty="0"/>
              <a:t> </a:t>
            </a:r>
            <a:r>
              <a:rPr lang="ru-RU" sz="1200" dirty="0" smtClean="0"/>
              <a:t>и победа в компьютерной игре способствует </a:t>
            </a:r>
            <a:r>
              <a:rPr lang="ru-RU" sz="1200" dirty="0"/>
              <a:t>выбросу </a:t>
            </a:r>
            <a:r>
              <a:rPr lang="ru-RU" sz="1200" dirty="0" err="1"/>
              <a:t>эндорфинов</a:t>
            </a:r>
            <a:r>
              <a:rPr lang="ru-RU" sz="1200" dirty="0"/>
              <a:t>, вызывая чувство удовлетворения. Это соответствует нашему естественному желанию получать всеобщее одобрение.</a:t>
            </a:r>
          </a:p>
          <a:p>
            <a:pPr marL="0" indent="0" algn="just">
              <a:buNone/>
            </a:pPr>
            <a:r>
              <a:rPr lang="ru-RU" sz="1200" dirty="0"/>
              <a:t>Разработчики приложений для социальных сетей </a:t>
            </a:r>
            <a:r>
              <a:rPr lang="ru-RU" sz="1200" dirty="0" smtClean="0"/>
              <a:t> и компьютерных игр хорошо </a:t>
            </a:r>
            <a:r>
              <a:rPr lang="ru-RU" sz="1200" dirty="0"/>
              <a:t>знают о </a:t>
            </a:r>
            <a:r>
              <a:rPr lang="ru-RU" sz="1200" dirty="0" err="1"/>
              <a:t>дофаминовых</a:t>
            </a:r>
            <a:r>
              <a:rPr lang="ru-RU" sz="1200" dirty="0"/>
              <a:t> триггерах и активно используют их. </a:t>
            </a:r>
          </a:p>
          <a:p>
            <a:pPr marL="0" indent="0" algn="just">
              <a:buNone/>
            </a:pPr>
            <a:r>
              <a:rPr lang="ru-RU" sz="1200" dirty="0"/>
              <a:t>Экономика внимания: компаниям выгодно держать пользователя вовлечённым как можно </a:t>
            </a:r>
            <a:r>
              <a:rPr lang="ru-RU" sz="1200" dirty="0" smtClean="0"/>
              <a:t>дольше.</a:t>
            </a: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Для пользователей </a:t>
            </a:r>
            <a:r>
              <a:rPr lang="ru-RU" sz="1200" dirty="0" err="1"/>
              <a:t>соцсети</a:t>
            </a:r>
            <a:r>
              <a:rPr lang="ru-RU" sz="1200" dirty="0"/>
              <a:t> бесплатные – социальные платформы зарабатывают за счёт того, что продают их внимание рекламодателям. Таким образом, помимо высокого уровня </a:t>
            </a:r>
            <a:r>
              <a:rPr lang="ru-RU" sz="1200" dirty="0" err="1"/>
              <a:t>вовлечённости</a:t>
            </a:r>
            <a:r>
              <a:rPr lang="ru-RU" sz="1200" dirty="0"/>
              <a:t> заинтересованность пользователей в производстве и потреблении контента приносит </a:t>
            </a:r>
            <a:r>
              <a:rPr lang="ru-RU" sz="1200" dirty="0" err="1"/>
              <a:t>соцсетям</a:t>
            </a:r>
            <a:r>
              <a:rPr lang="ru-RU" sz="1200" dirty="0"/>
              <a:t> значительную прибыль. </a:t>
            </a:r>
            <a:endParaRPr lang="ru-RU" sz="1200" dirty="0" smtClean="0"/>
          </a:p>
          <a:p>
            <a:pPr marL="0" indent="0" algn="just">
              <a:buNone/>
            </a:pPr>
            <a:r>
              <a:rPr lang="ru-RU" sz="1200" dirty="0" smtClean="0"/>
              <a:t>«</a:t>
            </a:r>
            <a:r>
              <a:rPr lang="ru-RU" sz="1200" dirty="0"/>
              <a:t>Если вы не платите за товар, значит вы и есть товар», – Тристан Харрис, бывший специалист по этике </a:t>
            </a:r>
            <a:r>
              <a:rPr lang="ru-RU" sz="1200" dirty="0" err="1" smtClean="0"/>
              <a:t>Google</a:t>
            </a:r>
            <a:endParaRPr lang="ru-RU" sz="1200" dirty="0" smtClean="0"/>
          </a:p>
          <a:p>
            <a:pPr marL="0" indent="0" algn="just">
              <a:buNone/>
            </a:pPr>
            <a:r>
              <a:rPr lang="ru-RU" sz="1400" b="1" dirty="0" smtClean="0"/>
              <a:t>Зависимость от гаджетов  по своим психологическим и  физиологическим проявлениям ничем не отличается от любой другой зависимости. По воздействию на мозг сопоставима с наркотической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2532"/>
            <a:ext cx="1501239" cy="1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0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576" y="588818"/>
            <a:ext cx="8229600" cy="533400"/>
          </a:xfrm>
        </p:spPr>
        <p:txBody>
          <a:bodyPr>
            <a:noAutofit/>
          </a:bodyPr>
          <a:lstStyle/>
          <a:p>
            <a:r>
              <a:rPr lang="ru-RU" sz="3200" dirty="0"/>
              <a:t>Коммуникативно-контентные </a:t>
            </a:r>
            <a:r>
              <a:rPr lang="ru-RU" sz="3200" dirty="0" smtClean="0"/>
              <a:t>риски: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i="1" dirty="0"/>
              <a:t>контентная</a:t>
            </a:r>
            <a:r>
              <a:rPr lang="ru-RU" sz="2400" dirty="0"/>
              <a:t> составляющая подразумевает распространение вредоносного контента </a:t>
            </a:r>
          </a:p>
          <a:p>
            <a:pPr algn="just"/>
            <a:r>
              <a:rPr lang="ru-RU" sz="2400" i="1" dirty="0"/>
              <a:t>коммуникативная </a:t>
            </a:r>
            <a:r>
              <a:rPr lang="ru-RU" sz="2400" dirty="0"/>
              <a:t>составляющая включает активное влияние на ребенка или подростка в ходе онлайн-общения или переписки с целью заставить его совершить определенные действия </a:t>
            </a:r>
          </a:p>
          <a:p>
            <a:pPr marL="0" indent="0" algn="r">
              <a:buNone/>
            </a:pPr>
            <a:r>
              <a:rPr lang="ru-RU" sz="2400" dirty="0"/>
              <a:t>Г.В. Солдатова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В дошкольном возрасте это может быть пока  не всегда актуально, но зависимость от гаджетов и вкус к    определённому качеству контента начинают формироваться уже сейчас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3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397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Чему может угрожать вредоносный  контент: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12610" cy="505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3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Примеры вредоносного контента: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Например, игра </a:t>
            </a:r>
            <a:r>
              <a:rPr lang="ru-RU" sz="1800" dirty="0" err="1"/>
              <a:t>Момо</a:t>
            </a:r>
            <a:r>
              <a:rPr lang="ru-RU" sz="1800" dirty="0"/>
              <a:t> сопровождается снимками расчлененных тел и прочим шок-контентом, который убеждает пользователя в грозящей опасности. Предполагается, что за </a:t>
            </a:r>
            <a:r>
              <a:rPr lang="ru-RU" sz="1800" dirty="0" err="1"/>
              <a:t>Момо</a:t>
            </a:r>
            <a:r>
              <a:rPr lang="ru-RU" sz="1800" dirty="0"/>
              <a:t> скрываются хакеры или же «продвинутые пользователи», способные по номеру телефона выяснять личные данные. Есть версия, что это не человек, а бот-программа, написанная для мошеннического сбора информации. Ряд СМИ уже успел объявить «вирус </a:t>
            </a:r>
            <a:r>
              <a:rPr lang="ru-RU" sz="1800" dirty="0" err="1"/>
              <a:t>Момо</a:t>
            </a:r>
            <a:r>
              <a:rPr lang="ru-RU" sz="1800" dirty="0"/>
              <a:t>» серьезной хакерской угрозой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algn="just"/>
            <a:r>
              <a:rPr lang="ru-RU" sz="1800" b="1" dirty="0" err="1"/>
              <a:t>Крипипа́ста</a:t>
            </a:r>
            <a:r>
              <a:rPr lang="ru-RU" sz="1800" b="1" dirty="0"/>
              <a:t> </a:t>
            </a:r>
            <a:r>
              <a:rPr lang="ru-RU" sz="1800" dirty="0"/>
              <a:t>- жанр интернет-фольклора, представляющий собой небольшие рассказы, цель которых </a:t>
            </a:r>
            <a:r>
              <a:rPr lang="ru-RU" sz="1800" dirty="0" smtClean="0"/>
              <a:t>напугать читателя.</a:t>
            </a:r>
          </a:p>
          <a:p>
            <a:pPr algn="just"/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2325687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80552"/>
            <a:ext cx="5937250" cy="234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77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8">
      <a:dk1>
        <a:sysClr val="windowText" lastClr="000000"/>
      </a:dk1>
      <a:lt1>
        <a:sysClr val="window" lastClr="FFFFFF"/>
      </a:lt1>
      <a:dk2>
        <a:srgbClr val="6D787D"/>
      </a:dk2>
      <a:lt2>
        <a:srgbClr val="3F3F3F"/>
      </a:lt2>
      <a:accent1>
        <a:srgbClr val="A74633"/>
      </a:accent1>
      <a:accent2>
        <a:srgbClr val="CB6955"/>
      </a:accent2>
      <a:accent3>
        <a:srgbClr val="DB9789"/>
      </a:accent3>
      <a:accent4>
        <a:srgbClr val="E4B0A6"/>
      </a:accent4>
      <a:accent5>
        <a:srgbClr val="CB6955"/>
      </a:accent5>
      <a:accent6>
        <a:srgbClr val="91291B"/>
      </a:accent6>
      <a:hlink>
        <a:srgbClr val="6176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38">
      <a:dk1>
        <a:sysClr val="windowText" lastClr="000000"/>
      </a:dk1>
      <a:lt1>
        <a:sysClr val="window" lastClr="FFFFFF"/>
      </a:lt1>
      <a:dk2>
        <a:srgbClr val="6D787D"/>
      </a:dk2>
      <a:lt2>
        <a:srgbClr val="3F3F3F"/>
      </a:lt2>
      <a:accent1>
        <a:srgbClr val="A74633"/>
      </a:accent1>
      <a:accent2>
        <a:srgbClr val="CB6955"/>
      </a:accent2>
      <a:accent3>
        <a:srgbClr val="DB9789"/>
      </a:accent3>
      <a:accent4>
        <a:srgbClr val="E4B0A6"/>
      </a:accent4>
      <a:accent5>
        <a:srgbClr val="CB6955"/>
      </a:accent5>
      <a:accent6>
        <a:srgbClr val="91291B"/>
      </a:accent6>
      <a:hlink>
        <a:srgbClr val="6176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38">
      <a:dk1>
        <a:sysClr val="windowText" lastClr="000000"/>
      </a:dk1>
      <a:lt1>
        <a:sysClr val="window" lastClr="FFFFFF"/>
      </a:lt1>
      <a:dk2>
        <a:srgbClr val="6D787D"/>
      </a:dk2>
      <a:lt2>
        <a:srgbClr val="3F3F3F"/>
      </a:lt2>
      <a:accent1>
        <a:srgbClr val="A74633"/>
      </a:accent1>
      <a:accent2>
        <a:srgbClr val="CB6955"/>
      </a:accent2>
      <a:accent3>
        <a:srgbClr val="DB9789"/>
      </a:accent3>
      <a:accent4>
        <a:srgbClr val="E4B0A6"/>
      </a:accent4>
      <a:accent5>
        <a:srgbClr val="CB6955"/>
      </a:accent5>
      <a:accent6>
        <a:srgbClr val="91291B"/>
      </a:accent6>
      <a:hlink>
        <a:srgbClr val="61769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1528</Words>
  <Application>Microsoft Office PowerPoint</Application>
  <PresentationFormat>Экран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15_Office Theme</vt:lpstr>
      <vt:lpstr>Презентация PowerPoint</vt:lpstr>
      <vt:lpstr>Современные мировые тенденции</vt:lpstr>
      <vt:lpstr>Разнообразие соцсетей, приложений, мессенджеров</vt:lpstr>
      <vt:lpstr>Проблемы, являющиеся следствием тотальной цифровизации:</vt:lpstr>
      <vt:lpstr>Избыточное давление информации </vt:lpstr>
      <vt:lpstr>Физиология и психология  зависимости от гаджетов </vt:lpstr>
      <vt:lpstr>Коммуникативно-контентные риски: </vt:lpstr>
      <vt:lpstr>Чему может угрожать вредоносный  контент:</vt:lpstr>
      <vt:lpstr>Примеры вредоносного контента:</vt:lpstr>
      <vt:lpstr>Побуждение пользователей к участию в действиях, представляющих опасность для жизни</vt:lpstr>
      <vt:lpstr>Опасные челленджи (вызовы):</vt:lpstr>
      <vt:lpstr>Посягательства на половую неприкосновенность малолетних происходят в в  т.ч. через игры и аниме. Дети постарше подписываются не соответствующий группы в Контакте, так называемые «ВПИСКИ»</vt:lpstr>
      <vt:lpstr>Под угрозой неприкосновенность личности, чувство собственного достоинства: </vt:lpstr>
      <vt:lpstr>Риски для  здоровья: группы пропагандирующие употребление психоактивных веществ, анорексии, самоповреждающего поведения</vt:lpstr>
      <vt:lpstr>Покушения на  финансовую неприкосновенность:  </vt:lpstr>
      <vt:lpstr>Презентация PowerPoint</vt:lpstr>
      <vt:lpstr>Под угрозой правопослушное поведение:</vt:lpstr>
      <vt:lpstr>Жестокое обращение с животными</vt:lpstr>
      <vt:lpstr>ВОВЛЕЧЕНИЕ В СБЫТ НАРКОТИКОВ. РАБОТА КЛАДМЕНА </vt:lpstr>
      <vt:lpstr>Участие в террористических и экстремистских организациях. Колумбайнеры. </vt:lpstr>
      <vt:lpstr>Защищаем.  Приложения родительского контроля: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Рябинка</cp:lastModifiedBy>
  <cp:revision>282</cp:revision>
  <dcterms:created xsi:type="dcterms:W3CDTF">2012-04-26T17:06:14Z</dcterms:created>
  <dcterms:modified xsi:type="dcterms:W3CDTF">2021-05-17T03:46:46Z</dcterms:modified>
</cp:coreProperties>
</file>