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4" r:id="rId4"/>
    <p:sldId id="292" r:id="rId5"/>
    <p:sldId id="294" r:id="rId6"/>
    <p:sldId id="268" r:id="rId7"/>
    <p:sldId id="267" r:id="rId8"/>
    <p:sldId id="283" r:id="rId9"/>
    <p:sldId id="274" r:id="rId10"/>
    <p:sldId id="269" r:id="rId11"/>
    <p:sldId id="272" r:id="rId12"/>
    <p:sldId id="277" r:id="rId13"/>
    <p:sldId id="296" r:id="rId14"/>
    <p:sldId id="278" r:id="rId15"/>
    <p:sldId id="273" r:id="rId16"/>
    <p:sldId id="295" r:id="rId17"/>
    <p:sldId id="271" r:id="rId18"/>
    <p:sldId id="289" r:id="rId19"/>
    <p:sldId id="29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60"/>
  </p:normalViewPr>
  <p:slideViewPr>
    <p:cSldViewPr>
      <p:cViewPr varScale="1">
        <p:scale>
          <a:sx n="50" d="100"/>
          <a:sy n="50" d="100"/>
        </p:scale>
        <p:origin x="1282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E9C05-2651-4852-8AFC-98142490E6CA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9E950-B35B-4239-A9C9-8931AE229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857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E9C05-2651-4852-8AFC-98142490E6CA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9E950-B35B-4239-A9C9-8931AE229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486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E9C05-2651-4852-8AFC-98142490E6CA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9E950-B35B-4239-A9C9-8931AE229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968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E9C05-2651-4852-8AFC-98142490E6CA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9E950-B35B-4239-A9C9-8931AE229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896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E9C05-2651-4852-8AFC-98142490E6CA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9E950-B35B-4239-A9C9-8931AE229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922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E9C05-2651-4852-8AFC-98142490E6CA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9E950-B35B-4239-A9C9-8931AE229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094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E9C05-2651-4852-8AFC-98142490E6CA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9E950-B35B-4239-A9C9-8931AE229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271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E9C05-2651-4852-8AFC-98142490E6CA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9E950-B35B-4239-A9C9-8931AE229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554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E9C05-2651-4852-8AFC-98142490E6CA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9E950-B35B-4239-A9C9-8931AE229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392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E9C05-2651-4852-8AFC-98142490E6CA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9E950-B35B-4239-A9C9-8931AE229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095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E9C05-2651-4852-8AFC-98142490E6CA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9E950-B35B-4239-A9C9-8931AE229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66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E9C05-2651-4852-8AFC-98142490E6CA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9E950-B35B-4239-A9C9-8931AE229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361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yon\Desktop\фоныдля призентаций\EC3oLRlXUAAnGJ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8" y="-9939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403648" y="1124744"/>
            <a:ext cx="5112568" cy="4248472"/>
          </a:xfrm>
          <a:prstGeom prst="round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accent4">
                  <a:lumMod val="75000"/>
                </a:schemeClr>
              </a:solidFill>
              <a:latin typeface="Book Antiqua" pitchFamily="18" charset="0"/>
            </a:endParaRPr>
          </a:p>
          <a:p>
            <a:pPr algn="ctr"/>
            <a:r>
              <a:rPr lang="ru-RU" sz="2000" b="1" i="1" u="sng" dirty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«</a:t>
            </a:r>
            <a:r>
              <a:rPr lang="ru-RU" sz="2000" b="1" i="1" u="sng" dirty="0" smtClean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Дневник юного </a:t>
            </a:r>
            <a:r>
              <a:rPr lang="ru-RU" sz="2000" b="1" i="1" u="sng" dirty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исследователя» </a:t>
            </a:r>
            <a:r>
              <a:rPr lang="ru-RU" sz="2000" b="1" i="1" dirty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как средство развития познавательной активности </a:t>
            </a:r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и </a:t>
            </a:r>
            <a:r>
              <a:rPr lang="ru-RU" sz="2000" b="1" i="1" dirty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интеллектуальной </a:t>
            </a:r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сферы </a:t>
            </a:r>
            <a:r>
              <a:rPr lang="ru-RU" sz="2000" b="1" i="1" dirty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современного </a:t>
            </a:r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ребенка - дошкольника</a:t>
            </a:r>
            <a:endParaRPr lang="ru-RU" sz="2000" b="1" i="1" dirty="0">
              <a:solidFill>
                <a:schemeClr val="accent4">
                  <a:lumMod val="75000"/>
                </a:schemeClr>
              </a:solidFill>
              <a:latin typeface="Book Antiqua" pitchFamily="18" charset="0"/>
            </a:endParaRPr>
          </a:p>
          <a:p>
            <a:pPr algn="ctr"/>
            <a:endParaRPr lang="ru-RU" dirty="0">
              <a:solidFill>
                <a:schemeClr val="tx2"/>
              </a:solidFill>
              <a:latin typeface="Book Antiqua" pitchFamily="18" charset="0"/>
            </a:endParaRPr>
          </a:p>
          <a:p>
            <a:pPr algn="ctr"/>
            <a:endParaRPr lang="ru-RU" sz="1600" dirty="0">
              <a:solidFill>
                <a:schemeClr val="tx2"/>
              </a:solidFill>
              <a:latin typeface="Book Antiqua" pitchFamily="18" charset="0"/>
            </a:endParaRPr>
          </a:p>
          <a:p>
            <a:pPr algn="ctr"/>
            <a:endParaRPr lang="ru-RU" sz="1600" dirty="0">
              <a:solidFill>
                <a:schemeClr val="tx2"/>
              </a:solidFill>
              <a:latin typeface="Book Antiqua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Book Antiqua" pitchFamily="18" charset="0"/>
              </a:rPr>
              <a:t>Воспитатели: </a:t>
            </a:r>
            <a:r>
              <a:rPr lang="ru-RU" sz="1400" dirty="0" err="1" smtClean="0">
                <a:solidFill>
                  <a:schemeClr val="tx1"/>
                </a:solidFill>
                <a:latin typeface="Book Antiqua" pitchFamily="18" charset="0"/>
              </a:rPr>
              <a:t>Логачёва</a:t>
            </a:r>
            <a:r>
              <a:rPr lang="ru-RU" sz="1400" dirty="0" smtClean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Book Antiqua" pitchFamily="18" charset="0"/>
              </a:rPr>
              <a:t>Ирина Андреевна,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Book Antiqua" pitchFamily="18" charset="0"/>
              </a:rPr>
              <a:t>                                   </a:t>
            </a:r>
            <a:r>
              <a:rPr lang="ru-RU" sz="1400" dirty="0" smtClean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Book Antiqua" pitchFamily="18" charset="0"/>
              </a:rPr>
              <a:t>Шапурова</a:t>
            </a:r>
            <a:r>
              <a:rPr lang="ru-RU" sz="1400" dirty="0" smtClean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Book Antiqua" pitchFamily="18" charset="0"/>
              </a:rPr>
              <a:t>Алена Валерьевна, ВКК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" y="14818"/>
            <a:ext cx="900780" cy="894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EFEFA1-184B-4873-892B-C8AFB8E32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9789"/>
            <a:ext cx="8229600" cy="680939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1800" b="1" i="1" dirty="0">
                <a:solidFill>
                  <a:prstClr val="black"/>
                </a:solidFill>
                <a:latin typeface="Book Antiqua" pitchFamily="18" charset="0"/>
                <a:ea typeface="+mn-ea"/>
                <a:cs typeface="+mn-cs"/>
              </a:rPr>
              <a:t>Муниципальное бюджетное дошкольное образовательное учреждение города Иркутска детский сад № 51 «Рябинка»</a:t>
            </a:r>
            <a:br>
              <a:rPr lang="ru-RU" sz="1800" b="1" i="1" dirty="0">
                <a:solidFill>
                  <a:prstClr val="black"/>
                </a:solidFill>
                <a:latin typeface="Book Antiqua" pitchFamily="18" charset="0"/>
                <a:ea typeface="+mn-ea"/>
                <a:cs typeface="+mn-cs"/>
              </a:rPr>
            </a:br>
            <a:endParaRPr lang="ru-RU" sz="1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9C8D72-8BCF-4DDD-AA9E-DFA94471C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      </a:t>
            </a:r>
            <a:r>
              <a:rPr lang="ru-RU" dirty="0" smtClean="0"/>
              <a:t>    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15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60648"/>
            <a:ext cx="8964488" cy="1008112"/>
          </a:xfrm>
        </p:spPr>
        <p:txBody>
          <a:bodyPr>
            <a:noAutofit/>
          </a:bodyPr>
          <a:lstStyle/>
          <a:p>
            <a:r>
              <a:rPr lang="ru-RU" sz="2000" b="1" u="sng" dirty="0">
                <a:solidFill>
                  <a:prstClr val="black"/>
                </a:solidFill>
                <a:latin typeface="Book Antiqua" pitchFamily="18" charset="0"/>
              </a:rPr>
              <a:t>4. Сбор материала;</a:t>
            </a:r>
            <a:br>
              <a:rPr lang="ru-RU" sz="2000" b="1" u="sng" dirty="0">
                <a:solidFill>
                  <a:prstClr val="black"/>
                </a:solidFill>
                <a:latin typeface="Book Antiqua" pitchFamily="18" charset="0"/>
              </a:rPr>
            </a:br>
            <a:r>
              <a:rPr lang="ru-RU" sz="2000" b="1" u="sng" dirty="0">
                <a:solidFill>
                  <a:prstClr val="black"/>
                </a:solidFill>
                <a:latin typeface="Book Antiqua" pitchFamily="18" charset="0"/>
              </a:rPr>
              <a:t>5.Обобщение полученных данных;</a:t>
            </a:r>
            <a:br>
              <a:rPr lang="ru-RU" sz="2000" b="1" u="sng" dirty="0">
                <a:solidFill>
                  <a:prstClr val="black"/>
                </a:solidFill>
                <a:latin typeface="Book Antiqua" pitchFamily="18" charset="0"/>
              </a:rPr>
            </a:br>
            <a:r>
              <a:rPr lang="ru-RU" sz="2000" b="1" u="sng" dirty="0">
                <a:solidFill>
                  <a:prstClr val="black"/>
                </a:solidFill>
                <a:latin typeface="Book Antiqua" pitchFamily="18" charset="0"/>
              </a:rPr>
              <a:t>6. Подготовка к защите (сообщение, доклад, макет , стенгазета и т.д.);</a:t>
            </a:r>
            <a:br>
              <a:rPr lang="ru-RU" sz="2000" b="1" u="sng" dirty="0">
                <a:solidFill>
                  <a:prstClr val="black"/>
                </a:solidFill>
                <a:latin typeface="Book Antiqua" pitchFamily="18" charset="0"/>
              </a:rPr>
            </a:br>
            <a:r>
              <a:rPr lang="ru-RU" sz="2000" b="1" u="sng" dirty="0">
                <a:solidFill>
                  <a:prstClr val="black"/>
                </a:solidFill>
                <a:latin typeface="Book Antiqua" pitchFamily="18" charset="0"/>
              </a:rPr>
              <a:t>7. Защита.</a:t>
            </a:r>
            <a:endParaRPr lang="ru-RU" sz="2000" dirty="0"/>
          </a:p>
        </p:txBody>
      </p:sp>
      <p:pic>
        <p:nvPicPr>
          <p:cNvPr id="7" name="Picture 2" descr="C:\Users\Alyon\Desktop\выступление на МО 2020\IMG_28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3312368" cy="220824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139" y="1724432"/>
            <a:ext cx="3312371" cy="220824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81590" y="3835952"/>
            <a:ext cx="2484275" cy="33123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6" descr="C:\Users\Alyon\Desktop\выступление на МО 2020\SDC138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138" y="4179083"/>
            <a:ext cx="3312371" cy="24842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669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79246\Downloads\IMG-f3de4c0ca2c326f57a9e7d7ee4fc9e53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 flipH="1">
            <a:off x="858912" y="-130719"/>
            <a:ext cx="2385618" cy="31683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45666" y="-136954"/>
            <a:ext cx="2385617" cy="31808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Содержимое 10" descr="IMG-ed3c5e8771899e3e3785cc9b70b62980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2979792"/>
            <a:ext cx="2384701" cy="31796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" name="Picture 6" descr="C:\Users\79246\Downloads\IMG-20486c475d3342cc4813afb14379c91a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3446069" y="2570675"/>
            <a:ext cx="2317421" cy="30898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6" name="Содержимое 9" descr="IMG-f2c504cfee29bbc8d146b441adb624c4-V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16216" y="2956912"/>
            <a:ext cx="2468714" cy="32916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56936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764704"/>
            <a:ext cx="7254270" cy="56072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079077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186131"/>
            <a:ext cx="4487752" cy="36724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98121" y="3576262"/>
            <a:ext cx="3526796" cy="26450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40378" y="3770143"/>
            <a:ext cx="3305216" cy="24789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853633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92696"/>
            <a:ext cx="7488832" cy="56166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493546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29496" y="-98412"/>
            <a:ext cx="3035808" cy="40477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86106" y="3221978"/>
            <a:ext cx="2970331" cy="39604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293993" y="-125092"/>
            <a:ext cx="3035807" cy="40477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9750828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Alyon\Desktop\IMG-52626fbed71f91012e9b7c3deea4c681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7056784" cy="52925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433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548680"/>
            <a:ext cx="7344816" cy="648072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Book Antiqua" pitchFamily="18" charset="0"/>
              </a:rPr>
              <a:t>Самостоятельные исследования детей, </a:t>
            </a:r>
            <a:br>
              <a:rPr lang="ru-RU" sz="2400" b="1" dirty="0">
                <a:latin typeface="Book Antiqua" pitchFamily="18" charset="0"/>
              </a:rPr>
            </a:br>
            <a:r>
              <a:rPr lang="ru-RU" sz="2400" b="1" dirty="0">
                <a:latin typeface="Book Antiqua" pitchFamily="18" charset="0"/>
              </a:rPr>
              <a:t>проводимые дома совместно с родителями.</a:t>
            </a:r>
          </a:p>
        </p:txBody>
      </p:sp>
      <p:pic>
        <p:nvPicPr>
          <p:cNvPr id="5122" name="Picture 2" descr="C:\Users\Alyon\Desktop\IMG-ee9060fc7e27d1db7d3e7469d06b6d60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879813" y="1016733"/>
            <a:ext cx="4104454" cy="54726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093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98703" y="-234407"/>
            <a:ext cx="5130570" cy="68407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8926586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0892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Book Antiqua" panose="02040602050305030304" pitchFamily="18" charset="0"/>
              </a:rPr>
              <a:t>«</a:t>
            </a:r>
            <a:r>
              <a:rPr lang="ru-RU" sz="2400" b="1" dirty="0">
                <a:latin typeface="Book Antiqua" panose="02040602050305030304" pitchFamily="18" charset="0"/>
              </a:rPr>
              <a:t>Люди, научившиеся… наблюдениям и опытам, приобретают способность сами ставить вопросы и получать на них фактические ответы на более высоком умственном и нравственном уровне в сравнении с теми, кто такой школы не прошел</a:t>
            </a:r>
            <a:r>
              <a:rPr lang="ru-RU" sz="2400" b="1" dirty="0" smtClean="0">
                <a:latin typeface="Book Antiqua" panose="02040602050305030304" pitchFamily="18" charset="0"/>
              </a:rPr>
              <a:t>». </a:t>
            </a:r>
            <a:br>
              <a:rPr lang="ru-RU" sz="2400" b="1" dirty="0" smtClean="0">
                <a:latin typeface="Book Antiqua" panose="02040602050305030304" pitchFamily="18" charset="0"/>
              </a:rPr>
            </a:br>
            <a:r>
              <a:rPr lang="ru-RU" sz="2400" b="1" dirty="0" smtClean="0">
                <a:latin typeface="Book Antiqua" panose="02040602050305030304" pitchFamily="18" charset="0"/>
              </a:rPr>
              <a:t>                                                                      К</a:t>
            </a:r>
            <a:r>
              <a:rPr lang="ru-RU" sz="2400" b="1" dirty="0">
                <a:latin typeface="Book Antiqua" panose="02040602050305030304" pitchFamily="18" charset="0"/>
              </a:rPr>
              <a:t>. Е. </a:t>
            </a:r>
            <a:r>
              <a:rPr lang="ru-RU" sz="2400" b="1" smtClean="0">
                <a:latin typeface="Book Antiqua" panose="02040602050305030304" pitchFamily="18" charset="0"/>
              </a:rPr>
              <a:t>Тимирязев  </a:t>
            </a:r>
            <a:r>
              <a:rPr lang="ru-RU" sz="2400" b="1" dirty="0">
                <a:latin typeface="Book Antiqua" panose="02040602050305030304" pitchFamily="18" charset="0"/>
              </a:rPr>
              <a:t/>
            </a:r>
            <a:br>
              <a:rPr lang="ru-RU" sz="2400" b="1" dirty="0">
                <a:latin typeface="Book Antiqua" panose="02040602050305030304" pitchFamily="18" charset="0"/>
              </a:rPr>
            </a:br>
            <a:r>
              <a:rPr lang="ru-RU" sz="2400" b="1" dirty="0">
                <a:latin typeface="Book Antiqua" panose="02040602050305030304" pitchFamily="18" charset="0"/>
              </a:rPr>
              <a:t> </a:t>
            </a:r>
            <a:br>
              <a:rPr lang="ru-RU" sz="2400" b="1" dirty="0">
                <a:latin typeface="Book Antiqua" panose="02040602050305030304" pitchFamily="18" charset="0"/>
              </a:rPr>
            </a:br>
            <a:r>
              <a:rPr lang="ru-RU" sz="2400" b="1" dirty="0">
                <a:latin typeface="Book Antiqua" panose="02040602050305030304" pitchFamily="18" charset="0"/>
              </a:rPr>
              <a:t> </a:t>
            </a:r>
            <a:br>
              <a:rPr lang="ru-RU" sz="2400" b="1" dirty="0">
                <a:latin typeface="Book Antiqua" panose="02040602050305030304" pitchFamily="18" charset="0"/>
              </a:rPr>
            </a:br>
            <a:endParaRPr lang="ru-RU" sz="2400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730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33395">
            <a:off x="3311443" y="1396118"/>
            <a:ext cx="2449926" cy="296053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3990" y="1458918"/>
            <a:ext cx="3662538" cy="276217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60" y="1590293"/>
            <a:ext cx="3687609" cy="2630795"/>
          </a:xfrm>
          <a:prstGeom prst="rect">
            <a:avLst/>
          </a:prstGeom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Условия для развития исследовательских способностей ребенка - дошкольника</a:t>
            </a:r>
            <a:endParaRPr lang="ru-RU" sz="2400" b="1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3768" y="4005064"/>
            <a:ext cx="4012715" cy="263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126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691680" y="1340768"/>
            <a:ext cx="5976664" cy="3024337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Исследовательский метод </a:t>
            </a:r>
            <a:r>
              <a:rPr lang="ru-RU" sz="2000" dirty="0">
                <a:solidFill>
                  <a:prstClr val="black"/>
                </a:solidFill>
                <a:latin typeface="Book Antiqua" pitchFamily="18" charset="0"/>
              </a:rPr>
              <a:t>– путь к познанию через собственный  творческий, исследовательский поиск. 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Основные составляющие метода </a:t>
            </a:r>
            <a:r>
              <a:rPr lang="ru-RU" sz="2000" dirty="0">
                <a:solidFill>
                  <a:prstClr val="black"/>
                </a:solidFill>
                <a:latin typeface="Book Antiqua" pitchFamily="18" charset="0"/>
              </a:rPr>
              <a:t>– выявление проблем, выработка и постановка гипотез, наблюдения, опыты,  эксперименты, а также сделанные  на их основе суждения и умозаключения. 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>
                <a:solidFill>
                  <a:prstClr val="black"/>
                </a:solidFill>
                <a:latin typeface="Book Antiqua" pitchFamily="18" charset="0"/>
              </a:rPr>
              <a:t>Методика проведения учебных исследований в детском саду</a:t>
            </a:r>
            <a:r>
              <a:rPr lang="en-US" sz="2000" dirty="0">
                <a:solidFill>
                  <a:prstClr val="black"/>
                </a:solidFill>
                <a:latin typeface="Book Antiqua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Book Antiqua" pitchFamily="18" charset="0"/>
              </a:rPr>
              <a:t>А. И. Савенков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41678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764704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Book Antiqua" pitchFamily="18" charset="0"/>
              </a:rPr>
              <a:t>Структура  детского исследования включает основные этапы:</a:t>
            </a:r>
            <a:endParaRPr lang="ru-RU" sz="24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475656" y="1628801"/>
            <a:ext cx="6984776" cy="367240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выбор темы исследования </a:t>
            </a:r>
            <a:r>
              <a:rPr lang="ru-RU" sz="2000" dirty="0" smtClean="0">
                <a:latin typeface="Book Antiqua" pitchFamily="18" charset="0"/>
              </a:rPr>
              <a:t>(выделение и постановка проблемы);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выработка гипотез, предположений</a:t>
            </a:r>
            <a:r>
              <a:rPr lang="ru-RU" sz="2000" b="1" dirty="0" smtClean="0">
                <a:latin typeface="Book Antiqua" pitchFamily="18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как провести исследование </a:t>
            </a:r>
            <a:r>
              <a:rPr lang="ru-RU" sz="2000" dirty="0" smtClean="0">
                <a:latin typeface="Book Antiqua" pitchFamily="18" charset="0"/>
              </a:rPr>
              <a:t>(поиск и предложение возможных вариантов решения);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сбор материала</a:t>
            </a:r>
            <a:r>
              <a:rPr lang="ru-RU" sz="2000" b="1" dirty="0" smtClean="0">
                <a:latin typeface="Book Antiqua" pitchFamily="18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обобщение полученных данных</a:t>
            </a:r>
            <a:r>
              <a:rPr lang="ru-RU" sz="2000" b="1" dirty="0" smtClean="0">
                <a:latin typeface="Book Antiqua" pitchFamily="18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подготовка к защите </a:t>
            </a:r>
            <a:r>
              <a:rPr lang="ru-RU" sz="2000" dirty="0" smtClean="0">
                <a:latin typeface="Book Antiqua" pitchFamily="18" charset="0"/>
              </a:rPr>
              <a:t>(сообщение, доклад, макет , стенгазета и т.д.);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защита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.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596188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73128" y="836712"/>
            <a:ext cx="8208912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latin typeface="Book Antiqua" pitchFamily="18" charset="0"/>
              </a:rPr>
              <a:t>Примерные темы для  ведения </a:t>
            </a:r>
          </a:p>
          <a:p>
            <a:r>
              <a:rPr lang="ru-RU" sz="2400" b="1" dirty="0" smtClean="0">
                <a:latin typeface="Book Antiqua" pitchFamily="18" charset="0"/>
              </a:rPr>
              <a:t>«Дневника юного исследователя </a:t>
            </a:r>
          </a:p>
          <a:p>
            <a:r>
              <a:rPr lang="ru-RU" sz="2400" b="1" dirty="0" smtClean="0">
                <a:latin typeface="Book Antiqua" pitchFamily="18" charset="0"/>
              </a:rPr>
              <a:t>(согласно тематическому планированию)</a:t>
            </a:r>
            <a:endParaRPr lang="ru-RU" sz="2400" b="1" dirty="0">
              <a:latin typeface="Book Antiqua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683568" y="2204864"/>
            <a:ext cx="7848872" cy="367240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1.«Откуда хлеб пришел» («Здравствуй осень)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2.«Как делают сахар?» («Овощи, фрукты»)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3. «Зачем чистить зубы?» ( «Быть здоровыми хотим»).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4. «Почему воют волки?» («Животный мир готовится к зиме»).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5. «Почему люди седеют?»  (тема недели «Моя семья»).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6. «Почему фигурки прилипают?» (Мир вокруг нас)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7. «Почему цветы пахнут?» («Сибирь – мой край родной»)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9. «Почему у птиц нет зубов?» («Перелетные птицы Прибайкалья»)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10.«Почему утка не тонет?» («Перелетные птицы Прибайкалья»)</a:t>
            </a:r>
          </a:p>
          <a:p>
            <a:endParaRPr lang="ru-RU" sz="2000" dirty="0" smtClean="0">
              <a:solidFill>
                <a:srgbClr val="002060"/>
              </a:solidFill>
              <a:latin typeface="Book Antiqua" pitchFamily="18" charset="0"/>
            </a:endParaRPr>
          </a:p>
          <a:p>
            <a:endParaRPr lang="ru-RU" sz="1800" dirty="0" smtClean="0">
              <a:solidFill>
                <a:srgbClr val="002060"/>
              </a:solidFill>
              <a:latin typeface="Book Antiqua" pitchFamily="18" charset="0"/>
            </a:endParaRPr>
          </a:p>
          <a:p>
            <a:endParaRPr lang="ru-RU" sz="1800" dirty="0" smtClean="0">
              <a:solidFill>
                <a:srgbClr val="00206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653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lyon\Desktop\IMG-3600644da0afcd3852b1e8ed654d469b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331640" y="1772816"/>
            <a:ext cx="6264696" cy="46985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Карточки с символическим изображением</a:t>
            </a:r>
            <a:br>
              <a:rPr lang="ru-RU" sz="2400" b="1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 «методов исследования»</a:t>
            </a:r>
            <a:endParaRPr lang="ru-RU" sz="2400" b="1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498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4158" y="188640"/>
            <a:ext cx="5616624" cy="2304256"/>
          </a:xfrm>
        </p:spPr>
        <p:txBody>
          <a:bodyPr>
            <a:noAutofit/>
          </a:bodyPr>
          <a:lstStyle/>
          <a:p>
            <a:r>
              <a:rPr lang="ru-RU" sz="2000" b="1" u="sng" dirty="0" smtClean="0">
                <a:latin typeface="Book Antiqua" pitchFamily="18" charset="0"/>
              </a:rPr>
              <a:t>Структура проведения  научного исследования</a:t>
            </a:r>
            <a:r>
              <a:rPr lang="ru-RU" sz="2000" b="1" u="sng" dirty="0">
                <a:latin typeface="Book Antiqua" pitchFamily="18" charset="0"/>
              </a:rPr>
              <a:t>:</a:t>
            </a:r>
            <a:br>
              <a:rPr lang="ru-RU" sz="2000" b="1" u="sng" dirty="0">
                <a:latin typeface="Book Antiqua" pitchFamily="18" charset="0"/>
              </a:rPr>
            </a:br>
            <a:r>
              <a:rPr lang="ru-RU" sz="2000" b="1" u="sng" dirty="0">
                <a:latin typeface="Book Antiqua" pitchFamily="18" charset="0"/>
              </a:rPr>
              <a:t>1. Выбор темы исследования;</a:t>
            </a:r>
            <a:br>
              <a:rPr lang="ru-RU" sz="2000" b="1" u="sng" dirty="0">
                <a:latin typeface="Book Antiqua" pitchFamily="18" charset="0"/>
              </a:rPr>
            </a:br>
            <a:r>
              <a:rPr lang="ru-RU" sz="2000" b="1" u="sng" dirty="0">
                <a:latin typeface="Book Antiqua" pitchFamily="18" charset="0"/>
              </a:rPr>
              <a:t>2. Выработка гипотез, предположений;</a:t>
            </a:r>
            <a:br>
              <a:rPr lang="ru-RU" sz="2000" b="1" u="sng" dirty="0">
                <a:latin typeface="Book Antiqua" pitchFamily="18" charset="0"/>
              </a:rPr>
            </a:br>
            <a:r>
              <a:rPr lang="ru-RU" sz="2000" b="1" u="sng" dirty="0">
                <a:latin typeface="Book Antiqua" pitchFamily="18" charset="0"/>
              </a:rPr>
              <a:t>3. Как провести исследование (поиск и предложение возможных вариантов решения);</a:t>
            </a:r>
            <a:br>
              <a:rPr lang="ru-RU" sz="2000" b="1" u="sng" dirty="0">
                <a:latin typeface="Book Antiqua" pitchFamily="18" charset="0"/>
              </a:rPr>
            </a:br>
            <a:endParaRPr lang="ru-RU" sz="2000" b="1" u="sng" dirty="0">
              <a:latin typeface="Book Antiqua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158" y="2636912"/>
            <a:ext cx="6052471" cy="40362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626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32279" y="-16055"/>
            <a:ext cx="2956366" cy="39418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2" descr="C:\Users\Alyon\Desktop\выступление на МО 2020\SDC138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404" y="523695"/>
            <a:ext cx="3816424" cy="28623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Alyon\Desktop\выступление на МО 2020\SDC1379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87" y="3645024"/>
            <a:ext cx="3864430" cy="28983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Alyon\Desktop\выступление на МО 2020\SDC138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404" y="3646414"/>
            <a:ext cx="3862576" cy="28969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99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332656"/>
            <a:ext cx="4119371" cy="28462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3374536"/>
            <a:ext cx="3960440" cy="30612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2" descr="C:\Users\Alyon\Desktop\IMG-3600644da0afcd3852b1e8ed654d469b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004048" y="3501009"/>
            <a:ext cx="3913049" cy="29347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2558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1370</TotalTime>
  <Words>343</Words>
  <Application>Microsoft Office PowerPoint</Application>
  <PresentationFormat>Экран (4:3)</PresentationFormat>
  <Paragraphs>39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Book Antiqua</vt:lpstr>
      <vt:lpstr>Calibri</vt:lpstr>
      <vt:lpstr>Times New Roman</vt:lpstr>
      <vt:lpstr>Wingdings</vt:lpstr>
      <vt:lpstr>Тема Office</vt:lpstr>
      <vt:lpstr>Муниципальное бюджетное дошкольное образовательное учреждение города Иркутска детский сад № 51 «Рябинка» </vt:lpstr>
      <vt:lpstr>Условия для развития исследовательских способностей ребенка - дошкольника</vt:lpstr>
      <vt:lpstr>Презентация PowerPoint</vt:lpstr>
      <vt:lpstr>Презентация PowerPoint</vt:lpstr>
      <vt:lpstr>Презентация PowerPoint</vt:lpstr>
      <vt:lpstr>Карточки с символическим изображением  «методов исследования»</vt:lpstr>
      <vt:lpstr>Структура проведения  научного исследования: 1. Выбор темы исследования; 2. Выработка гипотез, предположений; 3. Как провести исследование (поиск и предложение возможных вариантов решения); </vt:lpstr>
      <vt:lpstr>Презентация PowerPoint</vt:lpstr>
      <vt:lpstr>Презентация PowerPoint</vt:lpstr>
      <vt:lpstr>4. Сбор материала; 5.Обобщение полученных данных; 6. Подготовка к защите (сообщение, доклад, макет , стенгазета и т.д.); 7. Защита.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Самостоятельные исследования детей,  проводимые дома совместно с родителями.</vt:lpstr>
      <vt:lpstr>Презентация PowerPoint</vt:lpstr>
      <vt:lpstr>«Люди, научившиеся… наблюдениям и опытам, приобретают способность сами ставить вопросы и получать на них фактические ответы на более высоком умственном и нравственном уровне в сравнении с теми, кто такой школы не прошел».                                                                        К. Е. Тимирязев      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алена шапурова</dc:creator>
  <cp:lastModifiedBy>Наталья МБДОУ № 51</cp:lastModifiedBy>
  <cp:revision>90</cp:revision>
  <dcterms:created xsi:type="dcterms:W3CDTF">2020-10-11T16:15:52Z</dcterms:created>
  <dcterms:modified xsi:type="dcterms:W3CDTF">2022-01-27T07:04:03Z</dcterms:modified>
</cp:coreProperties>
</file>