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8" r:id="rId4"/>
    <p:sldId id="269" r:id="rId5"/>
    <p:sldId id="258" r:id="rId6"/>
    <p:sldId id="267" r:id="rId7"/>
    <p:sldId id="270" r:id="rId8"/>
    <p:sldId id="271" r:id="rId9"/>
    <p:sldId id="272" r:id="rId10"/>
    <p:sldId id="273" r:id="rId11"/>
    <p:sldId id="276" r:id="rId12"/>
    <p:sldId id="274" r:id="rId13"/>
    <p:sldId id="277" r:id="rId14"/>
    <p:sldId id="278" r:id="rId15"/>
    <p:sldId id="261" r:id="rId16"/>
    <p:sldId id="275" r:id="rId17"/>
    <p:sldId id="26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28.09.2023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313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28.09.2023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25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28.09.2023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078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03663"/>
            <a:ext cx="4038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69931-2E6B-44BD-B3B7-772D535AA96E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40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5E6B8-5774-466F-8CF3-188C0F2FFE1D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97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28.09.2023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713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28.09.2023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250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28.09.2023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61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28.09.2023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487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28.09.2023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75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28.09.2023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28.09.2023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53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28.09.2023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36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28.09.2023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9247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1214422"/>
            <a:ext cx="64858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«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Рябинка» -  нежное названье,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Так детский сад мы наш зовём,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И к нам охотно утром ранним гурьба детей бежит, идёт.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А мы стараемся, 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Чтоб детям уютно было, хорошо.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Чтоб радовались, творили  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И приходили к нам ещё!</a:t>
            </a:r>
            <a:endParaRPr lang="ru-RU" sz="3600" b="1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5" t="13748" r="5685" b="17424"/>
          <a:stretch/>
        </p:blipFill>
        <p:spPr bwMode="auto">
          <a:xfrm>
            <a:off x="6732240" y="836712"/>
            <a:ext cx="2284174" cy="18197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9651991"/>
      </p:ext>
    </p:extLst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856984" cy="648072"/>
          </a:xfrm>
        </p:spPr>
        <p:txBody>
          <a:bodyPr>
            <a:normAutofit/>
          </a:bodyPr>
          <a:lstStyle/>
          <a:p>
            <a:pPr algn="ctr"/>
            <a:r>
              <a:rPr lang="ru-RU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по 5 образовательным областям</a:t>
            </a:r>
            <a:endParaRPr lang="ru-RU" sz="27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40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/>
              <a:t> «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Познавательное развитие</a:t>
            </a:r>
            <a:r>
              <a:rPr lang="ru-RU" sz="2000" dirty="0" smtClean="0"/>
              <a:t>»</a:t>
            </a:r>
          </a:p>
          <a:p>
            <a:pPr marL="0" indent="0" algn="ctr">
              <a:buNone/>
            </a:pPr>
            <a:r>
              <a:rPr lang="ru-RU" sz="2000" dirty="0" smtClean="0"/>
              <a:t>(сенсорные эталоны, математические представления, окружающий мир, природа)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«Речевое развитие»</a:t>
            </a:r>
          </a:p>
          <a:p>
            <a:pPr marL="0" indent="0" algn="ctr">
              <a:buNone/>
            </a:pPr>
            <a:r>
              <a:rPr lang="ru-RU" sz="1800" dirty="0" smtClean="0"/>
              <a:t>(</a:t>
            </a:r>
            <a:r>
              <a:rPr lang="ru-RU" sz="2000" dirty="0" smtClean="0"/>
              <a:t>формирование словаря, грамматический строй речи, связная речь, подготовка к обучению грамоте)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«Социально-коммуникативное развитие»</a:t>
            </a:r>
          </a:p>
          <a:p>
            <a:pPr marL="0" indent="0" algn="ctr">
              <a:buNone/>
            </a:pPr>
            <a:r>
              <a:rPr lang="ru-RU" sz="2000" dirty="0" smtClean="0"/>
              <a:t>(социальные отношения, гражданственность и патриотизм, трудовое воспитание, безопасное поведение) 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«Художественно-эстетическое развитие»</a:t>
            </a:r>
          </a:p>
          <a:p>
            <a:pPr marL="0" indent="0" algn="ctr">
              <a:buNone/>
            </a:pPr>
            <a:r>
              <a:rPr lang="ru-RU" sz="2000" dirty="0" smtClean="0"/>
              <a:t>(приобщение к искусству, изобразительная, конструктивная, музыкальная, театрализованная, культурно-досуговая  деятельность)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«Физическое развитие»</a:t>
            </a:r>
          </a:p>
          <a:p>
            <a:pPr marL="0" indent="0" algn="ctr">
              <a:buNone/>
            </a:pPr>
            <a:r>
              <a:rPr lang="ru-RU" sz="2000" dirty="0" smtClean="0"/>
              <a:t>(основная гимнастика, подвижные игры, спортивные игры  и упражнения,</a:t>
            </a:r>
            <a:r>
              <a:rPr lang="ru-RU" sz="2000" dirty="0">
                <a:latin typeface="Calibri"/>
                <a:ea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формирование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основ здорового образа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активный отдых)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05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образовательной деятельности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92500" lnSpcReduction="10000"/>
          </a:bodyPr>
          <a:lstStyle/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</a:p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</a:p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самостоятельную деятельность детей;</a:t>
            </a:r>
          </a:p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взаимодействие с семьями детей по реализации образовательной программы ДО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 СанПиН 1.2.3685-21 в режиме дня предусмотрено время для проведения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 осуществляется в созданной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РППС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9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</a:t>
            </a:r>
            <a:r>
              <a:rPr lang="ru-RU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воспитания</a:t>
            </a:r>
            <a:endParaRPr lang="ru-RU" sz="31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712968" cy="5199856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solidFill>
                  <a:srgbClr val="C00000"/>
                </a:solidFill>
              </a:rPr>
              <a:t>Основу воспитания </a:t>
            </a:r>
            <a:r>
              <a:rPr lang="ru-RU" sz="2000" dirty="0"/>
              <a:t>на всех уровнях, начиная с дошкольного, составляют </a:t>
            </a:r>
            <a:r>
              <a:rPr lang="ru-RU" sz="2000" dirty="0">
                <a:solidFill>
                  <a:srgbClr val="C00000"/>
                </a:solidFill>
              </a:rPr>
              <a:t>традиционные ценности российского </a:t>
            </a:r>
            <a:r>
              <a:rPr lang="ru-RU" sz="2000" dirty="0" smtClean="0">
                <a:solidFill>
                  <a:srgbClr val="C00000"/>
                </a:solidFill>
              </a:rPr>
              <a:t>общества</a:t>
            </a:r>
            <a:r>
              <a:rPr lang="ru-RU" sz="2000" dirty="0" smtClean="0"/>
              <a:t> </a:t>
            </a:r>
            <a:r>
              <a:rPr lang="ru-RU" sz="2000" dirty="0"/>
              <a:t>это нравственные ориентиры, формирующие мировоззрение граждан России, передаваемые от поколения к поколению, лежащие в основе общероссийской гражданской идентичности и единого культурного пространства страны, укрепляющие гражданское единство, нашедшие свое уникальное, самобытное проявление в духовном, историческом и культурном развитии </a:t>
            </a:r>
            <a:r>
              <a:rPr lang="ru-RU" sz="2000" dirty="0" smtClean="0"/>
              <a:t>многонационального </a:t>
            </a:r>
            <a:r>
              <a:rPr lang="ru-RU" sz="2000" dirty="0"/>
              <a:t>народа России </a:t>
            </a:r>
            <a:endParaRPr lang="ru-RU" sz="2000" dirty="0" smtClean="0"/>
          </a:p>
          <a:p>
            <a:pPr algn="just"/>
            <a:endParaRPr lang="ru-RU" sz="2000" dirty="0" smtClean="0"/>
          </a:p>
          <a:p>
            <a:pPr algn="just"/>
            <a:r>
              <a:rPr lang="ru-RU" sz="2000" dirty="0">
                <a:solidFill>
                  <a:srgbClr val="C00000"/>
                </a:solidFill>
              </a:rPr>
              <a:t>Программа воспитания </a:t>
            </a:r>
            <a:r>
              <a:rPr lang="ru-RU" sz="2000" dirty="0"/>
              <a:t>предусматривает </a:t>
            </a:r>
            <a:r>
              <a:rPr lang="ru-RU" sz="2000" dirty="0">
                <a:solidFill>
                  <a:srgbClr val="C00000"/>
                </a:solidFill>
              </a:rPr>
              <a:t>приобщение детей к традиционным ценностям </a:t>
            </a:r>
            <a:r>
              <a:rPr lang="ru-RU" sz="2000" dirty="0"/>
              <a:t>российского </a:t>
            </a:r>
            <a:r>
              <a:rPr lang="ru-RU" sz="2000" dirty="0" smtClean="0"/>
              <a:t>общества.</a:t>
            </a:r>
            <a:endParaRPr lang="ru-RU" sz="2000" dirty="0" smtClean="0"/>
          </a:p>
          <a:p>
            <a:pPr marL="0" indent="0" algn="just">
              <a:buNone/>
            </a:pPr>
            <a:endParaRPr lang="ru-RU" sz="2000" dirty="0">
              <a:solidFill>
                <a:srgbClr val="C00000"/>
              </a:solidFill>
            </a:endParaRP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2481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 российского народа находит отражение в содержании воспитательной работы ДОО, в соответствии с возрастными особенностями детей.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733880"/>
          </a:xfrm>
        </p:spPr>
        <p:txBody>
          <a:bodyPr>
            <a:normAutofit fontScale="77500" lnSpcReduction="20000"/>
          </a:bodyPr>
          <a:lstStyle/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Ценности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Родина и природа </a:t>
            </a: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основе патриотического направления воспитания.</a:t>
            </a:r>
          </a:p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Ценности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милосердие, жизнь,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добро</a:t>
            </a: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основе духовно-нравственного направления воспитания</a:t>
            </a:r>
          </a:p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Ценности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человек, семья, дружба,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сотрудничество</a:t>
            </a: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основе социального направления воспитания.</a:t>
            </a:r>
          </a:p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Ценность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познание</a:t>
            </a: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основе познавательного направления воспитания.</a:t>
            </a:r>
          </a:p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Ценности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жизнь и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здоровье </a:t>
            </a: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основе физического и оздоровительного направления воспитания.</a:t>
            </a:r>
          </a:p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Ценность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труд </a:t>
            </a: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основе трудового направления </a:t>
            </a: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воспитания.</a:t>
            </a:r>
          </a:p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Ценности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культура и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красота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основе эстетического направления воспитания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21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А знаете ли Вы…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Через какие проведенные мероприятия  приобщали к ценностям:</a:t>
            </a: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Родина и природа, добро, познания </a:t>
            </a:r>
          </a:p>
          <a:p>
            <a:pPr marL="0" indent="0">
              <a:buNone/>
            </a:pPr>
            <a:r>
              <a:rPr lang="ru-RU" dirty="0" smtClean="0"/>
              <a:t>(День Рябинки, День </a:t>
            </a:r>
            <a:r>
              <a:rPr lang="ru-RU" smtClean="0"/>
              <a:t>дошкольного работника, Развлечение </a:t>
            </a:r>
            <a:r>
              <a:rPr lang="ru-RU" dirty="0" smtClean="0"/>
              <a:t>ко Дню знаний)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Жизнь и здоровье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(Осенний кросс, Познавательно-спортивное мероприятие «Туристический поход»)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16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74320" lvl="0" indent="-274320" algn="ctr">
              <a:spcBef>
                <a:spcPct val="20000"/>
              </a:spcBef>
            </a:pPr>
            <a:r>
              <a:rPr lang="ru-RU" sz="2800" b="1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Взаимодействие педагогического </a:t>
            </a:r>
            <a:r>
              <a:rPr lang="ru-RU" sz="28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коллектива с семьями обучающихся</a:t>
            </a:r>
            <a:endParaRPr lang="ru-RU" sz="2800" b="1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032448"/>
          </a:xfrm>
        </p:spPr>
        <p:txBody>
          <a:bodyPr>
            <a:normAutofit/>
          </a:bodyPr>
          <a:lstStyle/>
          <a:p>
            <a:endParaRPr lang="ru-RU" dirty="0"/>
          </a:p>
          <a:p>
            <a:pPr indent="0" algn="just">
              <a:spcBef>
                <a:spcPts val="100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    </a:t>
            </a:r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Главные цели </a:t>
            </a:r>
            <a:r>
              <a:rPr lang="ru-RU" sz="19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взаимодействия педагогического коллектива ДОО с семьями обучающихся дошкольного возраста являются:</a:t>
            </a:r>
          </a:p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sz="19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</a:t>
            </a:r>
            <a:r>
              <a:rPr lang="ru-RU" sz="19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младенческого, </a:t>
            </a:r>
            <a:r>
              <a:rPr lang="ru-RU" sz="19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раннего и дошкольного возрастов;</a:t>
            </a:r>
          </a:p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sz="19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1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1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03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Достижение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целей взаимодействия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должно осуществляться через решение основных задач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5040560"/>
          </a:xfrm>
        </p:spPr>
        <p:txBody>
          <a:bodyPr>
            <a:normAutofit fontScale="55000" lnSpcReduction="20000"/>
          </a:bodyPr>
          <a:lstStyle/>
          <a:p>
            <a:pPr indent="0" algn="just"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/>
                <a:ea typeface="Times New Roman"/>
              </a:rPr>
              <a:t>:</a:t>
            </a:r>
            <a:endParaRPr lang="ru-RU" sz="2800" dirty="0">
              <a:latin typeface="Arial"/>
              <a:ea typeface="Times New Roman"/>
            </a:endParaRPr>
          </a:p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информирование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родителей </a:t>
            </a: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(законных представителей) и общественности относительно целей ДО, общих для всего образовательного пространства Российской Федерации, о мерах господдержки семьям, имеющим детей дошкольного возраста, а также об образовательной программе, реализуемой в ДОО;</a:t>
            </a:r>
          </a:p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просвещение родителей </a:t>
            </a: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(законных представителей), повышение их правовой, психолого-педагогической компетентности в вопросах охраны и укрепления здоровья, развития и образования детей;</a:t>
            </a:r>
          </a:p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способствование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развитию ответственного и осознанного </a:t>
            </a:r>
            <a:r>
              <a:rPr lang="ru-RU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родительства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как базовой основы благополучия семьи;</a:t>
            </a:r>
          </a:p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построение </a:t>
            </a: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взаимодействия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форме сотрудничества и установления партнерских отношений</a:t>
            </a: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с родителями (законными представителями) детей младенческого, раннего и дошкольного возраста для решения образовательных задач;</a:t>
            </a:r>
          </a:p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вовлечение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родителей (законных представителей) в образовательный процесс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"/>
                <a:ea typeface="Times New Roman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60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работы по взаимодействию с семьями воспитанников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DE6C36"/>
              </a:buClr>
              <a:buNone/>
            </a:pPr>
            <a:r>
              <a:rPr lang="ru-RU" sz="1800" dirty="0">
                <a:solidFill>
                  <a:srgbClr val="B13F9A">
                    <a:lumMod val="60000"/>
                    <a:lumOff val="40000"/>
                  </a:srgbClr>
                </a:solidFill>
              </a:rPr>
              <a:t> </a:t>
            </a:r>
            <a:r>
              <a:rPr lang="ru-RU" sz="1800" dirty="0" smtClean="0">
                <a:solidFill>
                  <a:srgbClr val="B13F9A">
                    <a:lumMod val="60000"/>
                    <a:lumOff val="40000"/>
                  </a:srgbClr>
                </a:solidFill>
              </a:rPr>
              <a:t>    </a:t>
            </a:r>
            <a:r>
              <a:rPr lang="ru-RU" sz="1800" dirty="0" smtClean="0">
                <a:solidFill>
                  <a:prstClr val="black"/>
                </a:solidFill>
              </a:rPr>
              <a:t> </a:t>
            </a:r>
            <a:r>
              <a:rPr lang="ru-RU" sz="2000" dirty="0"/>
              <a:t>Информационно – аналитическое направление</a:t>
            </a:r>
          </a:p>
          <a:p>
            <a:pPr marL="0" lvl="0" indent="0" algn="ctr">
              <a:buClr>
                <a:srgbClr val="DE6C36"/>
              </a:buClr>
              <a:buNone/>
            </a:pPr>
            <a:endParaRPr lang="ru-RU" sz="2000" dirty="0"/>
          </a:p>
          <a:p>
            <a:pPr marL="0" indent="0" algn="ctr">
              <a:buNone/>
            </a:pPr>
            <a:r>
              <a:rPr lang="ru-RU" sz="2000" dirty="0" smtClean="0"/>
              <a:t>    Наглядно-информационное направление</a:t>
            </a:r>
          </a:p>
          <a:p>
            <a:pPr marL="0" indent="0" algn="ctr">
              <a:buNone/>
            </a:pPr>
            <a:endParaRPr lang="ru-RU" sz="2000" dirty="0" smtClean="0"/>
          </a:p>
          <a:p>
            <a:pPr marL="0" indent="0" algn="ctr">
              <a:buNone/>
            </a:pPr>
            <a:r>
              <a:rPr lang="ru-RU" sz="2000" dirty="0" smtClean="0"/>
              <a:t>Психолого-педагогическое направление</a:t>
            </a:r>
          </a:p>
          <a:p>
            <a:pPr marL="0" indent="0" algn="ctr">
              <a:buNone/>
            </a:pPr>
            <a:endParaRPr lang="ru-RU" sz="2000" dirty="0" smtClean="0"/>
          </a:p>
          <a:p>
            <a:pPr marL="0" indent="0" algn="ctr">
              <a:buNone/>
            </a:pPr>
            <a:r>
              <a:rPr lang="ru-RU" sz="2000" b="1" dirty="0" smtClean="0"/>
              <a:t>   </a:t>
            </a:r>
            <a:r>
              <a:rPr lang="ru-RU" sz="2000" dirty="0" smtClean="0"/>
              <a:t>Досуговое направление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1632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61638" y="677887"/>
            <a:ext cx="71267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СТРУКТУРА  И КОЛЛИЧЕСТВО ГРУПП В ДОУ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3018" y="908720"/>
            <a:ext cx="9144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14 групповых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помещений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 группа для детей от 1 г. до 3 – х лет, 1 группа для детей 2 – 3 лет, </a:t>
            </a:r>
          </a:p>
          <a:p>
            <a:pPr marL="457200" indent="-457200">
              <a:lnSpc>
                <a:spcPct val="150000"/>
              </a:lnSpc>
              <a:buFontTx/>
              <a:buChar char="-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 группы для детей 3 – 4 лет, </a:t>
            </a:r>
          </a:p>
          <a:p>
            <a:pPr marL="457200" indent="-457200">
              <a:lnSpc>
                <a:spcPct val="150000"/>
              </a:lnSpc>
              <a:buFontTx/>
              <a:buChar char="-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группа для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детей 5 – 6 лет, </a:t>
            </a:r>
          </a:p>
          <a:p>
            <a:pPr marL="457200" indent="-457200">
              <a:lnSpc>
                <a:spcPct val="150000"/>
              </a:lnSpc>
              <a:buFontTx/>
              <a:buChar char="-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 группы для детей 6 – 8 лет, </a:t>
            </a:r>
          </a:p>
          <a:p>
            <a:pPr marL="457200" indent="-457200">
              <a:lnSpc>
                <a:spcPct val="150000"/>
              </a:lnSpc>
              <a:buFontTx/>
              <a:buChar char="-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 группа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компенсирующей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направленности для детей с тяжелыми нарушениями речи для детей 4 – 6 лет,</a:t>
            </a:r>
          </a:p>
          <a:p>
            <a:pPr marL="457200" indent="-457200">
              <a:lnSpc>
                <a:spcPct val="150000"/>
              </a:lnSpc>
              <a:buFontTx/>
              <a:buChar char="-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 группа компенсирующей направленности для детей с тяжелыми нарушениями речи для детей 6 – 8 лет,</a:t>
            </a:r>
          </a:p>
          <a:p>
            <a:pPr marL="457200" indent="-457200">
              <a:lnSpc>
                <a:spcPct val="150000"/>
              </a:lnSpc>
              <a:buFontTx/>
              <a:buChar char="-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группы компенсирующей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направленности для детей с  задержкой психического развития  для детей 3– 8 лет,</a:t>
            </a:r>
          </a:p>
          <a:p>
            <a:pPr marL="457200" indent="-457200">
              <a:lnSpc>
                <a:spcPct val="150000"/>
              </a:lnSpc>
              <a:buFontTx/>
              <a:buChar char="-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 группы компенсирующей направленности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кратковременного пребывания для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детей 2 – 8 лет «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Лекотека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Консультационный пункт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22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694029"/>
            <a:ext cx="71267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СТРУКТУРА  И КОЛЛИЧЕСТВО ГРУПП В ДОУ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3587" y="1196752"/>
            <a:ext cx="8686800" cy="60944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ru-RU" sz="3200" b="1" dirty="0"/>
              <a:t>Физкультурный зал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ru-RU" sz="3200" b="1" dirty="0"/>
              <a:t>Музыкальный зал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ru-RU" sz="3200" b="1" dirty="0"/>
              <a:t>Кабинет изобразительной деятельности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ru-RU" sz="3200" b="1" dirty="0"/>
              <a:t>Кабинет педагога-психолога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ru-RU" sz="3200" b="1" dirty="0"/>
              <a:t>Кабинет учителя-логопеда (2)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ru-RU" sz="3200" b="1" dirty="0"/>
              <a:t> Бассейн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  <a:defRPr/>
            </a:pPr>
            <a:endParaRPr lang="ru-RU" b="1" dirty="0"/>
          </a:p>
          <a:p>
            <a:pPr>
              <a:lnSpc>
                <a:spcPct val="150000"/>
              </a:lnSpc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600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548680"/>
            <a:ext cx="80772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КАДРОВЫЕ УСЛОВИЯ ОБЕСПЕЧЕНИЯ ОБРАЗОВАТЕЛЬНОГО ПРОЦЕССА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36628" y="1563609"/>
            <a:ext cx="7780123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Arial" charset="0"/>
              </a:rPr>
              <a:t>Заведующий—1</a:t>
            </a:r>
            <a:endParaRPr lang="ru-RU" sz="2400" b="1" dirty="0">
              <a:cs typeface="Arial" charset="0"/>
            </a:endParaRPr>
          </a:p>
          <a:p>
            <a:pPr eaLnBrk="0" hangingPunct="0"/>
            <a:r>
              <a:rPr lang="ru-RU" sz="2400" b="1" dirty="0">
                <a:latin typeface="Times New Roman" pitchFamily="18" charset="0"/>
                <a:cs typeface="Arial" charset="0"/>
              </a:rPr>
              <a:t>Заместитель заведующего—2 </a:t>
            </a:r>
            <a:endParaRPr lang="ru-RU" sz="2400" b="1" dirty="0">
              <a:cs typeface="Arial" charset="0"/>
            </a:endParaRPr>
          </a:p>
          <a:p>
            <a:pPr eaLnBrk="0" hangingPunct="0"/>
            <a:r>
              <a:rPr lang="ru-RU" sz="2400" b="1" dirty="0">
                <a:latin typeface="Times New Roman" pitchFamily="18" charset="0"/>
                <a:cs typeface="Arial" charset="0"/>
              </a:rPr>
              <a:t>Педагог—психолог—2</a:t>
            </a:r>
            <a:endParaRPr lang="ru-RU" sz="2400" b="1" dirty="0">
              <a:cs typeface="Arial" charset="0"/>
            </a:endParaRPr>
          </a:p>
          <a:p>
            <a:pPr eaLnBrk="0" hangingPunct="0"/>
            <a:r>
              <a:rPr lang="ru-RU" sz="2400" b="1" dirty="0">
                <a:latin typeface="Times New Roman" pitchFamily="18" charset="0"/>
                <a:cs typeface="Arial" charset="0"/>
              </a:rPr>
              <a:t>Инструктор по физической культуре—1</a:t>
            </a:r>
          </a:p>
          <a:p>
            <a:pPr eaLnBrk="0" hangingPunct="0"/>
            <a:r>
              <a:rPr lang="ru-RU" sz="2400" b="1" dirty="0">
                <a:latin typeface="Times New Roman" pitchFamily="18" charset="0"/>
                <a:cs typeface="Arial" charset="0"/>
              </a:rPr>
              <a:t>Инструктор по физической </a:t>
            </a:r>
            <a:r>
              <a:rPr lang="ru-RU" sz="2400" b="1" dirty="0" smtClean="0">
                <a:latin typeface="Times New Roman" pitchFamily="18" charset="0"/>
                <a:cs typeface="Arial" charset="0"/>
              </a:rPr>
              <a:t>культуре (бассейн</a:t>
            </a:r>
            <a:r>
              <a:rPr lang="ru-RU" sz="2400" b="1" dirty="0">
                <a:latin typeface="Times New Roman" pitchFamily="18" charset="0"/>
                <a:cs typeface="Arial" charset="0"/>
              </a:rPr>
              <a:t>)—1</a:t>
            </a:r>
            <a:endParaRPr lang="ru-RU" sz="2400" b="1" dirty="0">
              <a:cs typeface="Arial" charset="0"/>
            </a:endParaRPr>
          </a:p>
          <a:p>
            <a:pPr eaLnBrk="0" hangingPunct="0"/>
            <a:r>
              <a:rPr lang="ru-RU" sz="2400" b="1" dirty="0">
                <a:latin typeface="Times New Roman" pitchFamily="18" charset="0"/>
                <a:cs typeface="Arial" charset="0"/>
              </a:rPr>
              <a:t>Учитель—логопед—3</a:t>
            </a:r>
          </a:p>
          <a:p>
            <a:pPr eaLnBrk="0" hangingPunct="0"/>
            <a:r>
              <a:rPr lang="ru-RU" sz="2400" b="1" dirty="0">
                <a:latin typeface="Times New Roman" pitchFamily="18" charset="0"/>
                <a:cs typeface="Arial" charset="0"/>
              </a:rPr>
              <a:t>Учитель – дефектолог – 2 </a:t>
            </a:r>
            <a:endParaRPr lang="ru-RU" sz="2400" b="1" dirty="0">
              <a:cs typeface="Arial" charset="0"/>
            </a:endParaRPr>
          </a:p>
          <a:p>
            <a:pPr eaLnBrk="0" hangingPunct="0"/>
            <a:r>
              <a:rPr lang="ru-RU" sz="2400" b="1" dirty="0">
                <a:latin typeface="Times New Roman" pitchFamily="18" charset="0"/>
                <a:cs typeface="Arial" charset="0"/>
              </a:rPr>
              <a:t>Музыкальный </a:t>
            </a:r>
            <a:r>
              <a:rPr lang="ru-RU" sz="2400" b="1" dirty="0" smtClean="0">
                <a:latin typeface="Times New Roman" pitchFamily="18" charset="0"/>
                <a:cs typeface="Arial" charset="0"/>
              </a:rPr>
              <a:t>руководитель—2</a:t>
            </a:r>
            <a:endParaRPr lang="ru-RU" sz="2400" b="1" dirty="0">
              <a:cs typeface="Arial" charset="0"/>
            </a:endParaRPr>
          </a:p>
          <a:p>
            <a:pPr eaLnBrk="0" hangingPunct="0"/>
            <a:r>
              <a:rPr lang="ru-RU" sz="2400" b="1" dirty="0">
                <a:latin typeface="Times New Roman" pitchFamily="18" charset="0"/>
                <a:cs typeface="Arial" charset="0"/>
              </a:rPr>
              <a:t>Педагог по изобразительной деятельности</a:t>
            </a:r>
            <a:r>
              <a:rPr lang="ru-RU" sz="2400" b="1" dirty="0" smtClean="0">
                <a:latin typeface="Times New Roman" pitchFamily="18" charset="0"/>
                <a:cs typeface="Arial" charset="0"/>
              </a:rPr>
              <a:t>—</a:t>
            </a:r>
            <a:endParaRPr lang="ru-RU" sz="2400" b="1" dirty="0">
              <a:cs typeface="Arial" charset="0"/>
            </a:endParaRPr>
          </a:p>
          <a:p>
            <a:pPr eaLnBrk="0" hangingPunct="0"/>
            <a:r>
              <a:rPr lang="ru-RU" sz="2400" b="1" dirty="0" smtClean="0">
                <a:latin typeface="Times New Roman" pitchFamily="18" charset="0"/>
                <a:cs typeface="Arial" charset="0"/>
              </a:rPr>
              <a:t>Воспитатель—26</a:t>
            </a:r>
            <a:endParaRPr lang="en-US" sz="2400" b="1" dirty="0">
              <a:cs typeface="Arial" charset="0"/>
            </a:endParaRPr>
          </a:p>
          <a:p>
            <a:pPr eaLnBrk="0" hangingPunct="0"/>
            <a:r>
              <a:rPr lang="ru-RU" sz="2400" b="1" dirty="0">
                <a:latin typeface="Book Antiqua" pitchFamily="18" charset="0"/>
                <a:cs typeface="Arial" charset="0"/>
              </a:rPr>
              <a:t> </a:t>
            </a:r>
            <a:endParaRPr lang="ru-RU" sz="24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30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021056"/>
          </a:xfrm>
        </p:spPr>
        <p:txBody>
          <a:bodyPr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600" b="1" i="1" dirty="0">
                <a:solidFill>
                  <a:srgbClr val="B13F9A"/>
                </a:solidFill>
                <a:latin typeface="Times New Roman"/>
                <a:ea typeface="Calibri"/>
                <a:cs typeface="+mn-cs"/>
              </a:rPr>
              <a:t>Создание образовательного пространства в дошкольном учреждении направленного на разностороннее развитие детей раннего и дошкольного возраста</a:t>
            </a:r>
            <a:r>
              <a:rPr lang="ru-RU" sz="3600" b="1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3600" b="1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368152"/>
          </a:xfrm>
        </p:spPr>
        <p:txBody>
          <a:bodyPr>
            <a:noAutofit/>
          </a:bodyPr>
          <a:lstStyle/>
          <a:p>
            <a:pPr algn="just"/>
            <a:endParaRPr lang="ru-RU" sz="3200" dirty="0"/>
          </a:p>
          <a:p>
            <a:pPr marL="0" indent="0" algn="just">
              <a:buNone/>
            </a:pPr>
            <a:endParaRPr lang="ru-RU" sz="3200" dirty="0"/>
          </a:p>
          <a:p>
            <a:pPr marL="0" indent="0" algn="ctr">
              <a:buNone/>
            </a:pPr>
            <a:r>
              <a:rPr lang="ru-RU" sz="3200" dirty="0" smtClean="0"/>
              <a:t>«Воспитание дошкольников – основа становления человека будущего»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9471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системе образования Российской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едерации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472608"/>
          </a:xfrm>
        </p:spPr>
        <p:txBody>
          <a:bodyPr>
            <a:normAutofit fontScale="55000" lnSpcReduction="20000"/>
          </a:bodyPr>
          <a:lstStyle/>
          <a:p>
            <a:r>
              <a:rPr lang="ru-RU" sz="3300" dirty="0"/>
              <a:t>Указ Президента Российской Федерации от 7 мая 2018 г. № 204 «О национальных целях и стратегических задачах развития Российской Федерации на период до 2024 года</a:t>
            </a:r>
            <a:r>
              <a:rPr lang="ru-RU" sz="3300" dirty="0" smtClean="0"/>
              <a:t>»</a:t>
            </a:r>
            <a:endParaRPr lang="ru-RU" sz="3300" dirty="0"/>
          </a:p>
          <a:p>
            <a:r>
              <a:rPr lang="ru-RU" sz="3300" dirty="0" smtClean="0"/>
              <a:t>Указ Президента </a:t>
            </a:r>
            <a:r>
              <a:rPr lang="ru-RU" sz="3300" dirty="0"/>
              <a:t>Российской Федерации от 21 июля 2020 г. № 474 «О национальных целях развития Российской Федерации на период до 2030 года</a:t>
            </a:r>
            <a:r>
              <a:rPr lang="ru-RU" sz="3300" dirty="0" smtClean="0"/>
              <a:t>»</a:t>
            </a:r>
            <a:endParaRPr lang="ru-RU" sz="3300" dirty="0"/>
          </a:p>
          <a:p>
            <a:r>
              <a:rPr lang="ru-RU" sz="3300" dirty="0" smtClean="0"/>
              <a:t>Указ </a:t>
            </a:r>
            <a:r>
              <a:rPr lang="ru-RU" sz="3300" dirty="0"/>
              <a:t>Президента Российской Федерации от 9 ноября 2022 г. № 809 «Об утверждении основ государственной политики по сохранению и укреплению традиционных российских духовно-нравственных ценностей</a:t>
            </a:r>
            <a:r>
              <a:rPr lang="ru-RU" sz="3300" dirty="0" smtClean="0"/>
              <a:t>»</a:t>
            </a:r>
            <a:endParaRPr lang="ru-RU" sz="33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900" dirty="0">
                <a:latin typeface="Times New Roman"/>
                <a:ea typeface="Times New Roman"/>
                <a:cs typeface="Times New Roman"/>
              </a:rPr>
              <a:t>Федеральный закон от 24 сентября 2022 г. № 371-ФЗ «О внесении изменений в Федеральный закон «Об образовании в Российской Федерации» и статью 1 Федерального закона «Об обязательных требованиях в Российской Федерации»;</a:t>
            </a:r>
            <a:endParaRPr lang="ru-RU" sz="29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900" dirty="0" smtClean="0">
                <a:latin typeface="Times New Roman"/>
                <a:ea typeface="Times New Roman"/>
                <a:cs typeface="Times New Roman"/>
              </a:rPr>
              <a:t>Распоряжение </a:t>
            </a:r>
            <a:r>
              <a:rPr lang="ru-RU" sz="2900" dirty="0">
                <a:latin typeface="Times New Roman"/>
                <a:ea typeface="Times New Roman"/>
                <a:cs typeface="Times New Roman"/>
              </a:rPr>
              <a:t>Правительства Российской Федерации от 29 мая 2015 г. №   999-р «Об утверждении Стратегии развития воспитания в Российской Федерации на период до 2025 года»;</a:t>
            </a:r>
            <a:endParaRPr lang="ru-RU" sz="29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900" dirty="0" smtClean="0">
                <a:latin typeface="Times New Roman"/>
                <a:ea typeface="Times New Roman"/>
                <a:cs typeface="Times New Roman"/>
              </a:rPr>
              <a:t>Федеральный </a:t>
            </a:r>
            <a:r>
              <a:rPr lang="ru-RU" sz="2900" dirty="0">
                <a:latin typeface="Times New Roman"/>
                <a:ea typeface="Times New Roman"/>
                <a:cs typeface="Times New Roman"/>
              </a:rPr>
              <a:t>государственный образовательный стандарт дошкольного образования (утвержден приказом </a:t>
            </a:r>
            <a:r>
              <a:rPr lang="ru-RU" sz="2900" dirty="0" err="1">
                <a:latin typeface="Times New Roman"/>
                <a:ea typeface="Times New Roman"/>
                <a:cs typeface="Times New Roman"/>
              </a:rPr>
              <a:t>Минобрнауки</a:t>
            </a:r>
            <a:r>
              <a:rPr lang="ru-RU" sz="2900" dirty="0">
                <a:latin typeface="Times New Roman"/>
                <a:ea typeface="Times New Roman"/>
                <a:cs typeface="Times New Roman"/>
              </a:rPr>
              <a:t> России от 17 октября 2013 г. № 1155, зарегистрировано в Минюсте России 14 ноября 2013 г., регистрационный № 30384; в редакции приказа </a:t>
            </a:r>
            <a:r>
              <a:rPr lang="ru-RU" sz="2900" dirty="0" err="1">
                <a:latin typeface="Times New Roman"/>
                <a:ea typeface="Times New Roman"/>
                <a:cs typeface="Times New Roman"/>
              </a:rPr>
              <a:t>Минпросвещения</a:t>
            </a:r>
            <a:r>
              <a:rPr lang="ru-RU" sz="2900" dirty="0">
                <a:latin typeface="Times New Roman"/>
                <a:ea typeface="Times New Roman"/>
                <a:cs typeface="Times New Roman"/>
              </a:rPr>
              <a:t> России от 8 ноября 2022 г. № 955, зарегистрировано в Минюсте России 6 февраля 2023 г., регистрационный № 72264);</a:t>
            </a:r>
            <a:endParaRPr lang="ru-RU" sz="29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900" dirty="0" smtClean="0">
                <a:latin typeface="Times New Roman"/>
                <a:ea typeface="Times New Roman"/>
                <a:cs typeface="Times New Roman"/>
              </a:rPr>
              <a:t>Федеральная </a:t>
            </a:r>
            <a:r>
              <a:rPr lang="ru-RU" sz="2900" dirty="0">
                <a:latin typeface="Times New Roman"/>
                <a:ea typeface="Times New Roman"/>
                <a:cs typeface="Times New Roman"/>
              </a:rPr>
              <a:t>образовательная программа дошкольного образования (утверждена приказом </a:t>
            </a:r>
            <a:r>
              <a:rPr lang="ru-RU" sz="2900" dirty="0" err="1">
                <a:latin typeface="Times New Roman"/>
                <a:ea typeface="Times New Roman"/>
                <a:cs typeface="Times New Roman"/>
              </a:rPr>
              <a:t>Минпросвещения</a:t>
            </a:r>
            <a:r>
              <a:rPr lang="ru-RU" sz="2900" dirty="0">
                <a:latin typeface="Times New Roman"/>
                <a:ea typeface="Times New Roman"/>
                <a:cs typeface="Times New Roman"/>
              </a:rPr>
              <a:t> России от 25 ноября 2022 г. № 1028, зарегистрировано в Минюсте России 28 декабря 2022 г., регистрационный № 71847);</a:t>
            </a:r>
            <a:endParaRPr lang="ru-RU" sz="2900" dirty="0">
              <a:latin typeface="Calibri"/>
              <a:ea typeface="Calibri"/>
              <a:cs typeface="Times New Roman"/>
            </a:endParaRP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785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образовательных программ в соответствии с ФГОС ДО и ФОП ДО, ФАОП ДО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92500" lnSpcReduction="20000"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Целями Программы являются 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разностороннее развитие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 детей дошкольного возраста с учетом их возрастных и индивидуальных особенностей, в том числе </a:t>
            </a:r>
            <a:r>
              <a:rPr lang="ru-RU" sz="280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достижение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специфичных для детей дошкольного возраста видов деятельности 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на основе духовно-нравственных ценностей российского народа, исторических и национально-культурных традиций.</a:t>
            </a:r>
            <a:endParaRPr lang="ru-RU" sz="24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18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6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Традиционные российские духовно-нравственные ценности российского народа: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35480"/>
            <a:ext cx="8856984" cy="4389120"/>
          </a:xfrm>
        </p:spPr>
        <p:txBody>
          <a:bodyPr>
            <a:normAutofit fontScale="77500" lnSpcReduction="20000"/>
          </a:bodyPr>
          <a:lstStyle/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Ж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изнь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, достоинство, права и свободы человека, </a:t>
            </a:r>
            <a:endParaRPr lang="ru-RU" sz="2800" dirty="0" smtClean="0">
              <a:latin typeface="Times New Roman"/>
              <a:ea typeface="Times New Roman"/>
              <a:cs typeface="Times New Roman"/>
            </a:endParaRPr>
          </a:p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патриотизм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, гражданственность, </a:t>
            </a:r>
            <a:endParaRPr lang="ru-RU" sz="2800" dirty="0" smtClean="0">
              <a:latin typeface="Times New Roman"/>
              <a:ea typeface="Times New Roman"/>
              <a:cs typeface="Times New Roman"/>
            </a:endParaRPr>
          </a:p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служение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Отечеству и ответственность за его судьбу, </a:t>
            </a:r>
            <a:endParaRPr lang="ru-RU" sz="2800" dirty="0" smtClean="0">
              <a:latin typeface="Times New Roman"/>
              <a:ea typeface="Times New Roman"/>
              <a:cs typeface="Times New Roman"/>
            </a:endParaRPr>
          </a:p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высокие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нравственные идеалы, крепкая семья, </a:t>
            </a:r>
            <a:endParaRPr lang="ru-RU" sz="2800" dirty="0" smtClean="0">
              <a:latin typeface="Times New Roman"/>
              <a:ea typeface="Times New Roman"/>
              <a:cs typeface="Times New Roman"/>
            </a:endParaRPr>
          </a:p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созидательный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труд, </a:t>
            </a:r>
            <a:endParaRPr lang="ru-RU" sz="2800" dirty="0" smtClean="0">
              <a:latin typeface="Times New Roman"/>
              <a:ea typeface="Times New Roman"/>
              <a:cs typeface="Times New Roman"/>
            </a:endParaRPr>
          </a:p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приоритет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духовного над материальным, </a:t>
            </a:r>
            <a:endParaRPr lang="ru-RU" sz="2800" dirty="0" smtClean="0">
              <a:latin typeface="Times New Roman"/>
              <a:ea typeface="Times New Roman"/>
              <a:cs typeface="Times New Roman"/>
            </a:endParaRPr>
          </a:p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гуманизм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, милосердие, </a:t>
            </a:r>
            <a:endParaRPr lang="ru-RU" sz="2800" dirty="0" smtClean="0">
              <a:latin typeface="Times New Roman"/>
              <a:ea typeface="Times New Roman"/>
              <a:cs typeface="Times New Roman"/>
            </a:endParaRPr>
          </a:p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справедливость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, коллективизм, взаимопомощь и взаимоуважение, </a:t>
            </a:r>
            <a:endParaRPr lang="ru-RU" sz="2800" dirty="0" smtClean="0">
              <a:latin typeface="Times New Roman"/>
              <a:ea typeface="Times New Roman"/>
              <a:cs typeface="Times New Roman"/>
            </a:endParaRPr>
          </a:p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историческая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память и преемственность поколений, единство народов России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14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8964488" cy="1143000"/>
          </a:xfrm>
        </p:spPr>
        <p:txBody>
          <a:bodyPr>
            <a:noAutofit/>
          </a:bodyPr>
          <a:lstStyle/>
          <a:p>
            <a:pPr indent="228600" algn="ctr">
              <a:spcBef>
                <a:spcPts val="1125"/>
              </a:spcBef>
              <a:spcAft>
                <a:spcPts val="1125"/>
              </a:spcAft>
            </a:pP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Главная особенность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документа (ФОП, ФАОП ДО)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Позволяет </a:t>
            </a:r>
            <a:r>
              <a:rPr lang="ru-RU" sz="24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объединить образование и воспитание дошкольников в один гармоничный процесс</a:t>
            </a:r>
            <a:r>
              <a:rPr lang="ru-RU" sz="24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Акцент</a:t>
            </a:r>
            <a:r>
              <a:rPr lang="ru-RU" sz="24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на:</a:t>
            </a: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воспитание патриотических чувств, любви и уважения к </a:t>
            </a:r>
            <a:r>
              <a:rPr lang="ru-RU" sz="24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Родине;</a:t>
            </a:r>
          </a:p>
          <a:p>
            <a:pPr indent="228600" algn="just">
              <a:spcAft>
                <a:spcPts val="0"/>
              </a:spcAft>
            </a:pPr>
            <a:r>
              <a:rPr lang="ru-RU" sz="24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</a:t>
            </a:r>
            <a:r>
              <a:rPr lang="ru-RU" sz="24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воспитании интернациональных чувств: уважение к людям других национальностей, вероисповеданий, к их культуре и </a:t>
            </a:r>
            <a:r>
              <a:rPr lang="ru-RU" sz="24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традициям;</a:t>
            </a:r>
          </a:p>
          <a:p>
            <a:pPr indent="228600" algn="just">
              <a:spcBef>
                <a:spcPts val="1125"/>
              </a:spcBef>
              <a:spcAft>
                <a:spcPts val="1125"/>
              </a:spcAft>
            </a:pPr>
            <a:r>
              <a:rPr lang="ru-RU" sz="24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</a:t>
            </a:r>
            <a:r>
              <a:rPr lang="ru-RU" sz="24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правилах безопасного поведения в ситуациях, когда существует угроза </a:t>
            </a:r>
            <a:r>
              <a:rPr lang="ru-RU" sz="24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жизни и здоровью</a:t>
            </a:r>
            <a:r>
              <a:rPr lang="ru-RU" sz="2400" dirty="0">
                <a:solidFill>
                  <a:srgbClr val="B13F9A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B13F9A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11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1266</Words>
  <Application>Microsoft Office PowerPoint</Application>
  <PresentationFormat>Экран (4:3)</PresentationFormat>
  <Paragraphs>133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Создание образовательного пространства в дошкольном учреждении направленного на разностороннее развитие детей раннего и дошкольного возраста </vt:lpstr>
      <vt:lpstr>Изменения в системе образования Российской Федерации</vt:lpstr>
      <vt:lpstr>Реализация образовательных программ в соответствии с ФГОС ДО и ФОП ДО, ФАОП ДО</vt:lpstr>
      <vt:lpstr> Традиционные российские духовно-нравственные ценности российского народа:</vt:lpstr>
      <vt:lpstr>Главная особенность документа (ФОП, ФАОП ДО)</vt:lpstr>
      <vt:lpstr>Образование по 5 образовательным областям</vt:lpstr>
      <vt:lpstr>Организация образовательной деятельности</vt:lpstr>
      <vt:lpstr>  Программа воспитания</vt:lpstr>
      <vt:lpstr>Система ценностей российского народа находит отражение в содержании воспитательной работы ДОО, в соответствии с возрастными особенностями детей.</vt:lpstr>
      <vt:lpstr> А знаете ли Вы…</vt:lpstr>
      <vt:lpstr>Взаимодействие педагогического коллектива с семьями обучающихся</vt:lpstr>
      <vt:lpstr>Достижение  целей взаимодействия должно осуществляться через решение основных задач</vt:lpstr>
      <vt:lpstr>Направления работы по взаимодействию с семьями воспитанников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54</cp:revision>
  <dcterms:created xsi:type="dcterms:W3CDTF">2022-10-19T07:20:43Z</dcterms:created>
  <dcterms:modified xsi:type="dcterms:W3CDTF">2023-09-28T08:34:29Z</dcterms:modified>
</cp:coreProperties>
</file>