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audio2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9" r:id="rId4"/>
    <p:sldId id="265" r:id="rId5"/>
    <p:sldId id="264" r:id="rId6"/>
    <p:sldId id="270" r:id="rId7"/>
    <p:sldId id="272" r:id="rId8"/>
    <p:sldId id="275" r:id="rId9"/>
    <p:sldId id="273" r:id="rId10"/>
    <p:sldId id="276" r:id="rId11"/>
    <p:sldId id="27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ернисаж Мебельный" initials="ВМ" lastIdx="1" clrIdx="0">
    <p:extLst>
      <p:ext uri="{19B8F6BF-5375-455C-9EA6-DF929625EA0E}">
        <p15:presenceInfo xmlns:p15="http://schemas.microsoft.com/office/powerpoint/2012/main" xmlns="" userId="ff1dcc46a0984d9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8" autoAdjust="0"/>
    <p:restoredTop sz="94638" autoAdjust="0"/>
  </p:normalViewPr>
  <p:slideViewPr>
    <p:cSldViewPr>
      <p:cViewPr varScale="1">
        <p:scale>
          <a:sx n="70" d="100"/>
          <a:sy n="70" d="100"/>
        </p:scale>
        <p:origin x="-13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B536EB-9C7F-4A61-8885-51858DE6B35B}" type="doc">
      <dgm:prSet loTypeId="urn:microsoft.com/office/officeart/2005/8/layout/target3" loCatId="relationship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6E80EF68-0433-4509-B855-B2BE20F1AAE9}" type="pres">
      <dgm:prSet presAssocID="{CBB536EB-9C7F-4A61-8885-51858DE6B35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8617B6E3-0589-418B-8E45-35FD9F4838EC}" type="presOf" srcId="{CBB536EB-9C7F-4A61-8885-51858DE6B35B}" destId="{6E80EF68-0433-4509-B855-B2BE20F1AAE9}" srcOrd="0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CCE664-721E-4ED1-BE7B-008685B7ED2C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EDBA6B-17F1-458E-8EBF-44E2817546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111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8707-11A5-4B97-A524-769B1E7F5728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1BC2C-D5D8-4820-B67E-3DC3651D02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8707-11A5-4B97-A524-769B1E7F5728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1BC2C-D5D8-4820-B67E-3DC3651D02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8707-11A5-4B97-A524-769B1E7F5728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1BC2C-D5D8-4820-B67E-3DC3651D02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8707-11A5-4B97-A524-769B1E7F5728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1BC2C-D5D8-4820-B67E-3DC3651D02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8707-11A5-4B97-A524-769B1E7F5728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1BC2C-D5D8-4820-B67E-3DC3651D02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8707-11A5-4B97-A524-769B1E7F5728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1BC2C-D5D8-4820-B67E-3DC3651D02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8707-11A5-4B97-A524-769B1E7F5728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1BC2C-D5D8-4820-B67E-3DC3651D02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8707-11A5-4B97-A524-769B1E7F5728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1BC2C-D5D8-4820-B67E-3DC3651D02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8707-11A5-4B97-A524-769B1E7F5728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1BC2C-D5D8-4820-B67E-3DC3651D02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8707-11A5-4B97-A524-769B1E7F5728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1BC2C-D5D8-4820-B67E-3DC3651D02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8707-11A5-4B97-A524-769B1E7F5728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1BC2C-D5D8-4820-B67E-3DC3651D02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78707-11A5-4B97-A524-769B1E7F5728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1BC2C-D5D8-4820-B67E-3DC3651D02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3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4632" cy="2018655"/>
          </a:xfrm>
        </p:spPr>
        <p:txBody>
          <a:bodyPr>
            <a:noAutofit/>
          </a:bodyPr>
          <a:lstStyle/>
          <a:p>
            <a:r>
              <a:rPr lang="ru-RU" sz="3600" b="1" i="1" dirty="0">
                <a:solidFill>
                  <a:srgbClr val="FF0000"/>
                </a:solidFill>
              </a:rPr>
              <a:t>Интерактивная игра по ФЭМП</a:t>
            </a:r>
            <a:br>
              <a:rPr lang="ru-RU" sz="3600" b="1" i="1" dirty="0">
                <a:solidFill>
                  <a:srgbClr val="FF0000"/>
                </a:solidFill>
              </a:rPr>
            </a:br>
            <a:r>
              <a:rPr lang="ru-RU" sz="3600" b="1" i="1" dirty="0">
                <a:solidFill>
                  <a:srgbClr val="FF0000"/>
                </a:solidFill>
              </a:rPr>
              <a:t> во второй младшей </a:t>
            </a:r>
            <a:r>
              <a:rPr lang="ru-RU" sz="3600" b="1" i="1" dirty="0" smtClean="0">
                <a:solidFill>
                  <a:srgbClr val="FF0000"/>
                </a:solidFill>
              </a:rPr>
              <a:t>группе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801125849"/>
              </p:ext>
            </p:extLst>
          </p:nvPr>
        </p:nvGraphicFramePr>
        <p:xfrm>
          <a:off x="1403648" y="4653136"/>
          <a:ext cx="6400800" cy="1417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C98EA82-FB8C-486A-8826-622701609993}"/>
              </a:ext>
            </a:extLst>
          </p:cNvPr>
          <p:cNvSpPr/>
          <p:nvPr/>
        </p:nvSpPr>
        <p:spPr>
          <a:xfrm>
            <a:off x="3183678" y="3791471"/>
            <a:ext cx="277441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>
                <a:ln/>
                <a:solidFill>
                  <a:srgbClr val="00B050"/>
                </a:solidFill>
                <a:effectLst/>
              </a:rPr>
              <a:t>Тема: «Круг»</a:t>
            </a:r>
          </a:p>
        </p:txBody>
      </p:sp>
      <p:sp>
        <p:nvSpPr>
          <p:cNvPr id="6" name="Управляющая кнопка: &quot;Вперед&quot; или &quot;Следующий&quot;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221C6BDE-7956-4959-A128-8B50582AFA8F}"/>
              </a:ext>
            </a:extLst>
          </p:cNvPr>
          <p:cNvSpPr/>
          <p:nvPr/>
        </p:nvSpPr>
        <p:spPr>
          <a:xfrm>
            <a:off x="8172400" y="3212976"/>
            <a:ext cx="773832" cy="720080"/>
          </a:xfrm>
          <a:prstGeom prst="actionButtonForwardNex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plit/>
        <p:sndAc>
          <p:stSnd>
            <p:snd r:embed="rId2" name="chimes.wav"/>
          </p:stSnd>
        </p:sndAc>
      </p:transition>
    </mc:Choice>
    <mc:Fallback xmlns="">
      <p:transition spd="slow">
        <p:split/>
        <p:sndAc>
          <p:stSnd>
            <p:snd r:embed="rId8" name="chimes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8E547E08-FD79-476C-83BD-E5A253B35740}"/>
              </a:ext>
            </a:extLst>
          </p:cNvPr>
          <p:cNvSpPr/>
          <p:nvPr/>
        </p:nvSpPr>
        <p:spPr>
          <a:xfrm>
            <a:off x="179511" y="1628800"/>
            <a:ext cx="4606977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solidFill>
                  <a:srgbClr val="FF0000"/>
                </a:solidFill>
                <a:latin typeface="Arial" panose="020B0604020202020204" pitchFamily="34" charset="0"/>
              </a:rPr>
              <a:t>Пальчиковая гимнастика</a:t>
            </a:r>
          </a:p>
          <a:p>
            <a:r>
              <a:rPr lang="ru-RU" i="1" dirty="0">
                <a:solidFill>
                  <a:srgbClr val="008000"/>
                </a:solidFill>
                <a:latin typeface="Arial" panose="020B0604020202020204" pitchFamily="34" charset="0"/>
              </a:rPr>
              <a:t>Будем пальчики считать </a:t>
            </a:r>
          </a:p>
          <a:p>
            <a:r>
              <a:rPr lang="ru-RU" i="1" dirty="0">
                <a:solidFill>
                  <a:srgbClr val="008000"/>
                </a:solidFill>
                <a:latin typeface="Arial" panose="020B0604020202020204" pitchFamily="34" charset="0"/>
              </a:rPr>
              <a:t>Раз, два, три, четыре, пять</a:t>
            </a:r>
          </a:p>
          <a:p>
            <a:endParaRPr lang="ru-RU" i="1" dirty="0">
              <a:solidFill>
                <a:srgbClr val="008000"/>
              </a:solidFill>
              <a:latin typeface="Arial" panose="020B0604020202020204" pitchFamily="34" charset="0"/>
            </a:endParaRPr>
          </a:p>
          <a:p>
            <a:r>
              <a:rPr lang="ru-RU" i="1" dirty="0">
                <a:solidFill>
                  <a:srgbClr val="008000"/>
                </a:solidFill>
                <a:latin typeface="Arial" panose="020B0604020202020204" pitchFamily="34" charset="0"/>
              </a:rPr>
              <a:t>И </a:t>
            </a:r>
            <a:r>
              <a:rPr lang="ru-RU" b="1" i="1" dirty="0">
                <a:solidFill>
                  <a:srgbClr val="008000"/>
                </a:solidFill>
                <a:latin typeface="Arial" panose="020B0604020202020204" pitchFamily="34" charset="0"/>
              </a:rPr>
              <a:t>фигуры называть</a:t>
            </a:r>
            <a:endParaRPr lang="ru-RU" i="1" dirty="0">
              <a:solidFill>
                <a:srgbClr val="008000"/>
              </a:solidFill>
              <a:latin typeface="Arial" panose="020B0604020202020204" pitchFamily="34" charset="0"/>
            </a:endParaRPr>
          </a:p>
          <a:p>
            <a:r>
              <a:rPr lang="ru-RU" i="1" dirty="0">
                <a:solidFill>
                  <a:srgbClr val="008000"/>
                </a:solidFill>
                <a:latin typeface="Arial" panose="020B0604020202020204" pitchFamily="34" charset="0"/>
              </a:rPr>
              <a:t>Вот квадрат, а вот кружок</a:t>
            </a:r>
          </a:p>
          <a:p>
            <a:endParaRPr lang="ru-RU" i="1" dirty="0">
              <a:solidFill>
                <a:srgbClr val="008000"/>
              </a:solidFill>
              <a:latin typeface="Arial" panose="020B0604020202020204" pitchFamily="34" charset="0"/>
            </a:endParaRPr>
          </a:p>
          <a:p>
            <a:r>
              <a:rPr lang="ru-RU" i="1" dirty="0">
                <a:solidFill>
                  <a:srgbClr val="008000"/>
                </a:solidFill>
                <a:latin typeface="Arial" panose="020B0604020202020204" pitchFamily="34" charset="0"/>
              </a:rPr>
              <a:t>Треугольничек и ромб,</a:t>
            </a:r>
          </a:p>
          <a:p>
            <a:r>
              <a:rPr lang="ru-RU" i="1" dirty="0">
                <a:solidFill>
                  <a:srgbClr val="008000"/>
                </a:solidFill>
                <a:latin typeface="Arial" panose="020B0604020202020204" pitchFamily="34" charset="0"/>
              </a:rPr>
              <a:t>А еще прямоугольник</a:t>
            </a:r>
          </a:p>
          <a:p>
            <a:endParaRPr lang="ru-RU" i="1" dirty="0">
              <a:solidFill>
                <a:srgbClr val="008000"/>
              </a:solidFill>
              <a:latin typeface="Arial" panose="020B0604020202020204" pitchFamily="34" charset="0"/>
            </a:endParaRPr>
          </a:p>
          <a:p>
            <a:r>
              <a:rPr lang="ru-RU" i="1" dirty="0">
                <a:solidFill>
                  <a:srgbClr val="008000"/>
                </a:solidFill>
                <a:latin typeface="Arial" panose="020B0604020202020204" pitchFamily="34" charset="0"/>
              </a:rPr>
              <a:t>И не трудно сосчитать</a:t>
            </a:r>
          </a:p>
          <a:p>
            <a:r>
              <a:rPr lang="ru-RU" i="1" dirty="0">
                <a:solidFill>
                  <a:srgbClr val="008000"/>
                </a:solidFill>
                <a:latin typeface="Arial" panose="020B0604020202020204" pitchFamily="34" charset="0"/>
              </a:rPr>
              <a:t>Их по счету ровно пять</a:t>
            </a:r>
            <a:endParaRPr lang="ru-RU" b="0" i="1" dirty="0">
              <a:solidFill>
                <a:srgbClr val="008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7B8B2BEE-EFBC-4C28-9CF2-9A9C15D7BAE4}"/>
              </a:ext>
            </a:extLst>
          </p:cNvPr>
          <p:cNvSpPr/>
          <p:nvPr/>
        </p:nvSpPr>
        <p:spPr>
          <a:xfrm>
            <a:off x="3984511" y="2204864"/>
            <a:ext cx="864096" cy="7920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643560DD-5594-4A96-840D-B8B2712F6C49}"/>
              </a:ext>
            </a:extLst>
          </p:cNvPr>
          <p:cNvSpPr/>
          <p:nvPr/>
        </p:nvSpPr>
        <p:spPr>
          <a:xfrm>
            <a:off x="6876256" y="2132856"/>
            <a:ext cx="864096" cy="86409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>
            <a:extLst>
              <a:ext uri="{FF2B5EF4-FFF2-40B4-BE49-F238E27FC236}">
                <a16:creationId xmlns:a16="http://schemas.microsoft.com/office/drawing/2014/main" xmlns="" id="{68B2C779-A7EF-452A-B09B-3867C2A26412}"/>
              </a:ext>
            </a:extLst>
          </p:cNvPr>
          <p:cNvSpPr/>
          <p:nvPr/>
        </p:nvSpPr>
        <p:spPr>
          <a:xfrm>
            <a:off x="4572000" y="3222854"/>
            <a:ext cx="1080120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омб 5">
            <a:extLst>
              <a:ext uri="{FF2B5EF4-FFF2-40B4-BE49-F238E27FC236}">
                <a16:creationId xmlns:a16="http://schemas.microsoft.com/office/drawing/2014/main" xmlns="" id="{EAF863F2-84EA-4972-AC8A-C8144CB87CE6}"/>
              </a:ext>
            </a:extLst>
          </p:cNvPr>
          <p:cNvSpPr/>
          <p:nvPr/>
        </p:nvSpPr>
        <p:spPr>
          <a:xfrm>
            <a:off x="5940152" y="2936666"/>
            <a:ext cx="1224136" cy="1728192"/>
          </a:xfrm>
          <a:prstGeom prst="diamon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C51EE65D-E60F-4098-B2A9-B9CBBB5A2D86}"/>
              </a:ext>
            </a:extLst>
          </p:cNvPr>
          <p:cNvSpPr/>
          <p:nvPr/>
        </p:nvSpPr>
        <p:spPr>
          <a:xfrm>
            <a:off x="4896036" y="5085184"/>
            <a:ext cx="1656184" cy="100811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934AD05-D502-46C1-B559-A30AB616989D}"/>
              </a:ext>
            </a:extLst>
          </p:cNvPr>
          <p:cNvSpPr txBox="1"/>
          <p:nvPr/>
        </p:nvSpPr>
        <p:spPr>
          <a:xfrm>
            <a:off x="3876494" y="6237312"/>
            <a:ext cx="4127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B050"/>
                </a:solidFill>
              </a:rPr>
              <a:t>Посчитайте сколько фигур нарисовано</a:t>
            </a:r>
          </a:p>
        </p:txBody>
      </p:sp>
      <p:sp>
        <p:nvSpPr>
          <p:cNvPr id="9" name="Управляющая кнопка: &quot;Вперед&quot; или &quot;Следующий&quot; 8">
            <a:hlinkClick r:id="" action="ppaction://hlinkshowjump?jump=nextslide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xmlns="" id="{28F448EF-7D51-4AF7-BE04-A5AA0299C2BF}"/>
              </a:ext>
            </a:extLst>
          </p:cNvPr>
          <p:cNvSpPr/>
          <p:nvPr/>
        </p:nvSpPr>
        <p:spPr>
          <a:xfrm>
            <a:off x="8370168" y="1693380"/>
            <a:ext cx="773832" cy="720080"/>
          </a:xfrm>
          <a:prstGeom prst="actionButtonForwardNex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977778"/>
      </p:ext>
    </p:extLst>
  </p:cSld>
  <p:clrMapOvr>
    <a:masterClrMapping/>
  </p:clrMapOvr>
  <p:transition>
    <p:wheel spokes="3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0D0EBB0-0855-4C41-BF8E-BBBDA6B78016}"/>
              </a:ext>
            </a:extLst>
          </p:cNvPr>
          <p:cNvSpPr/>
          <p:nvPr/>
        </p:nvSpPr>
        <p:spPr>
          <a:xfrm>
            <a:off x="2339752" y="1628800"/>
            <a:ext cx="5123069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СПАСИБО</a:t>
            </a:r>
            <a:r>
              <a:rPr lang="ru-RU" sz="8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</a:p>
          <a:p>
            <a:pPr algn="ctr"/>
            <a:r>
              <a:rPr lang="ru-RU" sz="8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ЗА</a:t>
            </a:r>
            <a:r>
              <a:rPr lang="ru-RU" sz="8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</a:p>
          <a:p>
            <a:pPr algn="ctr"/>
            <a:r>
              <a:rPr lang="ru-RU" sz="8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УЧАСТИЕ</a:t>
            </a:r>
          </a:p>
        </p:txBody>
      </p:sp>
    </p:spTree>
    <p:extLst>
      <p:ext uri="{BB962C8B-B14F-4D97-AF65-F5344CB8AC3E}">
        <p14:creationId xmlns:p14="http://schemas.microsoft.com/office/powerpoint/2010/main" val="393527099"/>
      </p:ext>
    </p:extLst>
  </p:cSld>
  <p:clrMapOvr>
    <a:masterClrMapping/>
  </p:clrMapOvr>
  <p:transition>
    <p:wheel spokes="3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do2.rcokoit.ru/pluginfile.php/505041/mod_page/content/5/00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00897" y="3865116"/>
            <a:ext cx="2565400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https://www.oncoloring.com/coloreadas/moon-nice_1398181640_img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2780928"/>
            <a:ext cx="2663590" cy="26505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 descr="https://miro.medium.com/max/2400/0*B5GNRx2Xe1_lScGf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6327" y="1764407"/>
            <a:ext cx="2376264" cy="2376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79512" y="1628801"/>
            <a:ext cx="3600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Нет углов у меня </a:t>
            </a:r>
          </a:p>
          <a:p>
            <a:r>
              <a:rPr lang="ru-RU" sz="2400" dirty="0">
                <a:solidFill>
                  <a:srgbClr val="FF0000"/>
                </a:solidFill>
              </a:rPr>
              <a:t>И похож на блюдце я,</a:t>
            </a:r>
          </a:p>
          <a:p>
            <a:r>
              <a:rPr lang="ru-RU" sz="2400" dirty="0">
                <a:solidFill>
                  <a:srgbClr val="FF0000"/>
                </a:solidFill>
              </a:rPr>
              <a:t> На тарелку и на крышку,</a:t>
            </a:r>
          </a:p>
          <a:p>
            <a:r>
              <a:rPr lang="ru-RU" sz="2400" dirty="0">
                <a:solidFill>
                  <a:srgbClr val="FF0000"/>
                </a:solidFill>
              </a:rPr>
              <a:t> На кольцо, на колесо.</a:t>
            </a:r>
          </a:p>
          <a:p>
            <a:r>
              <a:rPr lang="ru-RU" sz="2400" dirty="0">
                <a:solidFill>
                  <a:srgbClr val="FF0000"/>
                </a:solidFill>
              </a:rPr>
              <a:t> Кто же я такой, друзья?</a:t>
            </a:r>
          </a:p>
          <a:p>
            <a:r>
              <a:rPr lang="ru-RU" sz="2400" dirty="0">
                <a:solidFill>
                  <a:srgbClr val="FF0000"/>
                </a:solidFill>
              </a:rPr>
              <a:t> Покажите вы меня!</a:t>
            </a:r>
            <a:br>
              <a:rPr lang="ru-RU" sz="2400" dirty="0">
                <a:solidFill>
                  <a:srgbClr val="FF0000"/>
                </a:solidFill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" name="Управляющая кнопка: &quot;Пустой&quot; 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B700C6FB-B764-40AE-A815-7C735AF7884B}"/>
              </a:ext>
            </a:extLst>
          </p:cNvPr>
          <p:cNvSpPr/>
          <p:nvPr/>
        </p:nvSpPr>
        <p:spPr>
          <a:xfrm>
            <a:off x="3082994" y="2918094"/>
            <a:ext cx="2375558" cy="237626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&quot;Вперед&quot; или &quot;Следующий&quot;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D5A1398A-3E38-4353-A557-9A8CF3E6F796}"/>
              </a:ext>
            </a:extLst>
          </p:cNvPr>
          <p:cNvSpPr/>
          <p:nvPr/>
        </p:nvSpPr>
        <p:spPr>
          <a:xfrm>
            <a:off x="8244408" y="3068960"/>
            <a:ext cx="773832" cy="720080"/>
          </a:xfrm>
          <a:prstGeom prst="actionButtonForwardNex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5" name="Picture 6" descr="https://www.oncoloring.com/coloreadas/moon-nice_1398181640_img.gif">
            <a:extLst>
              <a:ext uri="{FF2B5EF4-FFF2-40B4-BE49-F238E27FC236}">
                <a16:creationId xmlns:a16="http://schemas.microsoft.com/office/drawing/2014/main" xmlns="" id="{86294D79-9BD1-4C8F-8189-C65853752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78439" y="1844824"/>
            <a:ext cx="4341659" cy="43204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8A0DB64-69E5-4133-A951-6249F3B5E8BA}"/>
              </a:ext>
            </a:extLst>
          </p:cNvPr>
          <p:cNvSpPr/>
          <p:nvPr/>
        </p:nvSpPr>
        <p:spPr>
          <a:xfrm>
            <a:off x="1476668" y="1556792"/>
            <a:ext cx="619066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/>
                <a:solidFill>
                  <a:srgbClr val="FF0000"/>
                </a:solidFill>
              </a:rPr>
              <a:t>2. Уберите все красные круги.</a:t>
            </a:r>
            <a:endParaRPr lang="ru-RU" sz="36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3" name="Управляющая кнопка: &quot;Пустой&quot; 2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B5723162-B446-4B1D-830B-E38F52FF2390}"/>
              </a:ext>
            </a:extLst>
          </p:cNvPr>
          <p:cNvSpPr/>
          <p:nvPr/>
        </p:nvSpPr>
        <p:spPr>
          <a:xfrm>
            <a:off x="7667337" y="3639298"/>
            <a:ext cx="1368152" cy="136815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&quot;Пустой&quot; 4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EAF5F14B-42A5-4618-A12B-5364533501CD}"/>
              </a:ext>
            </a:extLst>
          </p:cNvPr>
          <p:cNvSpPr/>
          <p:nvPr/>
        </p:nvSpPr>
        <p:spPr>
          <a:xfrm>
            <a:off x="1763688" y="5241974"/>
            <a:ext cx="936104" cy="923330"/>
          </a:xfrm>
          <a:prstGeom prst="actionButtonBlan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52D4137B-30B0-4AFB-A468-C77DA2670C2F}"/>
              </a:ext>
            </a:extLst>
          </p:cNvPr>
          <p:cNvSpPr/>
          <p:nvPr/>
        </p:nvSpPr>
        <p:spPr>
          <a:xfrm>
            <a:off x="179512" y="2276872"/>
            <a:ext cx="1152128" cy="11521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D2D2C1D5-5BE2-4022-A694-EF11F008A682}"/>
              </a:ext>
            </a:extLst>
          </p:cNvPr>
          <p:cNvSpPr/>
          <p:nvPr/>
        </p:nvSpPr>
        <p:spPr>
          <a:xfrm>
            <a:off x="3995936" y="4437112"/>
            <a:ext cx="792088" cy="79847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>
            <a:extLst>
              <a:ext uri="{FF2B5EF4-FFF2-40B4-BE49-F238E27FC236}">
                <a16:creationId xmlns:a16="http://schemas.microsoft.com/office/drawing/2014/main" xmlns="" id="{39CECBD9-867C-49B3-9C7E-5F326D0F6F50}"/>
              </a:ext>
            </a:extLst>
          </p:cNvPr>
          <p:cNvSpPr/>
          <p:nvPr/>
        </p:nvSpPr>
        <p:spPr>
          <a:xfrm>
            <a:off x="896467" y="3641684"/>
            <a:ext cx="720080" cy="1008112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>
            <a:extLst>
              <a:ext uri="{FF2B5EF4-FFF2-40B4-BE49-F238E27FC236}">
                <a16:creationId xmlns:a16="http://schemas.microsoft.com/office/drawing/2014/main" xmlns="" id="{DEA32C71-3881-4D85-B0A7-13A721EE4FC6}"/>
              </a:ext>
            </a:extLst>
          </p:cNvPr>
          <p:cNvSpPr/>
          <p:nvPr/>
        </p:nvSpPr>
        <p:spPr>
          <a:xfrm>
            <a:off x="574497" y="5007450"/>
            <a:ext cx="792088" cy="92333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Равнобедренный треугольник 14">
            <a:extLst>
              <a:ext uri="{FF2B5EF4-FFF2-40B4-BE49-F238E27FC236}">
                <a16:creationId xmlns:a16="http://schemas.microsoft.com/office/drawing/2014/main" xmlns="" id="{0F1D35F9-FF13-4D92-B39A-B6B59EC3EC41}"/>
              </a:ext>
            </a:extLst>
          </p:cNvPr>
          <p:cNvSpPr/>
          <p:nvPr/>
        </p:nvSpPr>
        <p:spPr>
          <a:xfrm>
            <a:off x="7812360" y="5301208"/>
            <a:ext cx="1152128" cy="100811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&quot;Вперед&quot; или &quot;Следующий&quot; 1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5F5CE721-281F-435F-B103-09E13845DCEB}"/>
              </a:ext>
            </a:extLst>
          </p:cNvPr>
          <p:cNvSpPr/>
          <p:nvPr/>
        </p:nvSpPr>
        <p:spPr>
          <a:xfrm>
            <a:off x="8343357" y="1760042"/>
            <a:ext cx="773832" cy="720080"/>
          </a:xfrm>
          <a:prstGeom prst="actionButtonForwardNex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xmlns="" id="{89DD93CE-CB1F-4135-ACDD-E53BCEE6218E}"/>
              </a:ext>
            </a:extLst>
          </p:cNvPr>
          <p:cNvSpPr/>
          <p:nvPr/>
        </p:nvSpPr>
        <p:spPr>
          <a:xfrm>
            <a:off x="3977633" y="3063234"/>
            <a:ext cx="1152128" cy="11521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xmlns="" id="{7FAA20DF-0E06-404A-B8C4-17B801487C2D}"/>
              </a:ext>
            </a:extLst>
          </p:cNvPr>
          <p:cNvSpPr/>
          <p:nvPr/>
        </p:nvSpPr>
        <p:spPr>
          <a:xfrm>
            <a:off x="3143837" y="5311985"/>
            <a:ext cx="1152128" cy="11521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xmlns="" id="{8C85C9F8-7518-431B-B40A-F5C987279CB8}"/>
              </a:ext>
            </a:extLst>
          </p:cNvPr>
          <p:cNvSpPr/>
          <p:nvPr/>
        </p:nvSpPr>
        <p:spPr>
          <a:xfrm>
            <a:off x="2877450" y="4714338"/>
            <a:ext cx="532774" cy="45924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xmlns="" id="{D4DFB492-F46E-4FE5-BCC4-B67024691923}"/>
              </a:ext>
            </a:extLst>
          </p:cNvPr>
          <p:cNvSpPr/>
          <p:nvPr/>
        </p:nvSpPr>
        <p:spPr>
          <a:xfrm>
            <a:off x="5481237" y="5733256"/>
            <a:ext cx="818955" cy="7200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56FEEE38-5D46-42D1-A448-2299B5597DB1}"/>
              </a:ext>
            </a:extLst>
          </p:cNvPr>
          <p:cNvSpPr/>
          <p:nvPr/>
        </p:nvSpPr>
        <p:spPr>
          <a:xfrm>
            <a:off x="5524012" y="2314981"/>
            <a:ext cx="2120776" cy="192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Равнобедренный треугольник 22">
            <a:extLst>
              <a:ext uri="{FF2B5EF4-FFF2-40B4-BE49-F238E27FC236}">
                <a16:creationId xmlns:a16="http://schemas.microsoft.com/office/drawing/2014/main" xmlns="" id="{20116575-DB0D-4DAC-A51B-66F8D0A3D741}"/>
              </a:ext>
            </a:extLst>
          </p:cNvPr>
          <p:cNvSpPr/>
          <p:nvPr/>
        </p:nvSpPr>
        <p:spPr>
          <a:xfrm>
            <a:off x="6693376" y="4814798"/>
            <a:ext cx="792088" cy="92333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Равнобедренный треугольник 23">
            <a:extLst>
              <a:ext uri="{FF2B5EF4-FFF2-40B4-BE49-F238E27FC236}">
                <a16:creationId xmlns:a16="http://schemas.microsoft.com/office/drawing/2014/main" xmlns="" id="{9EA2A536-CACB-40E5-9BBC-CC8B87643C9A}"/>
              </a:ext>
            </a:extLst>
          </p:cNvPr>
          <p:cNvSpPr/>
          <p:nvPr/>
        </p:nvSpPr>
        <p:spPr>
          <a:xfrm>
            <a:off x="1932527" y="2048352"/>
            <a:ext cx="1697817" cy="186027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adein.md/files/products/biscuiti-cu-vanili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112" y="3068960"/>
            <a:ext cx="4273415" cy="2880320"/>
          </a:xfrm>
          <a:prstGeom prst="rect">
            <a:avLst/>
          </a:prstGeom>
          <a:noFill/>
        </p:spPr>
      </p:pic>
      <p:pic>
        <p:nvPicPr>
          <p:cNvPr id="1028" name="Picture 4" descr="http://polevod.com/uploads_images/crimstar-f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2996952"/>
            <a:ext cx="3418677" cy="3096344"/>
          </a:xfrm>
          <a:prstGeom prst="rect">
            <a:avLst/>
          </a:prstGeom>
          <a:noFill/>
        </p:spPr>
      </p:pic>
      <p:pic>
        <p:nvPicPr>
          <p:cNvPr id="1030" name="Picture 6" descr="https://ditlahy.com.ua/content/images/23/17018881191809_small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3483726"/>
            <a:ext cx="2232248" cy="217752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7544" y="1794522"/>
            <a:ext cx="75123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>
                <a:solidFill>
                  <a:srgbClr val="00B050"/>
                </a:solidFill>
              </a:rPr>
              <a:t>3. Найди предмет похожий на круг.</a:t>
            </a:r>
          </a:p>
        </p:txBody>
      </p:sp>
      <p:sp>
        <p:nvSpPr>
          <p:cNvPr id="2" name="Управляющая кнопка: &quot;Пустой&quot; 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1355996E-7703-4271-A848-7BC37DD16B7E}"/>
              </a:ext>
            </a:extLst>
          </p:cNvPr>
          <p:cNvSpPr/>
          <p:nvPr/>
        </p:nvSpPr>
        <p:spPr>
          <a:xfrm>
            <a:off x="3995936" y="3451642"/>
            <a:ext cx="1873912" cy="20050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3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&quot;Вперед&quot; или &quot;Следующий&quot; 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36D2CA83-67AD-4D0E-A8B9-69C3BC153501}"/>
              </a:ext>
            </a:extLst>
          </p:cNvPr>
          <p:cNvSpPr/>
          <p:nvPr/>
        </p:nvSpPr>
        <p:spPr>
          <a:xfrm>
            <a:off x="7956376" y="2060848"/>
            <a:ext cx="773832" cy="720080"/>
          </a:xfrm>
          <a:prstGeom prst="actionButtonForwardNex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Picture 4" descr="http://polevod.com/uploads_images/crimstar-f1.jpg">
            <a:extLst>
              <a:ext uri="{FF2B5EF4-FFF2-40B4-BE49-F238E27FC236}">
                <a16:creationId xmlns:a16="http://schemas.microsoft.com/office/drawing/2014/main" xmlns="" id="{D81BF077-ADB6-43D0-B2F7-D04349DC7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0816" y="2276872"/>
            <a:ext cx="4213718" cy="381642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8A0DB64-69E5-4133-A951-6249F3B5E8BA}"/>
              </a:ext>
            </a:extLst>
          </p:cNvPr>
          <p:cNvSpPr/>
          <p:nvPr/>
        </p:nvSpPr>
        <p:spPr>
          <a:xfrm>
            <a:off x="1816246" y="1556792"/>
            <a:ext cx="55115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/>
                <a:solidFill>
                  <a:srgbClr val="002060"/>
                </a:solidFill>
              </a:rPr>
              <a:t>4. Собери синие все круги.</a:t>
            </a:r>
            <a:endParaRPr lang="ru-RU" sz="3600" b="1" cap="none" spc="0" dirty="0">
              <a:ln/>
              <a:solidFill>
                <a:srgbClr val="002060"/>
              </a:solidFill>
              <a:effectLst/>
            </a:endParaRPr>
          </a:p>
        </p:txBody>
      </p:sp>
      <p:sp>
        <p:nvSpPr>
          <p:cNvPr id="3" name="Управляющая кнопка: &quot;Пустой&quot; 2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B5723162-B446-4B1D-830B-E38F52FF2390}"/>
              </a:ext>
            </a:extLst>
          </p:cNvPr>
          <p:cNvSpPr/>
          <p:nvPr/>
        </p:nvSpPr>
        <p:spPr>
          <a:xfrm>
            <a:off x="611560" y="2708920"/>
            <a:ext cx="1368152" cy="1368152"/>
          </a:xfrm>
          <a:prstGeom prst="actionButtonBlank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Управляющая кнопка: &quot;Пустой&quot; 3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2474B18B-D4CB-4A8C-B973-FAA865F07367}"/>
              </a:ext>
            </a:extLst>
          </p:cNvPr>
          <p:cNvSpPr/>
          <p:nvPr/>
        </p:nvSpPr>
        <p:spPr>
          <a:xfrm>
            <a:off x="2616932" y="3861047"/>
            <a:ext cx="802940" cy="798475"/>
          </a:xfrm>
          <a:prstGeom prst="actionButtonBlank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Управляющая кнопка: &quot;Пустой&quot; 4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EAF5F14B-42A5-4618-A12B-5364533501CD}"/>
              </a:ext>
            </a:extLst>
          </p:cNvPr>
          <p:cNvSpPr/>
          <p:nvPr/>
        </p:nvSpPr>
        <p:spPr>
          <a:xfrm>
            <a:off x="1763688" y="5241974"/>
            <a:ext cx="936104" cy="923330"/>
          </a:xfrm>
          <a:prstGeom prst="actionButtonBlan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&quot;Пустой&quot; 5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CD485B97-84CE-4ECA-AC46-824650CB5B79}"/>
              </a:ext>
            </a:extLst>
          </p:cNvPr>
          <p:cNvSpPr/>
          <p:nvPr/>
        </p:nvSpPr>
        <p:spPr>
          <a:xfrm>
            <a:off x="4175956" y="5733256"/>
            <a:ext cx="612068" cy="576064"/>
          </a:xfrm>
          <a:prstGeom prst="actionButtonBlank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&quot;Пустой&quot; 6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7F23B7E0-EDF4-4801-AC37-9CDF51ED5041}"/>
              </a:ext>
            </a:extLst>
          </p:cNvPr>
          <p:cNvSpPr/>
          <p:nvPr/>
        </p:nvSpPr>
        <p:spPr>
          <a:xfrm>
            <a:off x="6746874" y="2209211"/>
            <a:ext cx="936104" cy="923331"/>
          </a:xfrm>
          <a:prstGeom prst="actionButtonBlan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Управляющая кнопка: &quot;Пустой&quot; 7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35AD388E-5DDB-4EDE-A721-D01B6836BD88}"/>
              </a:ext>
            </a:extLst>
          </p:cNvPr>
          <p:cNvSpPr/>
          <p:nvPr/>
        </p:nvSpPr>
        <p:spPr>
          <a:xfrm>
            <a:off x="7717408" y="4077072"/>
            <a:ext cx="964958" cy="1008112"/>
          </a:xfrm>
          <a:prstGeom prst="actionButtonBlank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Управляющая кнопка: &quot;Пустой&quot; 8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666C2534-ED8D-4710-8D70-CE4DC315A211}"/>
              </a:ext>
            </a:extLst>
          </p:cNvPr>
          <p:cNvSpPr/>
          <p:nvPr/>
        </p:nvSpPr>
        <p:spPr>
          <a:xfrm>
            <a:off x="8075240" y="2629484"/>
            <a:ext cx="684076" cy="689036"/>
          </a:xfrm>
          <a:prstGeom prst="actionButtonBlank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52D4137B-30B0-4AFB-A468-C77DA2670C2F}"/>
              </a:ext>
            </a:extLst>
          </p:cNvPr>
          <p:cNvSpPr/>
          <p:nvPr/>
        </p:nvSpPr>
        <p:spPr>
          <a:xfrm>
            <a:off x="2371974" y="2232789"/>
            <a:ext cx="1052716" cy="1051204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D2D2C1D5-5BE2-4022-A694-EF11F008A682}"/>
              </a:ext>
            </a:extLst>
          </p:cNvPr>
          <p:cNvSpPr/>
          <p:nvPr/>
        </p:nvSpPr>
        <p:spPr>
          <a:xfrm>
            <a:off x="3995936" y="4304130"/>
            <a:ext cx="964958" cy="931458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05AE86E3-BC3E-4568-87E2-919EFFF2E767}"/>
              </a:ext>
            </a:extLst>
          </p:cNvPr>
          <p:cNvSpPr/>
          <p:nvPr/>
        </p:nvSpPr>
        <p:spPr>
          <a:xfrm>
            <a:off x="5481177" y="4488236"/>
            <a:ext cx="936104" cy="86409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>
            <a:extLst>
              <a:ext uri="{FF2B5EF4-FFF2-40B4-BE49-F238E27FC236}">
                <a16:creationId xmlns:a16="http://schemas.microsoft.com/office/drawing/2014/main" xmlns="" id="{39CECBD9-867C-49B3-9C7E-5F326D0F6F50}"/>
              </a:ext>
            </a:extLst>
          </p:cNvPr>
          <p:cNvSpPr/>
          <p:nvPr/>
        </p:nvSpPr>
        <p:spPr>
          <a:xfrm>
            <a:off x="611560" y="4725144"/>
            <a:ext cx="720080" cy="1008112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>
            <a:extLst>
              <a:ext uri="{FF2B5EF4-FFF2-40B4-BE49-F238E27FC236}">
                <a16:creationId xmlns:a16="http://schemas.microsoft.com/office/drawing/2014/main" xmlns="" id="{DEA32C71-3881-4D85-B0A7-13A721EE4FC6}"/>
              </a:ext>
            </a:extLst>
          </p:cNvPr>
          <p:cNvSpPr/>
          <p:nvPr/>
        </p:nvSpPr>
        <p:spPr>
          <a:xfrm>
            <a:off x="3779912" y="2708920"/>
            <a:ext cx="792088" cy="923330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Равнобедренный треугольник 14">
            <a:extLst>
              <a:ext uri="{FF2B5EF4-FFF2-40B4-BE49-F238E27FC236}">
                <a16:creationId xmlns:a16="http://schemas.microsoft.com/office/drawing/2014/main" xmlns="" id="{0F1D35F9-FF13-4D92-B39A-B6B59EC3EC41}"/>
              </a:ext>
            </a:extLst>
          </p:cNvPr>
          <p:cNvSpPr/>
          <p:nvPr/>
        </p:nvSpPr>
        <p:spPr>
          <a:xfrm>
            <a:off x="7812360" y="5301208"/>
            <a:ext cx="1152128" cy="100811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&quot;Вперед&quot; или &quot;Следующий&quot; 1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F01E1B03-4D81-4D7B-8A18-B10B70335306}"/>
              </a:ext>
            </a:extLst>
          </p:cNvPr>
          <p:cNvSpPr/>
          <p:nvPr/>
        </p:nvSpPr>
        <p:spPr>
          <a:xfrm>
            <a:off x="8370168" y="1693380"/>
            <a:ext cx="773832" cy="720080"/>
          </a:xfrm>
          <a:prstGeom prst="actionButtonForwardNex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xmlns="" id="{0576A771-40A2-4606-8C8C-3D50A7C2B1DE}"/>
              </a:ext>
            </a:extLst>
          </p:cNvPr>
          <p:cNvSpPr/>
          <p:nvPr/>
        </p:nvSpPr>
        <p:spPr>
          <a:xfrm>
            <a:off x="6638873" y="5656602"/>
            <a:ext cx="792088" cy="798475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xmlns="" id="{00C2D8E9-7072-42E7-8B75-E2CDB30A79D8}"/>
              </a:ext>
            </a:extLst>
          </p:cNvPr>
          <p:cNvSpPr/>
          <p:nvPr/>
        </p:nvSpPr>
        <p:spPr>
          <a:xfrm>
            <a:off x="6338994" y="3429000"/>
            <a:ext cx="1113325" cy="1001725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xmlns="" id="{0532EF93-7BD3-4E03-9BEB-7C156AF4AA8B}"/>
              </a:ext>
            </a:extLst>
          </p:cNvPr>
          <p:cNvSpPr/>
          <p:nvPr/>
        </p:nvSpPr>
        <p:spPr>
          <a:xfrm>
            <a:off x="4840796" y="2232788"/>
            <a:ext cx="1531404" cy="1399462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043839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9B02596-E913-4BFC-B855-A231F92169B9}"/>
              </a:ext>
            </a:extLst>
          </p:cNvPr>
          <p:cNvSpPr/>
          <p:nvPr/>
        </p:nvSpPr>
        <p:spPr>
          <a:xfrm>
            <a:off x="179512" y="1412776"/>
            <a:ext cx="61686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5. Отгадай загадку</a:t>
            </a:r>
          </a:p>
        </p:txBody>
      </p:sp>
      <p:sp>
        <p:nvSpPr>
          <p:cNvPr id="12" name="Управляющая кнопка: &quot;Вперед&quot; или &quot;Следующий&quot; 1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A0C7D288-7BF3-4E0D-904E-6174CF3E73E9}"/>
              </a:ext>
            </a:extLst>
          </p:cNvPr>
          <p:cNvSpPr/>
          <p:nvPr/>
        </p:nvSpPr>
        <p:spPr>
          <a:xfrm>
            <a:off x="8370168" y="1693380"/>
            <a:ext cx="773832" cy="720080"/>
          </a:xfrm>
          <a:prstGeom prst="actionButtonForwardNex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8321F7C4-CA12-4D1C-BB37-3A32A8EEBE8B}"/>
              </a:ext>
            </a:extLst>
          </p:cNvPr>
          <p:cNvSpPr/>
          <p:nvPr/>
        </p:nvSpPr>
        <p:spPr>
          <a:xfrm>
            <a:off x="384884" y="2422009"/>
            <a:ext cx="2604496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dirty="0">
                <a:solidFill>
                  <a:srgbClr val="FF0000"/>
                </a:solidFill>
              </a:rPr>
              <a:t>Он похож на колесо,</a:t>
            </a:r>
          </a:p>
          <a:p>
            <a:pPr fontAlgn="base"/>
            <a:r>
              <a:rPr lang="ru-RU" dirty="0">
                <a:solidFill>
                  <a:srgbClr val="FF0000"/>
                </a:solidFill>
              </a:rPr>
              <a:t>А еще на букву О.</a:t>
            </a:r>
          </a:p>
          <a:p>
            <a:pPr fontAlgn="base"/>
            <a:r>
              <a:rPr lang="ru-RU" dirty="0">
                <a:solidFill>
                  <a:srgbClr val="FF0000"/>
                </a:solidFill>
              </a:rPr>
              <a:t>По дороге катится</a:t>
            </a:r>
          </a:p>
          <a:p>
            <a:pPr fontAlgn="base"/>
            <a:r>
              <a:rPr lang="ru-RU" dirty="0">
                <a:solidFill>
                  <a:srgbClr val="FF0000"/>
                </a:solidFill>
              </a:rPr>
              <a:t>И в ромашке прячется.</a:t>
            </a:r>
          </a:p>
          <a:p>
            <a:pPr fontAlgn="base"/>
            <a:r>
              <a:rPr lang="ru-RU" dirty="0">
                <a:solidFill>
                  <a:srgbClr val="FF0000"/>
                </a:solidFill>
              </a:rPr>
              <a:t>Нрав его совсем не крут.</a:t>
            </a:r>
          </a:p>
          <a:p>
            <a:pPr fontAlgn="base"/>
            <a:r>
              <a:rPr lang="ru-RU" dirty="0">
                <a:solidFill>
                  <a:srgbClr val="FF0000"/>
                </a:solidFill>
              </a:rPr>
              <a:t>Догадались? Это - ...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4799649A-0D20-4856-BD65-A64FC39580F0}"/>
              </a:ext>
            </a:extLst>
          </p:cNvPr>
          <p:cNvSpPr/>
          <p:nvPr/>
        </p:nvSpPr>
        <p:spPr>
          <a:xfrm>
            <a:off x="541337" y="4365105"/>
            <a:ext cx="718295" cy="64807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5E59E638-CDD1-4FC5-8031-596E2E5938D3}"/>
              </a:ext>
            </a:extLst>
          </p:cNvPr>
          <p:cNvSpPr/>
          <p:nvPr/>
        </p:nvSpPr>
        <p:spPr>
          <a:xfrm>
            <a:off x="1195722" y="4521895"/>
            <a:ext cx="817240" cy="86409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xmlns="" id="{BDABF8BD-E6B7-4608-88B7-2EBA56DBAF32}"/>
              </a:ext>
            </a:extLst>
          </p:cNvPr>
          <p:cNvSpPr/>
          <p:nvPr/>
        </p:nvSpPr>
        <p:spPr>
          <a:xfrm>
            <a:off x="1829849" y="4737917"/>
            <a:ext cx="934319" cy="92332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xmlns="" id="{06C7C4E1-7988-4AB6-A82E-A065E6502D72}"/>
              </a:ext>
            </a:extLst>
          </p:cNvPr>
          <p:cNvSpPr/>
          <p:nvPr/>
        </p:nvSpPr>
        <p:spPr>
          <a:xfrm>
            <a:off x="2449501" y="4419572"/>
            <a:ext cx="1132823" cy="103134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xmlns="" id="{9C690271-76E5-4016-A50B-A22353FD2189}"/>
              </a:ext>
            </a:extLst>
          </p:cNvPr>
          <p:cNvSpPr/>
          <p:nvPr/>
        </p:nvSpPr>
        <p:spPr>
          <a:xfrm>
            <a:off x="3379357" y="4695927"/>
            <a:ext cx="1268383" cy="110450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xmlns="" id="{DBCFA755-4B59-4C77-B3EE-F6FD287E639C}"/>
              </a:ext>
            </a:extLst>
          </p:cNvPr>
          <p:cNvSpPr/>
          <p:nvPr/>
        </p:nvSpPr>
        <p:spPr>
          <a:xfrm>
            <a:off x="4342471" y="4102621"/>
            <a:ext cx="1382439" cy="128336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xmlns="" id="{E1498AB7-3251-4A54-8B83-A2E6460B61F2}"/>
              </a:ext>
            </a:extLst>
          </p:cNvPr>
          <p:cNvSpPr/>
          <p:nvPr/>
        </p:nvSpPr>
        <p:spPr>
          <a:xfrm>
            <a:off x="5521093" y="3910473"/>
            <a:ext cx="1654190" cy="153475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xmlns="" id="{5FCE41EA-D84D-4CC7-8DF0-149BE8942934}"/>
              </a:ext>
            </a:extLst>
          </p:cNvPr>
          <p:cNvSpPr/>
          <p:nvPr/>
        </p:nvSpPr>
        <p:spPr>
          <a:xfrm>
            <a:off x="6138458" y="2422009"/>
            <a:ext cx="1745910" cy="171941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xmlns="" id="{5EDB8FBC-FAC8-4822-B6DF-F7BFC22DF275}"/>
              </a:ext>
            </a:extLst>
          </p:cNvPr>
          <p:cNvSpPr/>
          <p:nvPr/>
        </p:nvSpPr>
        <p:spPr>
          <a:xfrm>
            <a:off x="6588224" y="2910371"/>
            <a:ext cx="209730" cy="17954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xmlns="" id="{45A9C974-03E4-4543-95B4-534A2FBE6F62}"/>
              </a:ext>
            </a:extLst>
          </p:cNvPr>
          <p:cNvSpPr/>
          <p:nvPr/>
        </p:nvSpPr>
        <p:spPr>
          <a:xfrm>
            <a:off x="7236339" y="2910371"/>
            <a:ext cx="209730" cy="17954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>
            <a:extLst>
              <a:ext uri="{FF2B5EF4-FFF2-40B4-BE49-F238E27FC236}">
                <a16:creationId xmlns:a16="http://schemas.microsoft.com/office/drawing/2014/main" xmlns="" id="{749E1072-1850-4304-81A3-29C7885BB0B9}"/>
              </a:ext>
            </a:extLst>
          </p:cNvPr>
          <p:cNvSpPr/>
          <p:nvPr/>
        </p:nvSpPr>
        <p:spPr>
          <a:xfrm rot="10800000">
            <a:off x="6709007" y="3429000"/>
            <a:ext cx="720081" cy="30693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Диагональная полоса 7">
            <a:extLst>
              <a:ext uri="{FF2B5EF4-FFF2-40B4-BE49-F238E27FC236}">
                <a16:creationId xmlns:a16="http://schemas.microsoft.com/office/drawing/2014/main" xmlns="" id="{F7427749-AB0E-4D3A-9B90-C08526078BC5}"/>
              </a:ext>
            </a:extLst>
          </p:cNvPr>
          <p:cNvSpPr/>
          <p:nvPr/>
        </p:nvSpPr>
        <p:spPr>
          <a:xfrm>
            <a:off x="7409555" y="2189200"/>
            <a:ext cx="312906" cy="417475"/>
          </a:xfrm>
          <a:prstGeom prst="diagStrip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" name="Диагональная полоса 33">
            <a:extLst>
              <a:ext uri="{FF2B5EF4-FFF2-40B4-BE49-F238E27FC236}">
                <a16:creationId xmlns:a16="http://schemas.microsoft.com/office/drawing/2014/main" xmlns="" id="{40EF531D-258D-4A49-B13F-4FB23E4FDE36}"/>
              </a:ext>
            </a:extLst>
          </p:cNvPr>
          <p:cNvSpPr/>
          <p:nvPr/>
        </p:nvSpPr>
        <p:spPr>
          <a:xfrm rot="6626229">
            <a:off x="6452185" y="2116204"/>
            <a:ext cx="312906" cy="417475"/>
          </a:xfrm>
          <a:prstGeom prst="diagStripe">
            <a:avLst>
              <a:gd name="adj" fmla="val 47296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xmlns="" id="{78BA2124-FDAC-4FC7-8B25-EE8877DC1BAC}"/>
              </a:ext>
            </a:extLst>
          </p:cNvPr>
          <p:cNvSpPr/>
          <p:nvPr/>
        </p:nvSpPr>
        <p:spPr>
          <a:xfrm>
            <a:off x="6352133" y="1819868"/>
            <a:ext cx="432011" cy="36933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xmlns="" id="{B8D963F9-242E-476F-90A5-DD7EF7B360CA}"/>
              </a:ext>
            </a:extLst>
          </p:cNvPr>
          <p:cNvSpPr/>
          <p:nvPr/>
        </p:nvSpPr>
        <p:spPr>
          <a:xfrm>
            <a:off x="7499169" y="1828473"/>
            <a:ext cx="432011" cy="36933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5D295884-19B2-4F17-AFFE-551130BC4382}"/>
              </a:ext>
            </a:extLst>
          </p:cNvPr>
          <p:cNvSpPr/>
          <p:nvPr/>
        </p:nvSpPr>
        <p:spPr>
          <a:xfrm>
            <a:off x="4860032" y="5806594"/>
            <a:ext cx="425571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6. Найди круг</a:t>
            </a:r>
          </a:p>
        </p:txBody>
      </p:sp>
    </p:spTree>
    <p:extLst>
      <p:ext uri="{BB962C8B-B14F-4D97-AF65-F5344CB8AC3E}">
        <p14:creationId xmlns:p14="http://schemas.microsoft.com/office/powerpoint/2010/main" val="2495835710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5" grpId="0" animBg="1"/>
      <p:bldP spid="22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8A0DB64-69E5-4133-A951-6249F3B5E8BA}"/>
              </a:ext>
            </a:extLst>
          </p:cNvPr>
          <p:cNvSpPr/>
          <p:nvPr/>
        </p:nvSpPr>
        <p:spPr>
          <a:xfrm>
            <a:off x="1454351" y="1556792"/>
            <a:ext cx="62352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/>
                <a:solidFill>
                  <a:srgbClr val="00B050"/>
                </a:solidFill>
              </a:rPr>
              <a:t>6. Собери все круги.</a:t>
            </a:r>
            <a:endParaRPr lang="ru-RU" sz="5400" b="1" cap="none" spc="0" dirty="0">
              <a:ln/>
              <a:solidFill>
                <a:srgbClr val="00B050"/>
              </a:solidFill>
              <a:effectLst/>
            </a:endParaRPr>
          </a:p>
        </p:txBody>
      </p:sp>
      <p:sp>
        <p:nvSpPr>
          <p:cNvPr id="3" name="Управляющая кнопка: &quot;Пустой&quot; 2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B5723162-B446-4B1D-830B-E38F52FF2390}"/>
              </a:ext>
            </a:extLst>
          </p:cNvPr>
          <p:cNvSpPr/>
          <p:nvPr/>
        </p:nvSpPr>
        <p:spPr>
          <a:xfrm>
            <a:off x="611560" y="2708920"/>
            <a:ext cx="1368152" cy="136815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&quot;Пустой&quot; 3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2474B18B-D4CB-4A8C-B973-FAA865F07367}"/>
              </a:ext>
            </a:extLst>
          </p:cNvPr>
          <p:cNvSpPr/>
          <p:nvPr/>
        </p:nvSpPr>
        <p:spPr>
          <a:xfrm>
            <a:off x="1624625" y="4252943"/>
            <a:ext cx="802940" cy="798475"/>
          </a:xfrm>
          <a:prstGeom prst="actionButtonBlank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Управляющая кнопка: &quot;Пустой&quot; 4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EAF5F14B-42A5-4618-A12B-5364533501CD}"/>
              </a:ext>
            </a:extLst>
          </p:cNvPr>
          <p:cNvSpPr/>
          <p:nvPr/>
        </p:nvSpPr>
        <p:spPr>
          <a:xfrm>
            <a:off x="1763688" y="5241974"/>
            <a:ext cx="936104" cy="923330"/>
          </a:xfrm>
          <a:prstGeom prst="actionButtonBlan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&quot;Пустой&quot; 5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CD485B97-84CE-4ECA-AC46-824650CB5B79}"/>
              </a:ext>
            </a:extLst>
          </p:cNvPr>
          <p:cNvSpPr/>
          <p:nvPr/>
        </p:nvSpPr>
        <p:spPr>
          <a:xfrm>
            <a:off x="6101297" y="4725144"/>
            <a:ext cx="612068" cy="576064"/>
          </a:xfrm>
          <a:prstGeom prst="actionButtonBlank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&quot;Пустой&quot; 6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7F23B7E0-EDF4-4801-AC37-9CDF51ED5041}"/>
              </a:ext>
            </a:extLst>
          </p:cNvPr>
          <p:cNvSpPr/>
          <p:nvPr/>
        </p:nvSpPr>
        <p:spPr>
          <a:xfrm>
            <a:off x="5724128" y="2572191"/>
            <a:ext cx="792088" cy="851322"/>
          </a:xfrm>
          <a:prstGeom prst="actionButtonBlan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&quot;Пустой&quot; 7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35AD388E-5DDB-4EDE-A721-D01B6836BD88}"/>
              </a:ext>
            </a:extLst>
          </p:cNvPr>
          <p:cNvSpPr/>
          <p:nvPr/>
        </p:nvSpPr>
        <p:spPr>
          <a:xfrm>
            <a:off x="7452320" y="4077072"/>
            <a:ext cx="964958" cy="1008112"/>
          </a:xfrm>
          <a:prstGeom prst="actionButtonBlank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Управляющая кнопка: &quot;Пустой&quot; 8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666C2534-ED8D-4710-8D70-CE4DC315A211}"/>
              </a:ext>
            </a:extLst>
          </p:cNvPr>
          <p:cNvSpPr/>
          <p:nvPr/>
        </p:nvSpPr>
        <p:spPr>
          <a:xfrm>
            <a:off x="8075240" y="2629484"/>
            <a:ext cx="684076" cy="68903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52D4137B-30B0-4AFB-A468-C77DA2670C2F}"/>
              </a:ext>
            </a:extLst>
          </p:cNvPr>
          <p:cNvSpPr/>
          <p:nvPr/>
        </p:nvSpPr>
        <p:spPr>
          <a:xfrm>
            <a:off x="2699792" y="2480122"/>
            <a:ext cx="802940" cy="79847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D2D2C1D5-5BE2-4022-A694-EF11F008A682}"/>
              </a:ext>
            </a:extLst>
          </p:cNvPr>
          <p:cNvSpPr/>
          <p:nvPr/>
        </p:nvSpPr>
        <p:spPr>
          <a:xfrm>
            <a:off x="3995936" y="4437112"/>
            <a:ext cx="792088" cy="79847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>
            <a:extLst>
              <a:ext uri="{FF2B5EF4-FFF2-40B4-BE49-F238E27FC236}">
                <a16:creationId xmlns:a16="http://schemas.microsoft.com/office/drawing/2014/main" xmlns="" id="{39CECBD9-867C-49B3-9C7E-5F326D0F6F50}"/>
              </a:ext>
            </a:extLst>
          </p:cNvPr>
          <p:cNvSpPr/>
          <p:nvPr/>
        </p:nvSpPr>
        <p:spPr>
          <a:xfrm>
            <a:off x="611560" y="4725144"/>
            <a:ext cx="720080" cy="1008112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>
            <a:extLst>
              <a:ext uri="{FF2B5EF4-FFF2-40B4-BE49-F238E27FC236}">
                <a16:creationId xmlns:a16="http://schemas.microsoft.com/office/drawing/2014/main" xmlns="" id="{DEA32C71-3881-4D85-B0A7-13A721EE4FC6}"/>
              </a:ext>
            </a:extLst>
          </p:cNvPr>
          <p:cNvSpPr/>
          <p:nvPr/>
        </p:nvSpPr>
        <p:spPr>
          <a:xfrm>
            <a:off x="3779912" y="2708920"/>
            <a:ext cx="792088" cy="923330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Равнобедренный треугольник 14">
            <a:extLst>
              <a:ext uri="{FF2B5EF4-FFF2-40B4-BE49-F238E27FC236}">
                <a16:creationId xmlns:a16="http://schemas.microsoft.com/office/drawing/2014/main" xmlns="" id="{0F1D35F9-FF13-4D92-B39A-B6B59EC3EC41}"/>
              </a:ext>
            </a:extLst>
          </p:cNvPr>
          <p:cNvSpPr/>
          <p:nvPr/>
        </p:nvSpPr>
        <p:spPr>
          <a:xfrm>
            <a:off x="7812360" y="5301208"/>
            <a:ext cx="1152128" cy="100811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&quot;Вперед&quot; или &quot;Следующий&quot; 1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0E623697-224E-4158-8A0C-7FEE0C3F1480}"/>
              </a:ext>
            </a:extLst>
          </p:cNvPr>
          <p:cNvSpPr/>
          <p:nvPr/>
        </p:nvSpPr>
        <p:spPr>
          <a:xfrm>
            <a:off x="8370168" y="1693380"/>
            <a:ext cx="773832" cy="720080"/>
          </a:xfrm>
          <a:prstGeom prst="actionButtonForwardNex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xmlns="" id="{7B3A9CFA-D932-4DEC-A565-FAF945F2E46A}"/>
              </a:ext>
            </a:extLst>
          </p:cNvPr>
          <p:cNvSpPr/>
          <p:nvPr/>
        </p:nvSpPr>
        <p:spPr>
          <a:xfrm>
            <a:off x="6948264" y="2780928"/>
            <a:ext cx="864096" cy="851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xmlns="" id="{2344761A-9674-4890-B2CB-1BA19BB3520B}"/>
              </a:ext>
            </a:extLst>
          </p:cNvPr>
          <p:cNvSpPr/>
          <p:nvPr/>
        </p:nvSpPr>
        <p:spPr>
          <a:xfrm>
            <a:off x="4849180" y="3488234"/>
            <a:ext cx="1234988" cy="11712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xmlns="" id="{8CF21B4A-6269-4B5C-8BCA-87E8D75814BC}"/>
              </a:ext>
            </a:extLst>
          </p:cNvPr>
          <p:cNvSpPr/>
          <p:nvPr/>
        </p:nvSpPr>
        <p:spPr>
          <a:xfrm>
            <a:off x="4911163" y="5357250"/>
            <a:ext cx="1234988" cy="11712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xmlns="" id="{708C2144-F38F-4179-9C7C-DDD196128D54}"/>
              </a:ext>
            </a:extLst>
          </p:cNvPr>
          <p:cNvSpPr/>
          <p:nvPr/>
        </p:nvSpPr>
        <p:spPr>
          <a:xfrm>
            <a:off x="3016813" y="5292068"/>
            <a:ext cx="1234988" cy="11712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xmlns="" id="{A244B7AC-8892-4A58-9CB4-02EA01C4FDC3}"/>
              </a:ext>
            </a:extLst>
          </p:cNvPr>
          <p:cNvSpPr/>
          <p:nvPr/>
        </p:nvSpPr>
        <p:spPr>
          <a:xfrm>
            <a:off x="2931621" y="3809628"/>
            <a:ext cx="828092" cy="7715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807630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406</TotalTime>
  <Words>134</Words>
  <Application>Microsoft Office PowerPoint</Application>
  <PresentationFormat>Экран (4:3)</PresentationFormat>
  <Paragraphs>36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Интерактивная игра по ФЭМП  во второй младшей группе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Сборник Интерактивных игр  во второй младшей группе №2 «Ягодки»  МАДОУ №38 г.Томск</dc:title>
  <dc:creator>Наталия Леонидовна</dc:creator>
  <cp:lastModifiedBy>лена</cp:lastModifiedBy>
  <cp:revision>39</cp:revision>
  <dcterms:created xsi:type="dcterms:W3CDTF">2019-11-26T10:37:08Z</dcterms:created>
  <dcterms:modified xsi:type="dcterms:W3CDTF">2023-09-25T11:38:11Z</dcterms:modified>
</cp:coreProperties>
</file>