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7C17AC-FB73-4D65-ADF3-9A53870FBBCC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923F9D-645D-42E1-87D3-2C7A7D550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Винни-Пух</a:t>
            </a:r>
            <a:r>
              <a:rPr lang="ru-RU" dirty="0" smtClean="0"/>
              <a:t> с Пятачком решили пойти в гости к Кролику. Кролик был запасливый и у</a:t>
            </a:r>
            <a:r>
              <a:rPr lang="ru-RU" baseline="0" dirty="0" smtClean="0"/>
              <a:t> него всегда находилось что-нибудь вкусненькое. </a:t>
            </a:r>
            <a:r>
              <a:rPr lang="ru-RU" baseline="0" dirty="0" err="1" smtClean="0"/>
              <a:t>Винни-Пух</a:t>
            </a:r>
            <a:r>
              <a:rPr lang="ru-RU" baseline="0" dirty="0" smtClean="0"/>
              <a:t> был весёлым, любопытным медвежонком, очень большим сладкоежкой и ещё у него всегда что-то не получается, он  всё время  попадал в нелепые ситуации. Помогает ему во всех трудностях его друг Пятачок.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23F9D-645D-42E1-87D3-2C7A7D5504E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Когда они пришли к Кролику, </a:t>
            </a:r>
            <a:r>
              <a:rPr lang="ru-RU" dirty="0" err="1" smtClean="0"/>
              <a:t>Винни-Пух</a:t>
            </a:r>
            <a:r>
              <a:rPr lang="ru-RU" dirty="0" smtClean="0"/>
              <a:t> видит,</a:t>
            </a:r>
            <a:r>
              <a:rPr lang="ru-RU" baseline="0" dirty="0" smtClean="0"/>
              <a:t> что у Кролика стоят три мешка крупы. Ему стало интересно, одинаковое ли количество крупы в мешках.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23F9D-645D-42E1-87D3-2C7A7D5504E6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i="1" dirty="0" smtClean="0"/>
              <a:t> </a:t>
            </a:r>
            <a:r>
              <a:rPr lang="ru-RU" i="0" dirty="0" err="1" smtClean="0"/>
              <a:t>Винни-Пух</a:t>
            </a:r>
            <a:r>
              <a:rPr lang="ru-RU" i="0" dirty="0" smtClean="0"/>
              <a:t> сам придумал себе задачу, а как решить ее –</a:t>
            </a:r>
            <a:r>
              <a:rPr lang="ru-RU" i="0" baseline="0" dirty="0" smtClean="0"/>
              <a:t> не знает. (Дети помогают </a:t>
            </a:r>
            <a:r>
              <a:rPr lang="ru-RU" i="0" baseline="0" dirty="0" err="1" smtClean="0"/>
              <a:t>Винни-Пуху</a:t>
            </a:r>
            <a:r>
              <a:rPr lang="ru-RU" i="0" baseline="0" dirty="0" smtClean="0"/>
              <a:t> измерить количество крупы в каждом мешочке).</a:t>
            </a:r>
            <a:endParaRPr lang="ru-RU" i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23F9D-645D-42E1-87D3-2C7A7D5504E6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Дети говорят, что они будут</a:t>
            </a:r>
            <a:r>
              <a:rPr lang="ru-RU" baseline="0" dirty="0" smtClean="0"/>
              <a:t> делать: возьмут стакан (или банку) и измерят количество крупы в каждом мешочке.</a:t>
            </a:r>
          </a:p>
          <a:p>
            <a:r>
              <a:rPr lang="ru-RU" baseline="0" dirty="0" smtClean="0"/>
              <a:t>Вывод: результат измерения зависит от размера мерки, чем больше сама мерка, тем меньше их получится (и наоборот)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23F9D-645D-42E1-87D3-2C7A7D5504E6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Винни-Пух</a:t>
            </a:r>
            <a:r>
              <a:rPr lang="ru-RU" dirty="0" smtClean="0"/>
              <a:t> и Пятачок решили</a:t>
            </a:r>
            <a:r>
              <a:rPr lang="ru-RU" baseline="0" dirty="0" smtClean="0"/>
              <a:t> опять навестить Кролика и заодно съесть что-нибудь вкусное.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23F9D-645D-42E1-87D3-2C7A7D5504E6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Винни-Пух</a:t>
            </a:r>
            <a:r>
              <a:rPr lang="ru-RU" dirty="0" smtClean="0"/>
              <a:t> спросил у Кролика,</a:t>
            </a:r>
            <a:r>
              <a:rPr lang="ru-RU" baseline="0" dirty="0" smtClean="0"/>
              <a:t> есть ли у него горшочек мёда или сгущенное молоко. Кролик ответил, что есть где-то в кладовке, в мешках.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23F9D-645D-42E1-87D3-2C7A7D5504E6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Пошёл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Винни-Пух</a:t>
            </a:r>
            <a:r>
              <a:rPr lang="ru-RU" baseline="0" dirty="0" smtClean="0"/>
              <a:t> в Кладовку и видит там много мешков, больших и маленьких. Решил он вместе с Пятачком и Кроликом вынести все эти мешки. Решил он вместе с Кроликом и Пятачком внести эти мешки. </a:t>
            </a:r>
            <a:r>
              <a:rPr lang="ru-RU" baseline="0" dirty="0" err="1" smtClean="0"/>
              <a:t>Винни-Пух</a:t>
            </a:r>
            <a:r>
              <a:rPr lang="ru-RU" baseline="0" dirty="0" smtClean="0"/>
              <a:t> берет самый маленький мешок, Пятачок – мешок побольше, а Кролик – самый большой.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23F9D-645D-42E1-87D3-2C7A7D5504E6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Кролик очень</a:t>
            </a:r>
            <a:r>
              <a:rPr lang="ru-RU" baseline="0" dirty="0" smtClean="0"/>
              <a:t> скоро принёс свой мешок. Пятачок подольше нес, а </a:t>
            </a:r>
            <a:r>
              <a:rPr lang="ru-RU" baseline="0" dirty="0" err="1" smtClean="0"/>
              <a:t>Винни-Пух</a:t>
            </a:r>
            <a:r>
              <a:rPr lang="ru-RU" baseline="0" dirty="0" smtClean="0"/>
              <a:t> шёл долго, долго и весь вспотел. Почему </a:t>
            </a:r>
            <a:r>
              <a:rPr lang="ru-RU" baseline="0" dirty="0" err="1" smtClean="0"/>
              <a:t>Винни-Пух</a:t>
            </a:r>
            <a:r>
              <a:rPr lang="ru-RU" baseline="0" dirty="0" smtClean="0"/>
              <a:t> долго нёс маленький мешок, а Кролик  так скоро принес большой мешок? Дети взвешивают мешки. Вначале взвешивают первый и второй мешки, а потом второй и третий мешки (на ладонях рук, детских весах). </a:t>
            </a:r>
          </a:p>
          <a:p>
            <a:r>
              <a:rPr lang="ru-RU" b="1" baseline="0" dirty="0" smtClean="0"/>
              <a:t>Вывод: </a:t>
            </a:r>
            <a:r>
              <a:rPr lang="ru-RU" b="0" baseline="0" dirty="0" smtClean="0"/>
              <a:t>независимо от размера мешки могут быть разные по массе.</a:t>
            </a: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23F9D-645D-42E1-87D3-2C7A7D5504E6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aseline="0" dirty="0" smtClean="0"/>
              <a:t>Почему </a:t>
            </a:r>
            <a:r>
              <a:rPr lang="ru-RU" baseline="0" dirty="0" err="1" smtClean="0"/>
              <a:t>Винни-Пух</a:t>
            </a:r>
            <a:r>
              <a:rPr lang="ru-RU" baseline="0" dirty="0" smtClean="0"/>
              <a:t> долго нёс маленький мешок, а Кролик  так скоро принес большой мешок? Дети взвешивают мешки. Вначале взвешивают первый и второй мешки, а потом второй и третий мешки (на ладонях рук, детских весах). </a:t>
            </a:r>
          </a:p>
          <a:p>
            <a:r>
              <a:rPr lang="ru-RU" b="1" baseline="0" dirty="0" smtClean="0"/>
              <a:t>Вывод: </a:t>
            </a:r>
            <a:r>
              <a:rPr lang="ru-RU" b="0" baseline="0" dirty="0" smtClean="0"/>
              <a:t>независимо от размера мешки могут быть разные по массе.</a:t>
            </a: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23F9D-645D-42E1-87D3-2C7A7D5504E6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AEB90-8505-49E6-B097-AEBCFEEC153B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88156-D214-437D-9848-753037298A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AEB90-8505-49E6-B097-AEBCFEEC153B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88156-D214-437D-9848-753037298A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AEB90-8505-49E6-B097-AEBCFEEC153B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88156-D214-437D-9848-753037298A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AEB90-8505-49E6-B097-AEBCFEEC153B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88156-D214-437D-9848-753037298A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AEB90-8505-49E6-B097-AEBCFEEC153B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88156-D214-437D-9848-753037298A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AEB90-8505-49E6-B097-AEBCFEEC153B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88156-D214-437D-9848-753037298A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AEB90-8505-49E6-B097-AEBCFEEC153B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88156-D214-437D-9848-753037298A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AEB90-8505-49E6-B097-AEBCFEEC153B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88156-D214-437D-9848-753037298A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AEB90-8505-49E6-B097-AEBCFEEC153B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88156-D214-437D-9848-753037298A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AEB90-8505-49E6-B097-AEBCFEEC153B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88156-D214-437D-9848-753037298A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AEB90-8505-49E6-B097-AEBCFEEC153B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88156-D214-437D-9848-753037298A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AEB90-8505-49E6-B097-AEBCFEEC153B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88156-D214-437D-9848-753037298AC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3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1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6.png"/><Relationship Id="rId5" Type="http://schemas.openxmlformats.org/officeDocument/2006/relationships/image" Target="../media/image23.png"/><Relationship Id="rId10" Type="http://schemas.openxmlformats.org/officeDocument/2006/relationships/image" Target="../media/image25.jpeg"/><Relationship Id="rId4" Type="http://schemas.openxmlformats.org/officeDocument/2006/relationships/image" Target="../media/image22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928670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Как </a:t>
            </a:r>
            <a:r>
              <a:rPr lang="ru-RU" b="1" dirty="0" err="1" smtClean="0">
                <a:solidFill>
                  <a:srgbClr val="0070C0"/>
                </a:solidFill>
              </a:rPr>
              <a:t>Винни</a:t>
            </a:r>
            <a:r>
              <a:rPr lang="ru-RU" b="1" dirty="0" smtClean="0">
                <a:solidFill>
                  <a:srgbClr val="0070C0"/>
                </a:solidFill>
              </a:rPr>
              <a:t> – Пух и Пятачок ходили в гости к Кролику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2428868"/>
            <a:ext cx="6400800" cy="17526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Развивающие образовательные ситуации на освоение детьми исследовательских умений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000240"/>
            <a:ext cx="8229600" cy="2000256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Литература: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Развитие познавательно-исследовательских умений у старших дошкольников. Авторы-составители: З.А. Михайлова, Т.И. Бабаева, Л.М. Кларина, З.А. Серова – СПб.: ООО «ИЗДАТЕЛЬСТВО «ДЕТСТВО-ПРЕСС», 2012.-160с.</a:t>
            </a:r>
            <a:endParaRPr lang="ru-RU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14fd11cf4cdd75bb7c31e3dce3ca5d3.png"/>
          <p:cNvPicPr>
            <a:picLocks noChangeAspect="1"/>
          </p:cNvPicPr>
          <p:nvPr/>
        </p:nvPicPr>
        <p:blipFill>
          <a:blip r:embed="rId4"/>
          <a:srcRect l="24045" r="22504"/>
          <a:stretch>
            <a:fillRect/>
          </a:stretch>
        </p:blipFill>
        <p:spPr>
          <a:xfrm>
            <a:off x="7215206" y="2643182"/>
            <a:ext cx="1357322" cy="3714752"/>
          </a:xfrm>
          <a:prstGeom prst="rect">
            <a:avLst/>
          </a:prstGeom>
        </p:spPr>
      </p:pic>
      <p:pic>
        <p:nvPicPr>
          <p:cNvPr id="7" name="Рисунок 6" descr="0005-006-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7686" y="1714488"/>
            <a:ext cx="2152860" cy="2152860"/>
          </a:xfrm>
          <a:prstGeom prst="rect">
            <a:avLst/>
          </a:prstGeom>
        </p:spPr>
      </p:pic>
      <p:pic>
        <p:nvPicPr>
          <p:cNvPr id="8" name="Рисунок 7" descr="winnie_pooh_PNG37629.png"/>
          <p:cNvPicPr>
            <a:picLocks noChangeAspect="1"/>
          </p:cNvPicPr>
          <p:nvPr/>
        </p:nvPicPr>
        <p:blipFill>
          <a:blip r:embed="rId6"/>
          <a:srcRect l="19048" t="9524" r="11905" b="11905"/>
          <a:stretch>
            <a:fillRect/>
          </a:stretch>
        </p:blipFill>
        <p:spPr>
          <a:xfrm>
            <a:off x="4000496" y="1428736"/>
            <a:ext cx="2071702" cy="2357454"/>
          </a:xfrm>
          <a:prstGeom prst="rect">
            <a:avLst/>
          </a:prstGeom>
        </p:spPr>
      </p:pic>
      <p:pic>
        <p:nvPicPr>
          <p:cNvPr id="10" name="Рисунок 9" descr="0_cc201_68f6add2_ori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0816575">
            <a:off x="89221" y="4258709"/>
            <a:ext cx="1126110" cy="918718"/>
          </a:xfrm>
          <a:prstGeom prst="rect">
            <a:avLst/>
          </a:prstGeom>
        </p:spPr>
      </p:pic>
      <p:pic>
        <p:nvPicPr>
          <p:cNvPr id="11" name="Рисунок 10" descr="0_cc201_68f6add2_ori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0816575">
            <a:off x="1375074" y="3758644"/>
            <a:ext cx="1126110" cy="918718"/>
          </a:xfrm>
          <a:prstGeom prst="rect">
            <a:avLst/>
          </a:prstGeom>
        </p:spPr>
      </p:pic>
      <p:pic>
        <p:nvPicPr>
          <p:cNvPr id="12" name="Рисунок 11" descr="0_cc201_68f6add2_ori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0816575">
            <a:off x="803570" y="3901520"/>
            <a:ext cx="1126110" cy="9187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886 0.02544 C 0.11233 0.14454 0.1158 0.26365 0.08612 0.31383 C 0.05643 0.36402 -0.04131 0.31545 -0.06961 0.32724 C -0.09791 0.33904 -0.08177 0.37627 -0.0835 0.3846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17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0074E-6 L 0.1184 0.3448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" y="1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winnie_pooh_PNG3762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0364" y="2357430"/>
            <a:ext cx="3143248" cy="3143248"/>
          </a:xfrm>
          <a:prstGeom prst="rect">
            <a:avLst/>
          </a:prstGeom>
        </p:spPr>
      </p:pic>
      <p:pic>
        <p:nvPicPr>
          <p:cNvPr id="2" name="Рисунок 1" descr="0_cc201_68f6add2_ori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43042" y="4071942"/>
            <a:ext cx="2176884" cy="1775974"/>
          </a:xfrm>
          <a:prstGeom prst="rect">
            <a:avLst/>
          </a:prstGeom>
        </p:spPr>
      </p:pic>
      <p:pic>
        <p:nvPicPr>
          <p:cNvPr id="3" name="Рисунок 2" descr="0_cc201_68f6add2_ori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86182" y="4357694"/>
            <a:ext cx="2176884" cy="1775974"/>
          </a:xfrm>
          <a:prstGeom prst="rect">
            <a:avLst/>
          </a:prstGeom>
        </p:spPr>
      </p:pic>
      <p:pic>
        <p:nvPicPr>
          <p:cNvPr id="4" name="Рисунок 3" descr="0_cc201_68f6add2_ori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57884" y="4000504"/>
            <a:ext cx="2176884" cy="1775974"/>
          </a:xfrm>
          <a:prstGeom prst="rect">
            <a:avLst/>
          </a:prstGeom>
        </p:spPr>
      </p:pic>
      <p:pic>
        <p:nvPicPr>
          <p:cNvPr id="5" name="Рисунок 4" descr="514fd11cf4cdd75bb7c31e3dce3ca5d3.png"/>
          <p:cNvPicPr>
            <a:picLocks noChangeAspect="1"/>
          </p:cNvPicPr>
          <p:nvPr/>
        </p:nvPicPr>
        <p:blipFill>
          <a:blip r:embed="rId6"/>
          <a:srcRect l="24045" r="22504"/>
          <a:stretch>
            <a:fillRect/>
          </a:stretch>
        </p:blipFill>
        <p:spPr>
          <a:xfrm>
            <a:off x="7786678" y="2500306"/>
            <a:ext cx="1357322" cy="3714752"/>
          </a:xfrm>
          <a:prstGeom prst="rect">
            <a:avLst/>
          </a:prstGeom>
        </p:spPr>
      </p:pic>
      <p:pic>
        <p:nvPicPr>
          <p:cNvPr id="7" name="Рисунок 6" descr="question_mark_PNG135.png"/>
          <p:cNvPicPr>
            <a:picLocks noChangeAspect="1"/>
          </p:cNvPicPr>
          <p:nvPr/>
        </p:nvPicPr>
        <p:blipFill>
          <a:blip r:embed="rId7" cstate="print"/>
          <a:srcRect l="7812" r="13281"/>
          <a:stretch>
            <a:fillRect/>
          </a:stretch>
        </p:blipFill>
        <p:spPr>
          <a:xfrm rot="1318734">
            <a:off x="3063310" y="1771925"/>
            <a:ext cx="1553308" cy="10347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будут  использовать в качестве мерки?</a:t>
            </a:r>
            <a:endParaRPr lang="ru-RU" dirty="0"/>
          </a:p>
        </p:txBody>
      </p:sp>
      <p:pic>
        <p:nvPicPr>
          <p:cNvPr id="5" name="Рисунок 4" descr="HighFour_charming dwarf forest_Element4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1109212"/>
            <a:ext cx="2571768" cy="4872350"/>
          </a:xfrm>
          <a:prstGeom prst="rect">
            <a:avLst/>
          </a:prstGeom>
        </p:spPr>
      </p:pic>
      <p:pic>
        <p:nvPicPr>
          <p:cNvPr id="6" name="Рисунок 5" descr="water_glass_PNG9897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57226" y="3000372"/>
            <a:ext cx="1992451" cy="2500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3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14fd11cf4cdd75bb7c31e3dce3ca5d3.png"/>
          <p:cNvPicPr>
            <a:picLocks noChangeAspect="1"/>
          </p:cNvPicPr>
          <p:nvPr/>
        </p:nvPicPr>
        <p:blipFill>
          <a:blip r:embed="rId4"/>
          <a:srcRect l="24045" r="22504"/>
          <a:stretch>
            <a:fillRect/>
          </a:stretch>
        </p:blipFill>
        <p:spPr>
          <a:xfrm>
            <a:off x="6000760" y="2143116"/>
            <a:ext cx="1357322" cy="3714752"/>
          </a:xfrm>
          <a:prstGeom prst="rect">
            <a:avLst/>
          </a:prstGeom>
        </p:spPr>
      </p:pic>
      <p:pic>
        <p:nvPicPr>
          <p:cNvPr id="4" name="Рисунок 3" descr="winnie_pooh_PNG3762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0232" y="642918"/>
            <a:ext cx="3420907" cy="50244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winnie_pooh_PNG37623.png"/>
          <p:cNvPicPr>
            <a:picLocks noChangeAspect="1"/>
          </p:cNvPicPr>
          <p:nvPr/>
        </p:nvPicPr>
        <p:blipFill>
          <a:blip r:embed="rId4"/>
          <a:srcRect l="59375" t="52660" b="10638"/>
          <a:stretch>
            <a:fillRect/>
          </a:stretch>
        </p:blipFill>
        <p:spPr>
          <a:xfrm>
            <a:off x="7905752" y="4429132"/>
            <a:ext cx="1238248" cy="1857388"/>
          </a:xfrm>
          <a:prstGeom prst="rect">
            <a:avLst/>
          </a:prstGeom>
        </p:spPr>
      </p:pic>
      <p:pic>
        <p:nvPicPr>
          <p:cNvPr id="6" name="Рисунок 5" descr="514fd11cf4cdd75bb7c31e3dce3ca5d3.png"/>
          <p:cNvPicPr>
            <a:picLocks noChangeAspect="1"/>
          </p:cNvPicPr>
          <p:nvPr/>
        </p:nvPicPr>
        <p:blipFill>
          <a:blip r:embed="rId5"/>
          <a:srcRect l="22988" r="26857"/>
          <a:stretch>
            <a:fillRect/>
          </a:stretch>
        </p:blipFill>
        <p:spPr>
          <a:xfrm>
            <a:off x="4143372" y="1643050"/>
            <a:ext cx="1714512" cy="5000636"/>
          </a:xfrm>
          <a:prstGeom prst="rect">
            <a:avLst/>
          </a:prstGeom>
        </p:spPr>
      </p:pic>
      <p:pic>
        <p:nvPicPr>
          <p:cNvPr id="5" name="Рисунок 4" descr="winnie_pooh_PNG3762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9190" y="2786058"/>
            <a:ext cx="3286124" cy="3286124"/>
          </a:xfrm>
          <a:prstGeom prst="rect">
            <a:avLst/>
          </a:prstGeom>
        </p:spPr>
      </p:pic>
      <p:pic>
        <p:nvPicPr>
          <p:cNvPr id="2" name="Рисунок 1" descr="0_cc201_68f6add2_ori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14612" y="4456817"/>
            <a:ext cx="2943227" cy="2401183"/>
          </a:xfrm>
          <a:prstGeom prst="rect">
            <a:avLst/>
          </a:prstGeom>
        </p:spPr>
      </p:pic>
      <p:pic>
        <p:nvPicPr>
          <p:cNvPr id="3" name="Рисунок 2" descr="0_cc201_68f6add2_ori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786578" y="5286388"/>
            <a:ext cx="1926390" cy="1571612"/>
          </a:xfrm>
          <a:prstGeom prst="rect">
            <a:avLst/>
          </a:prstGeom>
        </p:spPr>
      </p:pic>
      <p:pic>
        <p:nvPicPr>
          <p:cNvPr id="4" name="Рисунок 3" descr="0_cc201_68f6add2_orig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86446" y="5072074"/>
            <a:ext cx="1258706" cy="10268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14fd11cf4cdd75bb7c31e3dce3ca5d3.png"/>
          <p:cNvPicPr>
            <a:picLocks noChangeAspect="1"/>
          </p:cNvPicPr>
          <p:nvPr/>
        </p:nvPicPr>
        <p:blipFill>
          <a:blip r:embed="rId3"/>
          <a:srcRect l="22988" r="26857"/>
          <a:stretch>
            <a:fillRect/>
          </a:stretch>
        </p:blipFill>
        <p:spPr>
          <a:xfrm>
            <a:off x="4927149" y="642918"/>
            <a:ext cx="1224649" cy="3571876"/>
          </a:xfrm>
          <a:prstGeom prst="rect">
            <a:avLst/>
          </a:prstGeom>
        </p:spPr>
      </p:pic>
      <p:pic>
        <p:nvPicPr>
          <p:cNvPr id="6" name="Рисунок 5" descr="s1200.jpg"/>
          <p:cNvPicPr>
            <a:picLocks noChangeAspect="1"/>
          </p:cNvPicPr>
          <p:nvPr/>
        </p:nvPicPr>
        <p:blipFill>
          <a:blip r:embed="rId4"/>
          <a:srcRect l="10891" t="26733" r="9901" b="13861"/>
          <a:stretch>
            <a:fillRect/>
          </a:stretch>
        </p:blipFill>
        <p:spPr>
          <a:xfrm>
            <a:off x="2000232" y="4071942"/>
            <a:ext cx="5715040" cy="2571768"/>
          </a:xfrm>
          <a:prstGeom prst="rect">
            <a:avLst/>
          </a:prstGeom>
        </p:spPr>
      </p:pic>
      <p:pic>
        <p:nvPicPr>
          <p:cNvPr id="3" name="Рисунок 2" descr="0_cc201_68f6add2_ori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39616" y="2428868"/>
            <a:ext cx="2364240" cy="1928826"/>
          </a:xfrm>
          <a:prstGeom prst="rect">
            <a:avLst/>
          </a:prstGeom>
        </p:spPr>
      </p:pic>
      <p:pic>
        <p:nvPicPr>
          <p:cNvPr id="8" name="Рисунок 7" descr="winnie_pooh_PNG37623.png"/>
          <p:cNvPicPr>
            <a:picLocks noChangeAspect="1"/>
          </p:cNvPicPr>
          <p:nvPr/>
        </p:nvPicPr>
        <p:blipFill>
          <a:blip r:embed="rId6"/>
          <a:srcRect l="61719" t="55483" b="10638"/>
          <a:stretch>
            <a:fillRect/>
          </a:stretch>
        </p:blipFill>
        <p:spPr>
          <a:xfrm>
            <a:off x="3071802" y="3286124"/>
            <a:ext cx="1166810" cy="1714512"/>
          </a:xfrm>
          <a:prstGeom prst="rect">
            <a:avLst/>
          </a:prstGeom>
        </p:spPr>
      </p:pic>
      <p:pic>
        <p:nvPicPr>
          <p:cNvPr id="9" name="Рисунок 8" descr="0_cc201_68f6add2_ori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857356" y="3786190"/>
            <a:ext cx="1576161" cy="128588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643174" y="3071810"/>
            <a:ext cx="642942" cy="571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winnie_pooh_PNG3762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86380" y="2500306"/>
            <a:ext cx="3000396" cy="3000396"/>
          </a:xfrm>
          <a:prstGeom prst="rect">
            <a:avLst/>
          </a:prstGeom>
        </p:spPr>
      </p:pic>
      <p:pic>
        <p:nvPicPr>
          <p:cNvPr id="12" name="Рисунок 11" descr="0_cc201_68f6add2_orig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00760" y="4357694"/>
            <a:ext cx="1143008" cy="932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324_original.jpg"/>
          <p:cNvPicPr>
            <a:picLocks noChangeAspect="1"/>
          </p:cNvPicPr>
          <p:nvPr/>
        </p:nvPicPr>
        <p:blipFill>
          <a:blip r:embed="rId3"/>
          <a:srcRect l="29167" t="10365" r="20832" b="27098"/>
          <a:stretch>
            <a:fillRect/>
          </a:stretch>
        </p:blipFill>
        <p:spPr>
          <a:xfrm>
            <a:off x="3571868" y="4572008"/>
            <a:ext cx="2357454" cy="1964545"/>
          </a:xfrm>
          <a:prstGeom prst="rect">
            <a:avLst/>
          </a:prstGeom>
        </p:spPr>
      </p:pic>
      <p:pic>
        <p:nvPicPr>
          <p:cNvPr id="2" name="Рисунок 1" descr="0_cc201_68f6add2_ori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4286256"/>
            <a:ext cx="2802062" cy="2286016"/>
          </a:xfrm>
          <a:prstGeom prst="rect">
            <a:avLst/>
          </a:prstGeom>
        </p:spPr>
      </p:pic>
      <p:pic>
        <p:nvPicPr>
          <p:cNvPr id="3" name="Рисунок 2" descr="0_cc201_68f6add2_ori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4759" y="1071546"/>
            <a:ext cx="1401032" cy="1143008"/>
          </a:xfrm>
          <a:prstGeom prst="rect">
            <a:avLst/>
          </a:prstGeom>
        </p:spPr>
      </p:pic>
      <p:pic>
        <p:nvPicPr>
          <p:cNvPr id="4" name="Рисунок 3" descr="0_cc201_68f6add2_ori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283" y="571480"/>
            <a:ext cx="1785950" cy="1457038"/>
          </a:xfrm>
          <a:prstGeom prst="rect">
            <a:avLst/>
          </a:prstGeom>
        </p:spPr>
      </p:pic>
      <p:pic>
        <p:nvPicPr>
          <p:cNvPr id="7" name="Рисунок 6" descr="514fd11cf4cdd75bb7c31e3dce3ca5d3.png"/>
          <p:cNvPicPr>
            <a:picLocks noChangeAspect="1"/>
          </p:cNvPicPr>
          <p:nvPr/>
        </p:nvPicPr>
        <p:blipFill>
          <a:blip r:embed="rId7"/>
          <a:srcRect l="22988" r="26857"/>
          <a:stretch>
            <a:fillRect/>
          </a:stretch>
        </p:blipFill>
        <p:spPr>
          <a:xfrm>
            <a:off x="6786578" y="3071810"/>
            <a:ext cx="1224649" cy="3571876"/>
          </a:xfrm>
          <a:prstGeom prst="rect">
            <a:avLst/>
          </a:prstGeom>
        </p:spPr>
      </p:pic>
      <p:pic>
        <p:nvPicPr>
          <p:cNvPr id="11" name="Рисунок 10" descr="winnie_pooh_PNG37623.png"/>
          <p:cNvPicPr>
            <a:picLocks noChangeAspect="1"/>
          </p:cNvPicPr>
          <p:nvPr/>
        </p:nvPicPr>
        <p:blipFill>
          <a:blip r:embed="rId8"/>
          <a:srcRect l="61719" t="55483" b="10638"/>
          <a:stretch>
            <a:fillRect/>
          </a:stretch>
        </p:blipFill>
        <p:spPr>
          <a:xfrm>
            <a:off x="2571736" y="428604"/>
            <a:ext cx="1166810" cy="171451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214546" y="214290"/>
            <a:ext cx="642942" cy="571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winnie_pooh_PNG37629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86512" y="-214338"/>
            <a:ext cx="3000396" cy="3000396"/>
          </a:xfrm>
          <a:prstGeom prst="rect">
            <a:avLst/>
          </a:prstGeom>
        </p:spPr>
      </p:pic>
      <p:pic>
        <p:nvPicPr>
          <p:cNvPr id="14" name="Рисунок 13" descr="8591632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472" y="2071678"/>
            <a:ext cx="1714512" cy="1084307"/>
          </a:xfrm>
          <a:prstGeom prst="rect">
            <a:avLst/>
          </a:prstGeom>
        </p:spPr>
      </p:pic>
      <p:pic>
        <p:nvPicPr>
          <p:cNvPr id="15" name="Рисунок 14" descr="post_5ccc401179d29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429256" y="2357430"/>
            <a:ext cx="1000132" cy="8233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411</Words>
  <Application>Microsoft Office PowerPoint</Application>
  <PresentationFormat>Экран (4:3)</PresentationFormat>
  <Paragraphs>25</Paragraphs>
  <Slides>10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Как Винни – Пух и Пятачок ходили в гости к Кролику</vt:lpstr>
      <vt:lpstr>Слайд 2</vt:lpstr>
      <vt:lpstr>Слайд 3</vt:lpstr>
      <vt:lpstr>Что будут  использовать в качестве мерки?</vt:lpstr>
      <vt:lpstr>Слайд 5</vt:lpstr>
      <vt:lpstr>Слайд 6</vt:lpstr>
      <vt:lpstr>Слайд 7</vt:lpstr>
      <vt:lpstr>Слайд 8</vt:lpstr>
      <vt:lpstr>Слайд 9</vt:lpstr>
      <vt:lpstr>Литература: Развитие познавательно-исследовательских умений у старших дошкольников. Авторы-составители: З.А. Михайлова, Т.И. Бабаева, Л.М. Кларина, З.А. Серова – СПб.: ООО «ИЗДАТЕЛЬСТВО «ДЕТСТВО-ПРЕСС», 2012.-160с.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Винни – Пух и Пятачок ходили в гости к Кролику</dc:title>
  <dc:creator>user</dc:creator>
  <cp:lastModifiedBy>user</cp:lastModifiedBy>
  <cp:revision>66</cp:revision>
  <dcterms:created xsi:type="dcterms:W3CDTF">2021-09-21T01:30:47Z</dcterms:created>
  <dcterms:modified xsi:type="dcterms:W3CDTF">2021-10-10T23:37:45Z</dcterms:modified>
</cp:coreProperties>
</file>