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2" r:id="rId6"/>
    <p:sldId id="264" r:id="rId7"/>
    <p:sldId id="265" r:id="rId8"/>
    <p:sldId id="260" r:id="rId9"/>
    <p:sldId id="261" r:id="rId10"/>
    <p:sldId id="263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4FEA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1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CC181-900D-4DF6-B2B7-D1836A9849E6}" type="datetimeFigureOut">
              <a:rPr lang="ru-RU" smtClean="0"/>
              <a:pPr/>
              <a:t>04.04.2022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67B1-89B9-436D-A70A-FC59E4D52A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CC181-900D-4DF6-B2B7-D1836A9849E6}" type="datetimeFigureOut">
              <a:rPr lang="ru-RU" smtClean="0"/>
              <a:pPr/>
              <a:t>04.04.2022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67B1-89B9-436D-A70A-FC59E4D52A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CC181-900D-4DF6-B2B7-D1836A9849E6}" type="datetimeFigureOut">
              <a:rPr lang="ru-RU" smtClean="0"/>
              <a:pPr/>
              <a:t>04.04.2022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67B1-89B9-436D-A70A-FC59E4D52A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CC181-900D-4DF6-B2B7-D1836A9849E6}" type="datetimeFigureOut">
              <a:rPr lang="ru-RU" smtClean="0"/>
              <a:pPr/>
              <a:t>04.04.2022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67B1-89B9-436D-A70A-FC59E4D52A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CC181-900D-4DF6-B2B7-D1836A9849E6}" type="datetimeFigureOut">
              <a:rPr lang="ru-RU" smtClean="0"/>
              <a:pPr/>
              <a:t>04.04.2022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67B1-89B9-436D-A70A-FC59E4D52A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CC181-900D-4DF6-B2B7-D1836A9849E6}" type="datetimeFigureOut">
              <a:rPr lang="ru-RU" smtClean="0"/>
              <a:pPr/>
              <a:t>04.04.2022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67B1-89B9-436D-A70A-FC59E4D52A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CC181-900D-4DF6-B2B7-D1836A9849E6}" type="datetimeFigureOut">
              <a:rPr lang="ru-RU" smtClean="0"/>
              <a:pPr/>
              <a:t>04.04.2022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67B1-89B9-436D-A70A-FC59E4D52A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CC181-900D-4DF6-B2B7-D1836A9849E6}" type="datetimeFigureOut">
              <a:rPr lang="ru-RU" smtClean="0"/>
              <a:pPr/>
              <a:t>04.04.2022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67B1-89B9-436D-A70A-FC59E4D52A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CC181-900D-4DF6-B2B7-D1836A9849E6}" type="datetimeFigureOut">
              <a:rPr lang="ru-RU" smtClean="0"/>
              <a:pPr/>
              <a:t>04.04.2022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67B1-89B9-436D-A70A-FC59E4D52A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CC181-900D-4DF6-B2B7-D1836A9849E6}" type="datetimeFigureOut">
              <a:rPr lang="ru-RU" smtClean="0"/>
              <a:pPr/>
              <a:t>04.04.2022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67B1-89B9-436D-A70A-FC59E4D52A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CC181-900D-4DF6-B2B7-D1836A9849E6}" type="datetimeFigureOut">
              <a:rPr lang="ru-RU" smtClean="0"/>
              <a:pPr/>
              <a:t>04.04.2022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67B1-89B9-436D-A70A-FC59E4D52A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3CC181-900D-4DF6-B2B7-D1836A9849E6}" type="datetimeFigureOut">
              <a:rPr lang="ru-RU" smtClean="0"/>
              <a:pPr/>
              <a:t>04.04.2022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5A67B1-89B9-436D-A70A-FC59E4D52A6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gi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1357298"/>
            <a:ext cx="7772400" cy="171451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Игры на развитие темпа и ритма речи у детей 5-7 лет с тяжелыми нарушением речи 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3500438"/>
            <a:ext cx="8358246" cy="1285884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00B050"/>
                </a:solidFill>
              </a:rPr>
              <a:t>Подготовил воспитатель </a:t>
            </a:r>
          </a:p>
          <a:p>
            <a:r>
              <a:rPr lang="ru-RU" sz="2000" dirty="0" smtClean="0">
                <a:solidFill>
                  <a:srgbClr val="00B050"/>
                </a:solidFill>
              </a:rPr>
              <a:t>МБДОУ г. Иркутска детский сад №61 </a:t>
            </a:r>
          </a:p>
          <a:p>
            <a:r>
              <a:rPr lang="ru-RU" sz="2000" dirty="0" err="1" smtClean="0">
                <a:solidFill>
                  <a:srgbClr val="00B050"/>
                </a:solidFill>
              </a:rPr>
              <a:t>Паженцева</a:t>
            </a:r>
            <a:r>
              <a:rPr lang="ru-RU" sz="2000" dirty="0" smtClean="0">
                <a:solidFill>
                  <a:srgbClr val="00B050"/>
                </a:solidFill>
              </a:rPr>
              <a:t> Вера Ивановна</a:t>
            </a:r>
            <a:endParaRPr lang="ru-RU" sz="20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2020-09-19_15_10_22-Soobschenia__Yandex_Brauzer.png"/>
          <p:cNvPicPr>
            <a:picLocks noChangeAspect="1"/>
          </p:cNvPicPr>
          <p:nvPr/>
        </p:nvPicPr>
        <p:blipFill>
          <a:blip r:embed="rId3"/>
          <a:srcRect l="8619" r="10211" b="50214"/>
          <a:stretch>
            <a:fillRect/>
          </a:stretch>
        </p:blipFill>
        <p:spPr>
          <a:xfrm>
            <a:off x="2428860" y="500042"/>
            <a:ext cx="4643470" cy="3099849"/>
          </a:xfrm>
          <a:prstGeom prst="rect">
            <a:avLst/>
          </a:prstGeom>
        </p:spPr>
      </p:pic>
      <p:pic>
        <p:nvPicPr>
          <p:cNvPr id="12" name="Рисунок 11" descr="2020-09-19_15_10_22-Soobschenia__Yandex_Brauzer.png"/>
          <p:cNvPicPr>
            <a:picLocks noChangeAspect="1"/>
          </p:cNvPicPr>
          <p:nvPr/>
        </p:nvPicPr>
        <p:blipFill>
          <a:blip r:embed="rId3"/>
          <a:srcRect l="8619" t="49001" r="10211" b="5100"/>
          <a:stretch>
            <a:fillRect/>
          </a:stretch>
        </p:blipFill>
        <p:spPr>
          <a:xfrm>
            <a:off x="2428860" y="3569354"/>
            <a:ext cx="4643470" cy="30029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2020-09-19_15_10_47-Soobschenia__Yandex_Brauzer.png"/>
          <p:cNvPicPr>
            <a:picLocks noChangeAspect="1"/>
          </p:cNvPicPr>
          <p:nvPr/>
        </p:nvPicPr>
        <p:blipFill>
          <a:blip r:embed="rId3"/>
          <a:srcRect l="3846" r="5128" b="3206"/>
          <a:stretch>
            <a:fillRect/>
          </a:stretch>
        </p:blipFill>
        <p:spPr>
          <a:xfrm>
            <a:off x="2214546" y="571479"/>
            <a:ext cx="5286412" cy="60309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643174" y="4429132"/>
            <a:ext cx="3857620" cy="1143000"/>
          </a:xfrm>
        </p:spPr>
        <p:txBody>
          <a:bodyPr>
            <a:normAutofit/>
          </a:bodyPr>
          <a:lstStyle/>
          <a:p>
            <a:r>
              <a:rPr lang="ru-RU" sz="6600" b="1" dirty="0" smtClean="0">
                <a:solidFill>
                  <a:srgbClr val="7030A0"/>
                </a:solidFill>
              </a:rPr>
              <a:t>Тучка</a:t>
            </a:r>
            <a:endParaRPr lang="ru-RU" sz="6600" b="1" dirty="0">
              <a:solidFill>
                <a:srgbClr val="7030A0"/>
              </a:solidFill>
            </a:endParaRPr>
          </a:p>
        </p:txBody>
      </p:sp>
      <p:pic>
        <p:nvPicPr>
          <p:cNvPr id="4" name="Рисунок 3" descr="kartinki_dlya_detey_s_tuchkoy_8_2216425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1604" y="0"/>
            <a:ext cx="5736175" cy="3871918"/>
          </a:xfrm>
          <a:prstGeom prst="rect">
            <a:avLst/>
          </a:prstGeom>
        </p:spPr>
      </p:pic>
      <p:pic>
        <p:nvPicPr>
          <p:cNvPr id="6" name="Рисунок 5" descr="0001-001-.gif"/>
          <p:cNvPicPr>
            <a:picLocks noChangeAspect="1"/>
          </p:cNvPicPr>
          <p:nvPr/>
        </p:nvPicPr>
        <p:blipFill>
          <a:blip r:embed="rId4"/>
          <a:srcRect l="9875" r="11126" b="10298"/>
          <a:stretch>
            <a:fillRect/>
          </a:stretch>
        </p:blipFill>
        <p:spPr>
          <a:xfrm>
            <a:off x="785786" y="3071810"/>
            <a:ext cx="2474761" cy="3233215"/>
          </a:xfrm>
          <a:prstGeom prst="rect">
            <a:avLst/>
          </a:prstGeom>
        </p:spPr>
      </p:pic>
      <p:pic>
        <p:nvPicPr>
          <p:cNvPr id="7" name="Рисунок 6" descr="0001-001-.gif"/>
          <p:cNvPicPr>
            <a:picLocks noChangeAspect="1"/>
          </p:cNvPicPr>
          <p:nvPr/>
        </p:nvPicPr>
        <p:blipFill>
          <a:blip r:embed="rId4"/>
          <a:srcRect l="9875" r="11126" b="10298"/>
          <a:stretch>
            <a:fillRect/>
          </a:stretch>
        </p:blipFill>
        <p:spPr>
          <a:xfrm>
            <a:off x="6215074" y="2214554"/>
            <a:ext cx="2474761" cy="32332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kartinki_dlya_detey_s_tuchkoy_8_2216425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5984" y="214290"/>
            <a:ext cx="4339197" cy="2928958"/>
          </a:xfrm>
          <a:prstGeom prst="rect">
            <a:avLst/>
          </a:prstGeom>
        </p:spPr>
      </p:pic>
      <p:pic>
        <p:nvPicPr>
          <p:cNvPr id="9" name="Рисунок 8" descr="0001-001-.gif"/>
          <p:cNvPicPr>
            <a:picLocks noChangeAspect="1"/>
          </p:cNvPicPr>
          <p:nvPr/>
        </p:nvPicPr>
        <p:blipFill>
          <a:blip r:embed="rId4"/>
          <a:srcRect l="9875" r="11126" b="10298"/>
          <a:stretch>
            <a:fillRect/>
          </a:stretch>
        </p:blipFill>
        <p:spPr>
          <a:xfrm>
            <a:off x="571472" y="2928934"/>
            <a:ext cx="2474761" cy="3233215"/>
          </a:xfrm>
          <a:prstGeom prst="rect">
            <a:avLst/>
          </a:prstGeom>
        </p:spPr>
      </p:pic>
      <p:pic>
        <p:nvPicPr>
          <p:cNvPr id="10" name="Рисунок 9" descr="0001-001-.gif"/>
          <p:cNvPicPr>
            <a:picLocks noChangeAspect="1"/>
          </p:cNvPicPr>
          <p:nvPr/>
        </p:nvPicPr>
        <p:blipFill>
          <a:blip r:embed="rId4"/>
          <a:srcRect l="9875" r="11126" b="10298"/>
          <a:stretch>
            <a:fillRect/>
          </a:stretch>
        </p:blipFill>
        <p:spPr>
          <a:xfrm>
            <a:off x="3000364" y="3714752"/>
            <a:ext cx="1805485" cy="2358823"/>
          </a:xfrm>
          <a:prstGeom prst="rect">
            <a:avLst/>
          </a:prstGeom>
        </p:spPr>
      </p:pic>
      <p:pic>
        <p:nvPicPr>
          <p:cNvPr id="11" name="Рисунок 10" descr="0001-001-.gif"/>
          <p:cNvPicPr>
            <a:picLocks noChangeAspect="1"/>
          </p:cNvPicPr>
          <p:nvPr/>
        </p:nvPicPr>
        <p:blipFill>
          <a:blip r:embed="rId4"/>
          <a:srcRect l="9875" r="11126" b="10298"/>
          <a:stretch>
            <a:fillRect/>
          </a:stretch>
        </p:blipFill>
        <p:spPr>
          <a:xfrm>
            <a:off x="4714876" y="2857496"/>
            <a:ext cx="2519865" cy="3292143"/>
          </a:xfrm>
          <a:prstGeom prst="rect">
            <a:avLst/>
          </a:prstGeom>
        </p:spPr>
      </p:pic>
      <p:pic>
        <p:nvPicPr>
          <p:cNvPr id="13" name="Рисунок 12" descr="0001-001-.gif"/>
          <p:cNvPicPr>
            <a:picLocks noChangeAspect="1"/>
          </p:cNvPicPr>
          <p:nvPr/>
        </p:nvPicPr>
        <p:blipFill>
          <a:blip r:embed="rId4"/>
          <a:srcRect l="9875" r="11126" b="10298"/>
          <a:stretch>
            <a:fillRect/>
          </a:stretch>
        </p:blipFill>
        <p:spPr>
          <a:xfrm>
            <a:off x="6929454" y="3714752"/>
            <a:ext cx="1805485" cy="23588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kartinki_dlya_detey_s_tuchkoy_8_2216425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2214546" y="0"/>
            <a:ext cx="5000660" cy="3611557"/>
          </a:xfrm>
          <a:prstGeom prst="rect">
            <a:avLst/>
          </a:prstGeom>
        </p:spPr>
      </p:pic>
      <p:pic>
        <p:nvPicPr>
          <p:cNvPr id="3" name="Рисунок 2" descr="0001-001-.gif"/>
          <p:cNvPicPr>
            <a:picLocks noChangeAspect="1"/>
          </p:cNvPicPr>
          <p:nvPr/>
        </p:nvPicPr>
        <p:blipFill>
          <a:blip r:embed="rId4"/>
          <a:srcRect l="9875" r="11126" b="10298"/>
          <a:stretch>
            <a:fillRect/>
          </a:stretch>
        </p:blipFill>
        <p:spPr>
          <a:xfrm>
            <a:off x="500034" y="3450894"/>
            <a:ext cx="1785950" cy="2333300"/>
          </a:xfrm>
          <a:prstGeom prst="rect">
            <a:avLst/>
          </a:prstGeom>
        </p:spPr>
      </p:pic>
      <p:pic>
        <p:nvPicPr>
          <p:cNvPr id="4" name="Рисунок 3" descr="0001-001-.gif"/>
          <p:cNvPicPr>
            <a:picLocks noChangeAspect="1"/>
          </p:cNvPicPr>
          <p:nvPr/>
        </p:nvPicPr>
        <p:blipFill>
          <a:blip r:embed="rId4"/>
          <a:srcRect l="9875" r="11126" b="10298"/>
          <a:stretch>
            <a:fillRect/>
          </a:stretch>
        </p:blipFill>
        <p:spPr>
          <a:xfrm>
            <a:off x="2143108" y="3500438"/>
            <a:ext cx="1714512" cy="2239968"/>
          </a:xfrm>
          <a:prstGeom prst="rect">
            <a:avLst/>
          </a:prstGeom>
        </p:spPr>
      </p:pic>
      <p:pic>
        <p:nvPicPr>
          <p:cNvPr id="6" name="Рисунок 5" descr="0001-001-.gif"/>
          <p:cNvPicPr>
            <a:picLocks noChangeAspect="1"/>
          </p:cNvPicPr>
          <p:nvPr/>
        </p:nvPicPr>
        <p:blipFill>
          <a:blip r:embed="rId4"/>
          <a:srcRect l="9875" r="11126" b="10298"/>
          <a:stretch>
            <a:fillRect/>
          </a:stretch>
        </p:blipFill>
        <p:spPr>
          <a:xfrm>
            <a:off x="3786182" y="4071942"/>
            <a:ext cx="1221680" cy="1596095"/>
          </a:xfrm>
          <a:prstGeom prst="rect">
            <a:avLst/>
          </a:prstGeom>
        </p:spPr>
      </p:pic>
      <p:pic>
        <p:nvPicPr>
          <p:cNvPr id="7" name="Рисунок 6" descr="0001-001-.gif"/>
          <p:cNvPicPr>
            <a:picLocks noChangeAspect="1"/>
          </p:cNvPicPr>
          <p:nvPr/>
        </p:nvPicPr>
        <p:blipFill>
          <a:blip r:embed="rId4"/>
          <a:srcRect l="9875" r="11126" b="10298"/>
          <a:stretch>
            <a:fillRect/>
          </a:stretch>
        </p:blipFill>
        <p:spPr>
          <a:xfrm>
            <a:off x="4786314" y="3286124"/>
            <a:ext cx="1866200" cy="2438144"/>
          </a:xfrm>
          <a:prstGeom prst="rect">
            <a:avLst/>
          </a:prstGeom>
        </p:spPr>
      </p:pic>
      <p:pic>
        <p:nvPicPr>
          <p:cNvPr id="9" name="Рисунок 8" descr="0001-001-.gif"/>
          <p:cNvPicPr>
            <a:picLocks noChangeAspect="1"/>
          </p:cNvPicPr>
          <p:nvPr/>
        </p:nvPicPr>
        <p:blipFill>
          <a:blip r:embed="rId4"/>
          <a:srcRect l="9875" r="11126" b="10298"/>
          <a:stretch>
            <a:fillRect/>
          </a:stretch>
        </p:blipFill>
        <p:spPr>
          <a:xfrm>
            <a:off x="6357950" y="4143380"/>
            <a:ext cx="1221680" cy="1596095"/>
          </a:xfrm>
          <a:prstGeom prst="rect">
            <a:avLst/>
          </a:prstGeom>
        </p:spPr>
      </p:pic>
      <p:pic>
        <p:nvPicPr>
          <p:cNvPr id="10" name="Рисунок 9" descr="0001-001-.gif"/>
          <p:cNvPicPr>
            <a:picLocks noChangeAspect="1"/>
          </p:cNvPicPr>
          <p:nvPr/>
        </p:nvPicPr>
        <p:blipFill>
          <a:blip r:embed="rId4"/>
          <a:srcRect l="9875" r="11126" b="10298"/>
          <a:stretch>
            <a:fillRect/>
          </a:stretch>
        </p:blipFill>
        <p:spPr>
          <a:xfrm>
            <a:off x="7429520" y="4143380"/>
            <a:ext cx="1221680" cy="15960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kartinki_dlya_detey_s_tuchkoy_8_2216425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12919" y="285728"/>
            <a:ext cx="4445031" cy="3000396"/>
          </a:xfrm>
          <a:prstGeom prst="rect">
            <a:avLst/>
          </a:prstGeom>
        </p:spPr>
      </p:pic>
      <p:pic>
        <p:nvPicPr>
          <p:cNvPr id="3" name="Рисунок 2" descr="0001-001-.gif"/>
          <p:cNvPicPr>
            <a:picLocks noChangeAspect="1"/>
          </p:cNvPicPr>
          <p:nvPr/>
        </p:nvPicPr>
        <p:blipFill>
          <a:blip r:embed="rId4"/>
          <a:srcRect l="9875" r="11126" b="10298"/>
          <a:stretch>
            <a:fillRect/>
          </a:stretch>
        </p:blipFill>
        <p:spPr>
          <a:xfrm>
            <a:off x="642910" y="3929066"/>
            <a:ext cx="1021295" cy="1334298"/>
          </a:xfrm>
          <a:prstGeom prst="rect">
            <a:avLst/>
          </a:prstGeom>
        </p:spPr>
      </p:pic>
      <p:pic>
        <p:nvPicPr>
          <p:cNvPr id="4" name="Рисунок 3" descr="0001-001-.gif"/>
          <p:cNvPicPr>
            <a:picLocks noChangeAspect="1"/>
          </p:cNvPicPr>
          <p:nvPr/>
        </p:nvPicPr>
        <p:blipFill>
          <a:blip r:embed="rId4"/>
          <a:srcRect l="9875" r="11126" b="10298"/>
          <a:stretch>
            <a:fillRect/>
          </a:stretch>
        </p:blipFill>
        <p:spPr>
          <a:xfrm>
            <a:off x="1857356" y="3929066"/>
            <a:ext cx="1000132" cy="1306648"/>
          </a:xfrm>
          <a:prstGeom prst="rect">
            <a:avLst/>
          </a:prstGeom>
        </p:spPr>
      </p:pic>
      <p:pic>
        <p:nvPicPr>
          <p:cNvPr id="5" name="Рисунок 4" descr="0001-001-.gif"/>
          <p:cNvPicPr>
            <a:picLocks noChangeAspect="1"/>
          </p:cNvPicPr>
          <p:nvPr/>
        </p:nvPicPr>
        <p:blipFill>
          <a:blip r:embed="rId4"/>
          <a:srcRect l="9875" r="11126" b="10298"/>
          <a:stretch>
            <a:fillRect/>
          </a:stretch>
        </p:blipFill>
        <p:spPr>
          <a:xfrm>
            <a:off x="2588494" y="3357562"/>
            <a:ext cx="1437572" cy="1878152"/>
          </a:xfrm>
          <a:prstGeom prst="rect">
            <a:avLst/>
          </a:prstGeom>
        </p:spPr>
      </p:pic>
      <p:pic>
        <p:nvPicPr>
          <p:cNvPr id="6" name="Рисунок 5" descr="0001-001-.gif"/>
          <p:cNvPicPr>
            <a:picLocks noChangeAspect="1"/>
          </p:cNvPicPr>
          <p:nvPr/>
        </p:nvPicPr>
        <p:blipFill>
          <a:blip r:embed="rId4"/>
          <a:srcRect l="9875" r="11126" b="10298"/>
          <a:stretch>
            <a:fillRect/>
          </a:stretch>
        </p:blipFill>
        <p:spPr>
          <a:xfrm>
            <a:off x="3857620" y="3857628"/>
            <a:ext cx="1000132" cy="1306648"/>
          </a:xfrm>
          <a:prstGeom prst="rect">
            <a:avLst/>
          </a:prstGeom>
        </p:spPr>
      </p:pic>
      <p:pic>
        <p:nvPicPr>
          <p:cNvPr id="7" name="Рисунок 6" descr="0001-001-.gif"/>
          <p:cNvPicPr>
            <a:picLocks noChangeAspect="1"/>
          </p:cNvPicPr>
          <p:nvPr/>
        </p:nvPicPr>
        <p:blipFill>
          <a:blip r:embed="rId4"/>
          <a:srcRect l="9875" r="11126" b="10298"/>
          <a:stretch>
            <a:fillRect/>
          </a:stretch>
        </p:blipFill>
        <p:spPr>
          <a:xfrm>
            <a:off x="5214942" y="3857628"/>
            <a:ext cx="1000132" cy="1306648"/>
          </a:xfrm>
          <a:prstGeom prst="rect">
            <a:avLst/>
          </a:prstGeom>
        </p:spPr>
      </p:pic>
      <p:pic>
        <p:nvPicPr>
          <p:cNvPr id="8" name="Рисунок 7" descr="0001-001-.gif"/>
          <p:cNvPicPr>
            <a:picLocks noChangeAspect="1"/>
          </p:cNvPicPr>
          <p:nvPr/>
        </p:nvPicPr>
        <p:blipFill>
          <a:blip r:embed="rId4"/>
          <a:srcRect l="9875" r="11126" b="10298"/>
          <a:stretch>
            <a:fillRect/>
          </a:stretch>
        </p:blipFill>
        <p:spPr>
          <a:xfrm>
            <a:off x="6072198" y="3286124"/>
            <a:ext cx="1500198" cy="1959972"/>
          </a:xfrm>
          <a:prstGeom prst="rect">
            <a:avLst/>
          </a:prstGeom>
        </p:spPr>
      </p:pic>
      <p:pic>
        <p:nvPicPr>
          <p:cNvPr id="11" name="Рисунок 10" descr="0001-001-.gif"/>
          <p:cNvPicPr>
            <a:picLocks noChangeAspect="1"/>
          </p:cNvPicPr>
          <p:nvPr/>
        </p:nvPicPr>
        <p:blipFill>
          <a:blip r:embed="rId4"/>
          <a:srcRect l="9875" r="11126" b="10298"/>
          <a:stretch>
            <a:fillRect/>
          </a:stretch>
        </p:blipFill>
        <p:spPr>
          <a:xfrm>
            <a:off x="7572396" y="3786190"/>
            <a:ext cx="1000132" cy="13066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kartinki_dlya_detey_s_tuchkoy_8_2216425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12919" y="285728"/>
            <a:ext cx="4445031" cy="3000396"/>
          </a:xfrm>
          <a:prstGeom prst="rect">
            <a:avLst/>
          </a:prstGeom>
        </p:spPr>
      </p:pic>
      <p:pic>
        <p:nvPicPr>
          <p:cNvPr id="3" name="Рисунок 2" descr="0001-001-.gif"/>
          <p:cNvPicPr>
            <a:picLocks noChangeAspect="1"/>
          </p:cNvPicPr>
          <p:nvPr/>
        </p:nvPicPr>
        <p:blipFill>
          <a:blip r:embed="rId4"/>
          <a:srcRect l="9875" r="11126" b="10298"/>
          <a:stretch>
            <a:fillRect/>
          </a:stretch>
        </p:blipFill>
        <p:spPr>
          <a:xfrm>
            <a:off x="571472" y="4714884"/>
            <a:ext cx="1021295" cy="1334298"/>
          </a:xfrm>
          <a:prstGeom prst="rect">
            <a:avLst/>
          </a:prstGeom>
        </p:spPr>
      </p:pic>
      <p:pic>
        <p:nvPicPr>
          <p:cNvPr id="4" name="Рисунок 3" descr="0001-001-.gif"/>
          <p:cNvPicPr>
            <a:picLocks noChangeAspect="1"/>
          </p:cNvPicPr>
          <p:nvPr/>
        </p:nvPicPr>
        <p:blipFill>
          <a:blip r:embed="rId4"/>
          <a:srcRect l="9875" r="11126" b="10298"/>
          <a:stretch>
            <a:fillRect/>
          </a:stretch>
        </p:blipFill>
        <p:spPr>
          <a:xfrm>
            <a:off x="1785918" y="4071942"/>
            <a:ext cx="1492251" cy="1949590"/>
          </a:xfrm>
          <a:prstGeom prst="rect">
            <a:avLst/>
          </a:prstGeom>
        </p:spPr>
      </p:pic>
      <p:pic>
        <p:nvPicPr>
          <p:cNvPr id="5" name="Рисунок 4" descr="0001-001-.gif"/>
          <p:cNvPicPr>
            <a:picLocks noChangeAspect="1"/>
          </p:cNvPicPr>
          <p:nvPr/>
        </p:nvPicPr>
        <p:blipFill>
          <a:blip r:embed="rId4"/>
          <a:srcRect l="9875" r="11126" b="10298"/>
          <a:stretch>
            <a:fillRect/>
          </a:stretch>
        </p:blipFill>
        <p:spPr>
          <a:xfrm>
            <a:off x="3286116" y="4643446"/>
            <a:ext cx="1000132" cy="1306648"/>
          </a:xfrm>
          <a:prstGeom prst="rect">
            <a:avLst/>
          </a:prstGeom>
        </p:spPr>
      </p:pic>
      <p:pic>
        <p:nvPicPr>
          <p:cNvPr id="6" name="Рисунок 5" descr="0001-001-.gif"/>
          <p:cNvPicPr>
            <a:picLocks noChangeAspect="1"/>
          </p:cNvPicPr>
          <p:nvPr/>
        </p:nvPicPr>
        <p:blipFill>
          <a:blip r:embed="rId4"/>
          <a:srcRect l="9875" r="11126" b="10298"/>
          <a:stretch>
            <a:fillRect/>
          </a:stretch>
        </p:blipFill>
        <p:spPr>
          <a:xfrm>
            <a:off x="4214810" y="4071942"/>
            <a:ext cx="1437571" cy="1878152"/>
          </a:xfrm>
          <a:prstGeom prst="rect">
            <a:avLst/>
          </a:prstGeom>
        </p:spPr>
      </p:pic>
      <p:pic>
        <p:nvPicPr>
          <p:cNvPr id="7" name="Рисунок 6" descr="0001-001-.gif"/>
          <p:cNvPicPr>
            <a:picLocks noChangeAspect="1"/>
          </p:cNvPicPr>
          <p:nvPr/>
        </p:nvPicPr>
        <p:blipFill>
          <a:blip r:embed="rId4"/>
          <a:srcRect l="9875" r="11126" b="10298"/>
          <a:stretch>
            <a:fillRect/>
          </a:stretch>
        </p:blipFill>
        <p:spPr>
          <a:xfrm>
            <a:off x="5715008" y="4000504"/>
            <a:ext cx="1492251" cy="1949590"/>
          </a:xfrm>
          <a:prstGeom prst="rect">
            <a:avLst/>
          </a:prstGeom>
        </p:spPr>
      </p:pic>
      <p:pic>
        <p:nvPicPr>
          <p:cNvPr id="8" name="Рисунок 7" descr="0001-001-.gif"/>
          <p:cNvPicPr>
            <a:picLocks noChangeAspect="1"/>
          </p:cNvPicPr>
          <p:nvPr/>
        </p:nvPicPr>
        <p:blipFill>
          <a:blip r:embed="rId4"/>
          <a:srcRect l="9875" r="11126" b="10298"/>
          <a:stretch>
            <a:fillRect/>
          </a:stretch>
        </p:blipFill>
        <p:spPr>
          <a:xfrm>
            <a:off x="7215206" y="4071942"/>
            <a:ext cx="1437571" cy="18781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kartinki_dlya_detey_s_tuchkoy_8_2216425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12919" y="285728"/>
            <a:ext cx="4445031" cy="3000396"/>
          </a:xfrm>
          <a:prstGeom prst="rect">
            <a:avLst/>
          </a:prstGeom>
        </p:spPr>
      </p:pic>
      <p:pic>
        <p:nvPicPr>
          <p:cNvPr id="3" name="Рисунок 2" descr="0001-001-.gif"/>
          <p:cNvPicPr>
            <a:picLocks noChangeAspect="1"/>
          </p:cNvPicPr>
          <p:nvPr/>
        </p:nvPicPr>
        <p:blipFill>
          <a:blip r:embed="rId4"/>
          <a:srcRect l="9875" r="11126" b="10298"/>
          <a:stretch>
            <a:fillRect/>
          </a:stretch>
        </p:blipFill>
        <p:spPr>
          <a:xfrm>
            <a:off x="571472" y="4714884"/>
            <a:ext cx="1021295" cy="1334298"/>
          </a:xfrm>
          <a:prstGeom prst="rect">
            <a:avLst/>
          </a:prstGeom>
        </p:spPr>
      </p:pic>
      <p:pic>
        <p:nvPicPr>
          <p:cNvPr id="4" name="Рисунок 3" descr="0001-001-.gif"/>
          <p:cNvPicPr>
            <a:picLocks noChangeAspect="1"/>
          </p:cNvPicPr>
          <p:nvPr/>
        </p:nvPicPr>
        <p:blipFill>
          <a:blip r:embed="rId4"/>
          <a:srcRect l="9875" r="11126" b="10298"/>
          <a:stretch>
            <a:fillRect/>
          </a:stretch>
        </p:blipFill>
        <p:spPr>
          <a:xfrm>
            <a:off x="1785918" y="4071942"/>
            <a:ext cx="1492251" cy="1949590"/>
          </a:xfrm>
          <a:prstGeom prst="rect">
            <a:avLst/>
          </a:prstGeom>
        </p:spPr>
      </p:pic>
      <p:pic>
        <p:nvPicPr>
          <p:cNvPr id="5" name="Рисунок 4" descr="0001-001-.gif"/>
          <p:cNvPicPr>
            <a:picLocks noChangeAspect="1"/>
          </p:cNvPicPr>
          <p:nvPr/>
        </p:nvPicPr>
        <p:blipFill>
          <a:blip r:embed="rId4"/>
          <a:srcRect l="9875" r="11126" b="10298"/>
          <a:stretch>
            <a:fillRect/>
          </a:stretch>
        </p:blipFill>
        <p:spPr>
          <a:xfrm>
            <a:off x="3286116" y="4643446"/>
            <a:ext cx="1000132" cy="1306648"/>
          </a:xfrm>
          <a:prstGeom prst="rect">
            <a:avLst/>
          </a:prstGeom>
        </p:spPr>
      </p:pic>
      <p:pic>
        <p:nvPicPr>
          <p:cNvPr id="6" name="Рисунок 5" descr="0001-001-.gif"/>
          <p:cNvPicPr>
            <a:picLocks noChangeAspect="1"/>
          </p:cNvPicPr>
          <p:nvPr/>
        </p:nvPicPr>
        <p:blipFill>
          <a:blip r:embed="rId4"/>
          <a:srcRect l="9875" r="11126" b="10298"/>
          <a:stretch>
            <a:fillRect/>
          </a:stretch>
        </p:blipFill>
        <p:spPr>
          <a:xfrm>
            <a:off x="4214810" y="4071942"/>
            <a:ext cx="1437571" cy="1878152"/>
          </a:xfrm>
          <a:prstGeom prst="rect">
            <a:avLst/>
          </a:prstGeom>
        </p:spPr>
      </p:pic>
      <p:pic>
        <p:nvPicPr>
          <p:cNvPr id="7" name="Рисунок 6" descr="0001-001-.gif"/>
          <p:cNvPicPr>
            <a:picLocks noChangeAspect="1"/>
          </p:cNvPicPr>
          <p:nvPr/>
        </p:nvPicPr>
        <p:blipFill>
          <a:blip r:embed="rId4"/>
          <a:srcRect l="9875" r="11126" b="10298"/>
          <a:stretch>
            <a:fillRect/>
          </a:stretch>
        </p:blipFill>
        <p:spPr>
          <a:xfrm>
            <a:off x="5715008" y="4000504"/>
            <a:ext cx="1492251" cy="1949590"/>
          </a:xfrm>
          <a:prstGeom prst="rect">
            <a:avLst/>
          </a:prstGeom>
        </p:spPr>
      </p:pic>
      <p:pic>
        <p:nvPicPr>
          <p:cNvPr id="8" name="Рисунок 7" descr="0001-001-.gif"/>
          <p:cNvPicPr>
            <a:picLocks noChangeAspect="1"/>
          </p:cNvPicPr>
          <p:nvPr/>
        </p:nvPicPr>
        <p:blipFill>
          <a:blip r:embed="rId4"/>
          <a:srcRect l="9875" r="11126" b="10298"/>
          <a:stretch>
            <a:fillRect/>
          </a:stretch>
        </p:blipFill>
        <p:spPr>
          <a:xfrm>
            <a:off x="7215206" y="4071942"/>
            <a:ext cx="1437571" cy="18781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i.mycdn.me/i?r=AyH4iRPQ2q0otWIFepML2LxREthSuP9ISH7F-8hsFoXkz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i.mycdn.me/i?r=AyH4iRPQ2q0otWIFepML2LxREthSuP9ISH7F-8hsFoXkz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Рисунок 3" descr="maxresdefault (3).jpg"/>
          <p:cNvPicPr>
            <a:picLocks noChangeAspect="1"/>
          </p:cNvPicPr>
          <p:nvPr/>
        </p:nvPicPr>
        <p:blipFill>
          <a:blip r:embed="rId2"/>
          <a:srcRect l="12500" t="35331" r="12500"/>
          <a:stretch>
            <a:fillRect/>
          </a:stretch>
        </p:blipFill>
        <p:spPr>
          <a:xfrm>
            <a:off x="214282" y="1357298"/>
            <a:ext cx="8657839" cy="5018501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F0"/>
                </a:solidFill>
              </a:rPr>
              <a:t>Запомни ритм</a:t>
            </a:r>
            <a:endParaRPr lang="ru-RU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i.mycdn.me/i?r=AyH4iRPQ2q0otWIFepML2LxREthSuP9ISH7F-8hsFoXkz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i.mycdn.me/i?r=AyH4iRPQ2q0otWIFepML2LxREthSuP9ISH7F-8hsFoXkz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B0F0"/>
                </a:solidFill>
              </a:rPr>
              <a:t>Запомни ритм</a:t>
            </a:r>
            <a:endParaRPr lang="ru-RU" b="1" dirty="0">
              <a:solidFill>
                <a:srgbClr val="00B0F0"/>
              </a:solidFill>
            </a:endParaRPr>
          </a:p>
        </p:txBody>
      </p:sp>
      <p:pic>
        <p:nvPicPr>
          <p:cNvPr id="6" name="Рисунок 5" descr="img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5786454"/>
            <a:ext cx="8229600" cy="868346"/>
          </a:xfrm>
        </p:spPr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Медленнее - быстрее</a:t>
            </a:r>
            <a:endParaRPr lang="ru-RU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i.mycdn.me/i?r=AyH4iRPQ2q0otWIFepML2LxREthSuP9ISH7F-8hsFoXkz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i.mycdn.me/i?r=AyH4iRPQ2q0otWIFepML2LxREthSuP9ISH7F-8hsFoXkz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 descr="img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0794" y="0"/>
            <a:ext cx="9662016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i.mycdn.me/i?r=AyH4iRPQ2q0otWIFepML2LxREthSuP9ISH7F-8hsFoXkz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i.mycdn.me/i?r=AyH4iRPQ2q0otWIFepML2LxREthSuP9ISH7F-8hsFoXkz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 descr="14518650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314"/>
            <a:ext cx="9144000" cy="68333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2000" r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639246691_5-papik-pro-p-klipart-mish-5.png"/>
          <p:cNvPicPr>
            <a:picLocks noChangeAspect="1"/>
          </p:cNvPicPr>
          <p:nvPr/>
        </p:nvPicPr>
        <p:blipFill>
          <a:blip r:embed="rId3"/>
          <a:srcRect l="19356"/>
          <a:stretch>
            <a:fillRect/>
          </a:stretch>
        </p:blipFill>
        <p:spPr>
          <a:xfrm>
            <a:off x="5429256" y="1785926"/>
            <a:ext cx="3571523" cy="4428779"/>
          </a:xfrm>
          <a:prstGeom prst="rect">
            <a:avLst/>
          </a:prstGeom>
        </p:spPr>
      </p:pic>
      <p:pic>
        <p:nvPicPr>
          <p:cNvPr id="4" name="Рисунок 3" descr="1639246691_5-papik-pro-p-klipart-mish-5.png"/>
          <p:cNvPicPr>
            <a:picLocks noChangeAspect="1"/>
          </p:cNvPicPr>
          <p:nvPr/>
        </p:nvPicPr>
        <p:blipFill>
          <a:blip r:embed="rId3"/>
          <a:srcRect l="19356"/>
          <a:stretch>
            <a:fillRect/>
          </a:stretch>
        </p:blipFill>
        <p:spPr>
          <a:xfrm>
            <a:off x="2214546" y="2500306"/>
            <a:ext cx="3110642" cy="3857275"/>
          </a:xfrm>
          <a:prstGeom prst="rect">
            <a:avLst/>
          </a:prstGeom>
        </p:spPr>
      </p:pic>
      <p:pic>
        <p:nvPicPr>
          <p:cNvPr id="5" name="Рисунок 4" descr="1639246691_5-papik-pro-p-klipart-mish-5.png"/>
          <p:cNvPicPr>
            <a:picLocks noChangeAspect="1"/>
          </p:cNvPicPr>
          <p:nvPr/>
        </p:nvPicPr>
        <p:blipFill>
          <a:blip r:embed="rId3"/>
          <a:srcRect l="19356"/>
          <a:stretch>
            <a:fillRect/>
          </a:stretch>
        </p:blipFill>
        <p:spPr>
          <a:xfrm>
            <a:off x="0" y="3714752"/>
            <a:ext cx="2142763" cy="2657080"/>
          </a:xfrm>
          <a:prstGeom prst="rect">
            <a:avLst/>
          </a:prstGeom>
        </p:spPr>
      </p:pic>
      <p:sp>
        <p:nvSpPr>
          <p:cNvPr id="6" name="Овальная выноска 5"/>
          <p:cNvSpPr/>
          <p:nvPr/>
        </p:nvSpPr>
        <p:spPr>
          <a:xfrm>
            <a:off x="428596" y="2143116"/>
            <a:ext cx="1928826" cy="1357322"/>
          </a:xfrm>
          <a:prstGeom prst="wedgeEllipse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Пи… </a:t>
            </a:r>
            <a:r>
              <a:rPr lang="ru-RU" sz="2000" b="1" dirty="0" err="1" smtClean="0">
                <a:solidFill>
                  <a:schemeClr val="tx1"/>
                </a:solidFill>
              </a:rPr>
              <a:t>пи</a:t>
            </a:r>
            <a:r>
              <a:rPr lang="ru-RU" sz="2000" b="1" dirty="0" smtClean="0">
                <a:solidFill>
                  <a:schemeClr val="tx1"/>
                </a:solidFill>
              </a:rPr>
              <a:t>…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7" name="Овальная выноска 6"/>
          <p:cNvSpPr/>
          <p:nvPr/>
        </p:nvSpPr>
        <p:spPr>
          <a:xfrm>
            <a:off x="3143240" y="1142984"/>
            <a:ext cx="1928826" cy="1357322"/>
          </a:xfrm>
          <a:prstGeom prst="wedgeEllipse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Пи-пи-пи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8" name="Овальная выноска 7"/>
          <p:cNvSpPr/>
          <p:nvPr/>
        </p:nvSpPr>
        <p:spPr>
          <a:xfrm>
            <a:off x="6715140" y="571480"/>
            <a:ext cx="2000232" cy="1357322"/>
          </a:xfrm>
          <a:prstGeom prst="wedgeEllipse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>
                <a:solidFill>
                  <a:schemeClr val="tx1"/>
                </a:solidFill>
              </a:rPr>
              <a:t>П</a:t>
            </a:r>
            <a:r>
              <a:rPr lang="ru-RU" sz="2000" b="1" dirty="0" err="1" smtClean="0">
                <a:solidFill>
                  <a:schemeClr val="tx1"/>
                </a:solidFill>
              </a:rPr>
              <a:t>ипипи</a:t>
            </a:r>
            <a:endParaRPr lang="ru-RU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1639278609_5-papik-pro-p-klipart-petukh-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6" y="2357430"/>
            <a:ext cx="3673924" cy="3000372"/>
          </a:xfrm>
          <a:prstGeom prst="rect">
            <a:avLst/>
          </a:prstGeom>
        </p:spPr>
      </p:pic>
      <p:pic>
        <p:nvPicPr>
          <p:cNvPr id="10" name="Рисунок 9" descr="1639278609_5-papik-pro-p-klipart-petukh-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4546" y="1928802"/>
            <a:ext cx="2927500" cy="2390792"/>
          </a:xfrm>
          <a:prstGeom prst="rect">
            <a:avLst/>
          </a:prstGeom>
        </p:spPr>
      </p:pic>
      <p:pic>
        <p:nvPicPr>
          <p:cNvPr id="11" name="Рисунок 10" descr="1639278609_5-papik-pro-p-klipart-petukh-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71678"/>
            <a:ext cx="2332291" cy="1904705"/>
          </a:xfrm>
          <a:prstGeom prst="rect">
            <a:avLst/>
          </a:prstGeom>
        </p:spPr>
      </p:pic>
      <p:sp>
        <p:nvSpPr>
          <p:cNvPr id="12" name="Выноска-облако 11"/>
          <p:cNvSpPr/>
          <p:nvPr/>
        </p:nvSpPr>
        <p:spPr>
          <a:xfrm>
            <a:off x="1714480" y="1071546"/>
            <a:ext cx="1714512" cy="1000132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Ко…</a:t>
            </a:r>
            <a:r>
              <a:rPr lang="ru-RU" sz="2000" b="1" dirty="0" err="1" smtClean="0">
                <a:solidFill>
                  <a:schemeClr val="tx1"/>
                </a:solidFill>
              </a:rPr>
              <a:t>ко</a:t>
            </a:r>
            <a:r>
              <a:rPr lang="ru-RU" sz="2000" b="1" dirty="0" smtClean="0">
                <a:solidFill>
                  <a:schemeClr val="tx1"/>
                </a:solidFill>
              </a:rPr>
              <a:t>…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3" name="Выноска-облако 12"/>
          <p:cNvSpPr/>
          <p:nvPr/>
        </p:nvSpPr>
        <p:spPr>
          <a:xfrm>
            <a:off x="4643438" y="1214422"/>
            <a:ext cx="1857388" cy="1000132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>
                <a:solidFill>
                  <a:schemeClr val="tx1"/>
                </a:solidFill>
              </a:rPr>
              <a:t>Ко-ко-ко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4" name="Выноска-облако 13"/>
          <p:cNvSpPr/>
          <p:nvPr/>
        </p:nvSpPr>
        <p:spPr>
          <a:xfrm>
            <a:off x="7358082" y="1643050"/>
            <a:ext cx="1785918" cy="1000132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>
                <a:solidFill>
                  <a:schemeClr val="tx1"/>
                </a:solidFill>
              </a:rPr>
              <a:t>Кококо</a:t>
            </a:r>
            <a:r>
              <a:rPr lang="ru-RU" sz="2000" b="1" dirty="0" smtClean="0">
                <a:solidFill>
                  <a:schemeClr val="tx1"/>
                </a:solidFill>
              </a:rPr>
              <a:t>…</a:t>
            </a:r>
            <a:endParaRPr lang="ru-RU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2000240"/>
            <a:ext cx="764386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Соотношение ритма </a:t>
            </a:r>
            <a:r>
              <a:rPr lang="ru-RU" sz="2400" b="1" dirty="0">
                <a:solidFill>
                  <a:srgbClr val="0070C0"/>
                </a:solidFill>
              </a:rPr>
              <a:t>повторяющихся и </a:t>
            </a:r>
            <a:r>
              <a:rPr lang="ru-RU" sz="2400" b="1" dirty="0" smtClean="0">
                <a:solidFill>
                  <a:srgbClr val="0070C0"/>
                </a:solidFill>
              </a:rPr>
              <a:t>чередующихся </a:t>
            </a:r>
            <a:r>
              <a:rPr lang="ru-RU" sz="2400" b="1" dirty="0">
                <a:solidFill>
                  <a:srgbClr val="0070C0"/>
                </a:solidFill>
              </a:rPr>
              <a:t>звукоподражаний голосам </a:t>
            </a:r>
            <a:r>
              <a:rPr lang="ru-RU" sz="2400" b="1" dirty="0" smtClean="0">
                <a:solidFill>
                  <a:srgbClr val="0070C0"/>
                </a:solidFill>
              </a:rPr>
              <a:t>животных с </a:t>
            </a:r>
            <a:r>
              <a:rPr lang="ru-RU" sz="2400" b="1" dirty="0">
                <a:solidFill>
                  <a:srgbClr val="0070C0"/>
                </a:solidFill>
              </a:rPr>
              <a:t>ритмом выбранных на основе зрительного </a:t>
            </a:r>
            <a:r>
              <a:rPr lang="ru-RU" sz="2400" b="1" dirty="0" smtClean="0">
                <a:solidFill>
                  <a:srgbClr val="0070C0"/>
                </a:solidFill>
              </a:rPr>
              <a:t>восприятия </a:t>
            </a:r>
            <a:r>
              <a:rPr lang="ru-RU" sz="2400" b="1" dirty="0">
                <a:solidFill>
                  <a:srgbClr val="0070C0"/>
                </a:solidFill>
              </a:rPr>
              <a:t>геометрических форм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_e8157_ff51bf82_ori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1071546"/>
            <a:ext cx="3143272" cy="2378671"/>
          </a:xfrm>
          <a:prstGeom prst="rect">
            <a:avLst/>
          </a:prstGeom>
        </p:spPr>
      </p:pic>
      <p:sp>
        <p:nvSpPr>
          <p:cNvPr id="4" name="Овал 3"/>
          <p:cNvSpPr/>
          <p:nvPr/>
        </p:nvSpPr>
        <p:spPr>
          <a:xfrm>
            <a:off x="3214678" y="2071678"/>
            <a:ext cx="1285884" cy="1285884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cd0faf8ca9c6004731189b7fcbb68eb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29256" y="500042"/>
            <a:ext cx="3245041" cy="250033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143504" y="1928802"/>
            <a:ext cx="1143008" cy="1200152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s120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43372" y="3071810"/>
            <a:ext cx="2312814" cy="3286124"/>
          </a:xfrm>
          <a:prstGeom prst="rect">
            <a:avLst/>
          </a:prstGeom>
        </p:spPr>
      </p:pic>
      <p:sp>
        <p:nvSpPr>
          <p:cNvPr id="8" name="Равнобедренный треугольник 7"/>
          <p:cNvSpPr/>
          <p:nvPr/>
        </p:nvSpPr>
        <p:spPr>
          <a:xfrm>
            <a:off x="3000364" y="4214818"/>
            <a:ext cx="1285884" cy="1214446"/>
          </a:xfrm>
          <a:prstGeom prst="triangl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4FE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928662" y="1214422"/>
            <a:ext cx="1285884" cy="1285884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928926" y="1142984"/>
            <a:ext cx="1143008" cy="1200152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4786314" y="1000108"/>
            <a:ext cx="1285884" cy="1214446"/>
          </a:xfrm>
          <a:prstGeom prst="triangl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6643702" y="1000108"/>
            <a:ext cx="1285884" cy="1214446"/>
          </a:xfrm>
          <a:prstGeom prst="triangl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3143240" y="4286256"/>
            <a:ext cx="1285884" cy="1285884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214414" y="4286256"/>
            <a:ext cx="1143008" cy="1200152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5572132" y="4286256"/>
            <a:ext cx="1285884" cy="1285884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Равнобедренный треугольник 9"/>
          <p:cNvSpPr/>
          <p:nvPr/>
        </p:nvSpPr>
        <p:spPr>
          <a:xfrm>
            <a:off x="7286644" y="4214818"/>
            <a:ext cx="1285884" cy="1214446"/>
          </a:xfrm>
          <a:prstGeom prst="triangl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 descr="0_e8157_ff51bf82_ori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5" y="214290"/>
            <a:ext cx="1604818" cy="1214446"/>
          </a:xfrm>
          <a:prstGeom prst="rect">
            <a:avLst/>
          </a:prstGeom>
        </p:spPr>
      </p:pic>
      <p:pic>
        <p:nvPicPr>
          <p:cNvPr id="13" name="Рисунок 12" descr="cd0faf8ca9c6004731189b7fcbb68eb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7224" y="3357562"/>
            <a:ext cx="1653294" cy="1273876"/>
          </a:xfrm>
          <a:prstGeom prst="rect">
            <a:avLst/>
          </a:prstGeom>
        </p:spPr>
      </p:pic>
      <p:pic>
        <p:nvPicPr>
          <p:cNvPr id="14" name="Рисунок 13" descr="cd0faf8ca9c6004731189b7fcbb68eb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71736" y="357166"/>
            <a:ext cx="1653294" cy="1273876"/>
          </a:xfrm>
          <a:prstGeom prst="rect">
            <a:avLst/>
          </a:prstGeom>
        </p:spPr>
      </p:pic>
      <p:pic>
        <p:nvPicPr>
          <p:cNvPr id="15" name="Рисунок 14" descr="0_e8157_ff51bf82_ori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86050" y="3429000"/>
            <a:ext cx="1604818" cy="1214446"/>
          </a:xfrm>
          <a:prstGeom prst="rect">
            <a:avLst/>
          </a:prstGeom>
        </p:spPr>
      </p:pic>
      <p:pic>
        <p:nvPicPr>
          <p:cNvPr id="16" name="Рисунок 15" descr="0_e8157_ff51bf82_ori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86380" y="3357562"/>
            <a:ext cx="1604818" cy="1214446"/>
          </a:xfrm>
          <a:prstGeom prst="rect">
            <a:avLst/>
          </a:prstGeom>
        </p:spPr>
      </p:pic>
      <p:pic>
        <p:nvPicPr>
          <p:cNvPr id="17" name="Рисунок 16" descr="s120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86380" y="214290"/>
            <a:ext cx="1206678" cy="1714488"/>
          </a:xfrm>
          <a:prstGeom prst="rect">
            <a:avLst/>
          </a:prstGeom>
        </p:spPr>
      </p:pic>
      <p:pic>
        <p:nvPicPr>
          <p:cNvPr id="18" name="Рисунок 17" descr="s120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00892" y="142852"/>
            <a:ext cx="1206678" cy="1714488"/>
          </a:xfrm>
          <a:prstGeom prst="rect">
            <a:avLst/>
          </a:prstGeom>
        </p:spPr>
      </p:pic>
      <p:pic>
        <p:nvPicPr>
          <p:cNvPr id="19" name="Рисунок 18" descr="s120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72396" y="3143248"/>
            <a:ext cx="1206678" cy="17144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1214422"/>
            <a:ext cx="7872410" cy="114300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F0"/>
                </a:solidFill>
              </a:rPr>
              <a:t>Чередующийся ритм движений</a:t>
            </a:r>
            <a:endParaRPr lang="ru-RU" b="1" dirty="0">
              <a:solidFill>
                <a:srgbClr val="00B0F0"/>
              </a:solidFill>
            </a:endParaRPr>
          </a:p>
        </p:txBody>
      </p:sp>
      <p:pic>
        <p:nvPicPr>
          <p:cNvPr id="3" name="Рисунок 2" descr="hello_html_708f43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6050" y="2357430"/>
            <a:ext cx="3870090" cy="39378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2020-09-19_15_09_57-Soobschenia__Yandex_Brauzer.png"/>
          <p:cNvPicPr>
            <a:picLocks noChangeAspect="1"/>
          </p:cNvPicPr>
          <p:nvPr/>
        </p:nvPicPr>
        <p:blipFill>
          <a:blip r:embed="rId3"/>
          <a:srcRect l="30976" t="31653" r="29897" b="41563"/>
          <a:stretch>
            <a:fillRect/>
          </a:stretch>
        </p:blipFill>
        <p:spPr>
          <a:xfrm>
            <a:off x="3643306" y="785794"/>
            <a:ext cx="1714512" cy="1571636"/>
          </a:xfrm>
          <a:prstGeom prst="rect">
            <a:avLst/>
          </a:prstGeom>
        </p:spPr>
      </p:pic>
      <p:pic>
        <p:nvPicPr>
          <p:cNvPr id="17" name="Рисунок 16" descr="2020-09-19_15_09_57-Soobschenia__Yandex_Brauzer.png"/>
          <p:cNvPicPr>
            <a:picLocks noChangeAspect="1"/>
          </p:cNvPicPr>
          <p:nvPr/>
        </p:nvPicPr>
        <p:blipFill>
          <a:blip r:embed="rId3"/>
          <a:srcRect l="29346" t="3652" r="28266" b="70782"/>
          <a:stretch>
            <a:fillRect/>
          </a:stretch>
        </p:blipFill>
        <p:spPr>
          <a:xfrm>
            <a:off x="1071538" y="642918"/>
            <a:ext cx="1857388" cy="1500198"/>
          </a:xfrm>
          <a:prstGeom prst="rect">
            <a:avLst/>
          </a:prstGeom>
        </p:spPr>
      </p:pic>
      <p:pic>
        <p:nvPicPr>
          <p:cNvPr id="18" name="Рисунок 17" descr="2020-09-19_15_09_57-Soobschenia__Yandex_Brauzer.png"/>
          <p:cNvPicPr>
            <a:picLocks noChangeAspect="1"/>
          </p:cNvPicPr>
          <p:nvPr/>
        </p:nvPicPr>
        <p:blipFill>
          <a:blip r:embed="rId3"/>
          <a:srcRect l="26085" t="60872" r="28266" b="9910"/>
          <a:stretch>
            <a:fillRect/>
          </a:stretch>
        </p:blipFill>
        <p:spPr>
          <a:xfrm>
            <a:off x="6500826" y="642918"/>
            <a:ext cx="2000264" cy="1714512"/>
          </a:xfrm>
          <a:prstGeom prst="rect">
            <a:avLst/>
          </a:prstGeom>
        </p:spPr>
      </p:pic>
      <p:pic>
        <p:nvPicPr>
          <p:cNvPr id="19" name="Рисунок 18" descr="2020-09-19_15_09_57-Soobschenia__Yandex_Brauzer.png"/>
          <p:cNvPicPr>
            <a:picLocks noChangeAspect="1"/>
          </p:cNvPicPr>
          <p:nvPr/>
        </p:nvPicPr>
        <p:blipFill>
          <a:blip r:embed="rId3"/>
          <a:srcRect l="17934" t="3652" r="28266" b="70782"/>
          <a:stretch>
            <a:fillRect/>
          </a:stretch>
        </p:blipFill>
        <p:spPr>
          <a:xfrm>
            <a:off x="6215042" y="3000372"/>
            <a:ext cx="2357486" cy="1500198"/>
          </a:xfrm>
          <a:prstGeom prst="rect">
            <a:avLst/>
          </a:prstGeom>
        </p:spPr>
      </p:pic>
      <p:pic>
        <p:nvPicPr>
          <p:cNvPr id="20" name="Рисунок 19" descr="2020-09-19_15_09_57-Soobschenia__Yandex_Brauzer.png"/>
          <p:cNvPicPr>
            <a:picLocks noChangeAspect="1"/>
          </p:cNvPicPr>
          <p:nvPr/>
        </p:nvPicPr>
        <p:blipFill>
          <a:blip r:embed="rId3"/>
          <a:srcRect l="17934" t="3652" r="15224" b="70782"/>
          <a:stretch>
            <a:fillRect/>
          </a:stretch>
        </p:blipFill>
        <p:spPr>
          <a:xfrm>
            <a:off x="3500430" y="4857760"/>
            <a:ext cx="2928958" cy="1500198"/>
          </a:xfrm>
          <a:prstGeom prst="rect">
            <a:avLst/>
          </a:prstGeom>
        </p:spPr>
      </p:pic>
      <p:pic>
        <p:nvPicPr>
          <p:cNvPr id="21" name="Рисунок 20" descr="2020-09-19_15_09_57-Soobschenia__Yandex_Brauzer.png"/>
          <p:cNvPicPr>
            <a:picLocks noChangeAspect="1"/>
          </p:cNvPicPr>
          <p:nvPr/>
        </p:nvPicPr>
        <p:blipFill>
          <a:blip r:embed="rId3"/>
          <a:srcRect l="30976" t="31653" r="29897" b="41563"/>
          <a:stretch>
            <a:fillRect/>
          </a:stretch>
        </p:blipFill>
        <p:spPr>
          <a:xfrm>
            <a:off x="6500826" y="4786322"/>
            <a:ext cx="1714512" cy="1571636"/>
          </a:xfrm>
          <a:prstGeom prst="rect">
            <a:avLst/>
          </a:prstGeom>
        </p:spPr>
      </p:pic>
      <p:pic>
        <p:nvPicPr>
          <p:cNvPr id="22" name="Рисунок 21" descr="2020-09-19_15_09_57-Soobschenia__Yandex_Brauzer.png"/>
          <p:cNvPicPr>
            <a:picLocks noChangeAspect="1"/>
          </p:cNvPicPr>
          <p:nvPr/>
        </p:nvPicPr>
        <p:blipFill>
          <a:blip r:embed="rId3"/>
          <a:srcRect l="26085" t="60872" r="28266" b="9910"/>
          <a:stretch>
            <a:fillRect/>
          </a:stretch>
        </p:blipFill>
        <p:spPr>
          <a:xfrm>
            <a:off x="714348" y="4429132"/>
            <a:ext cx="2000264" cy="1714512"/>
          </a:xfrm>
          <a:prstGeom prst="rect">
            <a:avLst/>
          </a:prstGeom>
        </p:spPr>
      </p:pic>
      <p:pic>
        <p:nvPicPr>
          <p:cNvPr id="23" name="Рисунок 22" descr="2020-09-19_15_09_57-Soobschenia__Yandex_Brauzer.png"/>
          <p:cNvPicPr>
            <a:picLocks noChangeAspect="1"/>
          </p:cNvPicPr>
          <p:nvPr/>
        </p:nvPicPr>
        <p:blipFill>
          <a:blip r:embed="rId3"/>
          <a:srcRect l="26085" t="60872" r="28266" b="9910"/>
          <a:stretch>
            <a:fillRect/>
          </a:stretch>
        </p:blipFill>
        <p:spPr>
          <a:xfrm>
            <a:off x="3643306" y="2643182"/>
            <a:ext cx="2000264" cy="1714512"/>
          </a:xfrm>
          <a:prstGeom prst="rect">
            <a:avLst/>
          </a:prstGeom>
        </p:spPr>
      </p:pic>
      <p:pic>
        <p:nvPicPr>
          <p:cNvPr id="24" name="Рисунок 23" descr="2020-09-19_15_09_57-Soobschenia__Yandex_Brauzer.png"/>
          <p:cNvPicPr>
            <a:picLocks noChangeAspect="1"/>
          </p:cNvPicPr>
          <p:nvPr/>
        </p:nvPicPr>
        <p:blipFill>
          <a:blip r:embed="rId3"/>
          <a:srcRect l="30976" t="31653" r="29897" b="41563"/>
          <a:stretch>
            <a:fillRect/>
          </a:stretch>
        </p:blipFill>
        <p:spPr>
          <a:xfrm>
            <a:off x="785786" y="2643182"/>
            <a:ext cx="1714512" cy="15716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483</TotalTime>
  <Words>67</Words>
  <Application>Microsoft Office PowerPoint</Application>
  <PresentationFormat>Экран (4:3)</PresentationFormat>
  <Paragraphs>16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Игры на развитие темпа и ритма речи у детей 5-7 лет с тяжелыми нарушением речи </vt:lpstr>
      <vt:lpstr>Медленнее - быстрее</vt:lpstr>
      <vt:lpstr>Слайд 3</vt:lpstr>
      <vt:lpstr>Слайд 4</vt:lpstr>
      <vt:lpstr>Слайд 5</vt:lpstr>
      <vt:lpstr>Слайд 6</vt:lpstr>
      <vt:lpstr>Слайд 7</vt:lpstr>
      <vt:lpstr>Чередующийся ритм движений</vt:lpstr>
      <vt:lpstr>Слайд 9</vt:lpstr>
      <vt:lpstr>Слайд 10</vt:lpstr>
      <vt:lpstr>Слайд 11</vt:lpstr>
      <vt:lpstr>Тучка</vt:lpstr>
      <vt:lpstr>Слайд 13</vt:lpstr>
      <vt:lpstr>Слайд 14</vt:lpstr>
      <vt:lpstr>Слайд 15</vt:lpstr>
      <vt:lpstr>Слайд 16</vt:lpstr>
      <vt:lpstr>Слайд 17</vt:lpstr>
      <vt:lpstr>Запомни ритм</vt:lpstr>
      <vt:lpstr>Запомни ритм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Игры на развитие темпа и ритма речи</dc:title>
  <dc:creator>user</dc:creator>
  <cp:lastModifiedBy>user</cp:lastModifiedBy>
  <cp:revision>59</cp:revision>
  <dcterms:created xsi:type="dcterms:W3CDTF">2022-03-30T03:54:48Z</dcterms:created>
  <dcterms:modified xsi:type="dcterms:W3CDTF">2022-04-04T00:33:38Z</dcterms:modified>
</cp:coreProperties>
</file>