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74" r:id="rId4"/>
    <p:sldId id="257" r:id="rId5"/>
    <p:sldId id="261" r:id="rId6"/>
    <p:sldId id="275" r:id="rId7"/>
    <p:sldId id="263" r:id="rId8"/>
    <p:sldId id="272" r:id="rId9"/>
    <p:sldId id="265" r:id="rId10"/>
    <p:sldId id="266" r:id="rId11"/>
    <p:sldId id="276" r:id="rId12"/>
    <p:sldId id="277" r:id="rId13"/>
    <p:sldId id="278" r:id="rId14"/>
    <p:sldId id="267" r:id="rId15"/>
    <p:sldId id="279" r:id="rId16"/>
    <p:sldId id="280" r:id="rId17"/>
    <p:sldId id="269" r:id="rId18"/>
    <p:sldId id="281" r:id="rId19"/>
    <p:sldId id="28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FDD"/>
    <a:srgbClr val="00FF99"/>
    <a:srgbClr val="003300"/>
    <a:srgbClr val="C1FFC1"/>
    <a:srgbClr val="9BFF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86380" autoAdjust="0"/>
  </p:normalViewPr>
  <p:slideViewPr>
    <p:cSldViewPr>
      <p:cViewPr varScale="1">
        <p:scale>
          <a:sx n="75" d="100"/>
          <a:sy n="75" d="100"/>
        </p:scale>
        <p:origin x="-11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305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развития связной речи на начало проекта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недостаточный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379">
          <a:noFill/>
        </a:ln>
      </c:spPr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развития связной речи на конец проекта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недостаточный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  <c:spPr>
        <a:noFill/>
        <a:ln w="25379">
          <a:noFill/>
        </a:ln>
      </c:spPr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/>
            </a:pPr>
            <a:r>
              <a:rPr lang="ru-RU"/>
              <a:t>Сравнительные результаты уровня развития связной речи</a:t>
            </a:r>
          </a:p>
        </c:rich>
      </c:tx>
      <c:layout/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проекта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 </c:v>
                </c:pt>
                <c:pt idx="1">
                  <c:v>средний</c:v>
                </c:pt>
                <c:pt idx="2">
                  <c:v>недостаточный</c:v>
                </c:pt>
                <c:pt idx="3">
                  <c:v>низкий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проекта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высокий </c:v>
                </c:pt>
                <c:pt idx="1">
                  <c:v>средний</c:v>
                </c:pt>
                <c:pt idx="2">
                  <c:v>недостаточный</c:v>
                </c:pt>
                <c:pt idx="3">
                  <c:v>низкий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104520320"/>
        <c:axId val="91423104"/>
        <c:axId val="0"/>
      </c:bar3DChart>
      <c:catAx>
        <c:axId val="104520320"/>
        <c:scaling>
          <c:orientation val="minMax"/>
        </c:scaling>
        <c:axPos val="b"/>
        <c:numFmt formatCode="General" sourceLinked="1"/>
        <c:majorTickMark val="none"/>
        <c:tickLblPos val="nextTo"/>
        <c:crossAx val="91423104"/>
        <c:crosses val="autoZero"/>
        <c:auto val="1"/>
        <c:lblAlgn val="ctr"/>
        <c:lblOffset val="100"/>
      </c:catAx>
      <c:valAx>
        <c:axId val="914231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4520320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3870B9-4DDD-4218-BC40-DCCCAD055732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9656CC8-7259-4CFD-9D01-D4F553687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66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 descr="a_e2d893b5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142875"/>
            <a:ext cx="142875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77BD-1226-4A3F-9F5A-F00E36FEAE76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8963" y="650081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corowina.ucoz.com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92A3-7EE0-42CB-A8B5-A92500B0F679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87DDF-E970-48CF-A57E-424788362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5FDC6-5FDD-4461-8024-1EF89CA7CFD6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E6DD-BDEC-47B6-A60F-520F95896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CBD13-79F9-4D71-8B9C-D180E6017818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FD350-A846-44FD-8B72-9169FED38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5CCE8-985A-4FAC-B8F0-10232D6FC109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7C38E-4D86-438D-8014-1BB19F7FE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209B-5CB5-4C99-B28A-7653168D38E6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CBFB-582B-48DF-A37A-1BB12381B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B2DD8-67F0-4D10-B8DE-0D6595D75B34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5B31-057D-4305-8324-AB7F6E191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E6C4C-D9E7-4F16-9EFF-95904E4FA7F1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D6D09-0B0B-497C-A0BA-F44B65F7B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4C426-DA3E-4339-AF7F-595C3620775D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67F6-E6FF-4878-B56E-58960CA15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1F38-B2FA-4E1E-8198-A93CFD198EDB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F12E6-1625-4079-A240-1111B3307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C28FA-EA89-45D0-8F20-CB4DA929C3D7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7802-D237-4F6F-BC1A-395A40AA5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428596" y="285728"/>
            <a:ext cx="8358246" cy="6286544"/>
          </a:xfrm>
          <a:prstGeom prst="roundRect">
            <a:avLst/>
          </a:prstGeom>
          <a:solidFill>
            <a:srgbClr val="C1FFC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1B54DC-DF82-4603-85C1-96080A989ABB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64343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corowina.ucoz.com</a:t>
            </a:r>
            <a:endParaRPr lang="ru-RU"/>
          </a:p>
        </p:txBody>
      </p:sp>
      <p:pic>
        <p:nvPicPr>
          <p:cNvPr id="3082" name="Рисунок 9" descr="1263974281_6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8800" y="5357813"/>
            <a:ext cx="15208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619672" y="307098"/>
            <a:ext cx="6955110" cy="5143500"/>
          </a:xfrm>
          <a:prstGeom prst="horizontalScroll">
            <a:avLst/>
          </a:prstGeom>
          <a:solidFill>
            <a:srgbClr val="DDFFD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195736" y="0"/>
            <a:ext cx="6480720" cy="435769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«Использование упражнений на развитие речи, общей моторики, ритма и темпа движений для коррекции речи у детей старшего дошкольного возраста с ОНР.»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4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6858000" cy="78105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</a:p>
          <a:p>
            <a:pPr eaLnBrk="1" hangingPunct="1"/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Паженцева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Вера Ивановна</a:t>
            </a:r>
          </a:p>
          <a:p>
            <a:pPr eaLnBrk="1" hangingPunct="1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МБДОУ г. Иркутска детский сад №61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2357438" y="6581775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/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8" name="Диаграмма 8"/>
          <p:cNvGraphicFramePr>
            <a:graphicFrameLocks/>
          </p:cNvGraphicFramePr>
          <p:nvPr/>
        </p:nvGraphicFramePr>
        <p:xfrm>
          <a:off x="4071938" y="1143000"/>
          <a:ext cx="4143375" cy="235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9"/>
          <p:cNvGraphicFramePr>
            <a:graphicFrameLocks/>
          </p:cNvGraphicFramePr>
          <p:nvPr/>
        </p:nvGraphicFramePr>
        <p:xfrm>
          <a:off x="500063" y="3000375"/>
          <a:ext cx="5000625" cy="334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анализ результатов: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>
              <a:buFont typeface="Arial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обследовании детей в начале  учебного года в их речи наблюдались: бедность языка, нарушался порядок слов в предложении, у детей возникали существенные затруднения при составлении отдельных предложений (по наглядной опоре). Встречались нарушения связности повествования: наблюдался пропуск слов при рассказывании, многие дети не могли самостоятельно составить рассказ, были нарушения логической последовательности изложения, смысловые пропуски, незавершенность фрагментов, длительные паузы на границах фраз, не несущие смысловой нагрузки.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/>
          <a:lstStyle/>
          <a:p>
            <a:pPr marL="174625" indent="360363">
              <a:buFont typeface="Arial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обследовании детей в конце  учебного года в их речи отмечались: единичные случаи нарушения логической последовательности в описании признаков, отдельные недостатки в лексико-грамматическом оформлении высказываний, не резко выраженные нарушения связности повествования, единичные ошибки в построении фраз. Достаточно полно отражалось содержание картинок (пропуски отдельных моментов действия, в целом не нарушали смыслового соответствия рассказа изображенному сюжету). Употреблялись разнообразные языковые средства в соответствии с текстом произведения. При пересказе соблюдались грамматические нормы родного языка.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занятие.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практического и методического материала по теме проекта.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5572125"/>
          </a:xfrm>
        </p:spPr>
        <p:txBody>
          <a:bodyPr/>
          <a:lstStyle/>
          <a:p>
            <a:pPr indent="284163"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влиянием регулярного использования упражнений на развитие речи, общей моторики, ритма и темпа движений у детей улучшается деятельность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сердечно-сосудистой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дыхательной, сенсорной,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речедвигательной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систем, воспитываются взаимопомощь, требовательность к выполнению заданий, самостоятельность.</a:t>
            </a:r>
          </a:p>
          <a:p>
            <a:pPr indent="284163"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группе положительно  влияет на личность ребёнка, косвенно помогает ему нормализовать поведение, правильно строить взаимоотношения с окружающими.</a:t>
            </a:r>
          </a:p>
          <a:p>
            <a:pPr indent="284163" algn="just">
              <a:buFont typeface="Arial" charset="0"/>
              <a:buNone/>
              <a:defRPr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2357438" y="6581775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/>
          </a:p>
        </p:txBody>
      </p:sp>
      <p:sp>
        <p:nvSpPr>
          <p:cNvPr id="266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0" name="Rectangle 3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упражнений на развитие речи, общей моторики, ритма и темпа движений  улучшает у детей память и внимание, повышает работоспособность, нормализует состояние нервной системы, устраняет стрессы, снижает уровень утомляемости, улучшает коммуникативную функцию, а в условиях работы целого организма – соматическое состояние.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Отмеченные в ходе проекта качественные и количественные изменения в уровнях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речи у дошкольников с ОНР подтверждают правильность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выдвинутой гипотезы.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69741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доказала, что благодаря таким упражнениям дети легче преодолевают речевые затруднения, раскрывают свои способности и развивают их.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 упражнений на развитие речи, общей моторики, ритма и темпа движений способствует повышению качества работы по коррекции речи, координации движений  и более успешной подготовке детей старшего возраста с ОНР к обучению в школе.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6540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значимость: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571500" y="928688"/>
            <a:ext cx="8104956" cy="557212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endParaRPr lang="ru-RU" sz="2400" dirty="0" smtClean="0"/>
          </a:p>
          <a:p>
            <a:pPr marL="0" indent="452438" algn="just">
              <a:buFont typeface="Arial" charset="0"/>
              <a:buNone/>
              <a:tabLst>
                <a:tab pos="9207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то, что большое внимание работе с детьми дошкольного возраста с общим недоразвитием речи уделяется разработке и использованию эффективных методов и приемов развития  речи, координации движений, но и в школьной практике данная проблема остаётся тоже актуальной, так как встречаются дети, которым необходима коррекционная  помощь в данном направлении. Поэтому упражнения на развитие речи, общей моторики, ритма и темпа движений могут использовать родители воспитанников,  практикующие педагоги, логопеды, как дошкольного образования, так и школьного обучения.</a:t>
            </a:r>
          </a:p>
          <a:p>
            <a:pPr marL="0" indent="0" algn="just">
              <a:buFont typeface="Arial" charset="0"/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2357438" y="6581775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/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2" name="Rectangle 3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Лопухина И.С. Логопедия. Речь. Ритм. Движение. Пособие для логопедов и родителей. - СПб., 1997.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Филичева Т.Б., Туманова Т.В. Дети с общим недоразвитием речи. Воспитание и обучение. – М.: Гном-Пресс, 1999.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Швайко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С.Н. Игры и игровые упражнения для развития речи /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С.Н.Швайко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—М., 1988.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Гуськова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А.А. Подвижные и речевые игры для детей 5-7 лет. -Волгоград: Учитель, 2012.    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Н.В. Система коррекционной работы в логопедической  группе для детей с общим недоразвитием речи.- СПб., 2004.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Гадасина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Л.Я., Ивановская О.Г. Звуки на все руки. Пятьдесят логопедических игр. – СПб., 1999.             </a:t>
            </a:r>
            <a:r>
              <a:rPr lang="ru-RU" sz="2000" dirty="0" smtClean="0"/>
              <a:t>                 </a:t>
            </a:r>
          </a:p>
          <a:p>
            <a:pPr marL="914400" lvl="1" indent="-457200">
              <a:buNone/>
            </a:pPr>
            <a:r>
              <a:rPr lang="ru-RU" sz="2000" dirty="0" smtClean="0"/>
              <a:t>                                </a:t>
            </a:r>
          </a:p>
          <a:p>
            <a:pPr lvl="1">
              <a:buFont typeface="Arial" charset="0"/>
              <a:buNone/>
            </a:pPr>
            <a:endParaRPr lang="ru-RU" sz="2400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проекта: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информационно-практико-ориентированный.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 старшего возраста с ОНР – педагоги – родители.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долгосрочный </a:t>
            </a: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(октябрь – май)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проекта: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всех участников проекта в результатах коррекционно-развивающих мероприятиях.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упражнений с учётом уровня развития речи и степени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произносительных навыков у детей и в соответствии с  лексико-тематической направленностью. </a:t>
            </a:r>
          </a:p>
          <a:p>
            <a:pPr>
              <a:buFont typeface="Arial" charset="0"/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(речевой материал должен отвечать не только произносительным задачам, но быть доступен, понятен детям, нужен им в общении).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гипотеза: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557212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800" b="1" u="sng" dirty="0" smtClean="0">
                <a:latin typeface="Times New Roman" panose="02020603050405020304" pitchFamily="18" charset="0"/>
                <a:cs typeface="Times New Roman" pitchFamily="18" charset="0"/>
              </a:rPr>
              <a:t>Цель проекта:</a:t>
            </a:r>
          </a:p>
          <a:p>
            <a:pPr algn="just" eaLnBrk="1" hangingPunct="1">
              <a:buFont typeface="Arial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уровень речевого развития у детей старшего возраста с ОНР при помощи использования упражнений на развитие речи, общей моторики, ритма и темпа движений.</a:t>
            </a:r>
          </a:p>
          <a:p>
            <a:pPr algn="just">
              <a:buFont typeface="Arial" charset="0"/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Гипотеза:</a:t>
            </a:r>
          </a:p>
          <a:p>
            <a:pPr marL="0" indent="0" algn="just">
              <a:buFont typeface="Arial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использование упражнений на развитие речи, общей моторики, ритма и темпа движений  на практике способствует повышению качества работы по коррекции речи, координации движений  и более успешной подготовке детей старшего возраста с ОНР к обучению в школе.</a:t>
            </a:r>
          </a:p>
          <a:p>
            <a:pPr algn="just">
              <a:buFont typeface="Arial" charset="0"/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540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5721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Проанализировать теоретические и методические источники по проблеме преодоления речевых и двигательно-координационных нарушений.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Довести до участников проекта важность данной проблемы.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Подобрать тесты для диагностики и определения уровня речевого развития.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Разработать этапы коррекционно-развивающих мероприятий по преодолению недостатков.</a:t>
            </a:r>
          </a:p>
          <a:p>
            <a:pPr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2357438" y="6581775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перспективно-тематический план  и картотеку по использованию упражнений на развитие речи, общей моторики, ритма и темпа движений в соответствии с лексико-тематической направленностью.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информационные консультации, рекомендации  для педагогов и родителей воспитанников по теме проекта.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проекта: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557212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ru-RU" sz="2800" dirty="0" smtClean="0"/>
          </a:p>
          <a:p>
            <a:pPr marL="0" indent="0" algn="just" eaLnBrk="1" hangingPunct="1">
              <a:buFont typeface="Arial" charset="0"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– </a:t>
            </a:r>
          </a:p>
          <a:p>
            <a:pPr marL="0" indent="0" algn="r" eaLnBrk="1" hangingPunct="1">
              <a:buFont typeface="Arial" charset="0"/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eaLnBrk="1" hangingPunct="1">
              <a:buFont typeface="Arial" charset="0"/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–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– 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eaLnBrk="1" hangingPunct="1">
              <a:buFont typeface="Arial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2357438" y="6581775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Предполагаемые результаты реализации проекта: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здоровья детей.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условий, способствующих коррекционно-развивающим мероприятиям.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мероприятий по использованию упражнений на развитие речи, общей моторики, ритма и темпа для развития речи детей старшего возраста с ОНР.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Диагностика:</a:t>
            </a:r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5572125"/>
          </a:xfrm>
        </p:spPr>
        <p:txBody>
          <a:bodyPr/>
          <a:lstStyle/>
          <a:p>
            <a:pPr marL="0" indent="174625">
              <a:buFont typeface="Arial" charset="0"/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диагностики  речи использована "Методика развития речи детей дошкольного возраста" Ушакова О. С, Струнина Е. М</a:t>
            </a:r>
          </a:p>
          <a:p>
            <a:pPr marL="0" indent="174625">
              <a:buFont typeface="Arial" charset="0"/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предназначена для выявления особенностей речевого развития детей. Для оценки выполнения заданий используется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балльно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-уровневая система.</a:t>
            </a:r>
          </a:p>
          <a:p>
            <a:pPr marL="0" indent="0">
              <a:buFont typeface="Arial" charset="0"/>
              <a:buNone/>
            </a:pPr>
            <a:endParaRPr lang="ru-RU" sz="2800" dirty="0" smtClean="0"/>
          </a:p>
          <a:p>
            <a:pPr marL="0" indent="0"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2357438" y="6581775"/>
            <a:ext cx="1785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200"/>
          </a:p>
        </p:txBody>
      </p:sp>
      <p:graphicFrame>
        <p:nvGraphicFramePr>
          <p:cNvPr id="6" name="Диаграмма 4"/>
          <p:cNvGraphicFramePr>
            <a:graphicFrameLocks/>
          </p:cNvGraphicFramePr>
          <p:nvPr/>
        </p:nvGraphicFramePr>
        <p:xfrm>
          <a:off x="2214563" y="4071938"/>
          <a:ext cx="4714875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918</Words>
  <Application>Microsoft Office PowerPoint</Application>
  <PresentationFormat>Экран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        Проект «Использование упражнений на развитие речи, общей моторики, ритма и темпа движений для коррекции речи у детей старшего дошкольного возраста с ОНР.»  </vt:lpstr>
      <vt:lpstr>Паспорт проекта:</vt:lpstr>
      <vt:lpstr>Условия реализации проекта:</vt:lpstr>
      <vt:lpstr>Цель и гипотеза:</vt:lpstr>
      <vt:lpstr>Задачи:</vt:lpstr>
      <vt:lpstr>Задачи:</vt:lpstr>
      <vt:lpstr>Этапы проекта:</vt:lpstr>
      <vt:lpstr> Предполагаемые результаты реализации проекта: </vt:lpstr>
      <vt:lpstr>Диагностика:</vt:lpstr>
      <vt:lpstr>Результаты:</vt:lpstr>
      <vt:lpstr> Качественный анализ результатов: </vt:lpstr>
      <vt:lpstr>Слайд 12</vt:lpstr>
      <vt:lpstr> Презентация проекта: </vt:lpstr>
      <vt:lpstr>Выводы:</vt:lpstr>
      <vt:lpstr>Слайд 15</vt:lpstr>
      <vt:lpstr>Слайд 16</vt:lpstr>
      <vt:lpstr>Практическая значимость:</vt:lpstr>
      <vt:lpstr> Информационные ресурсы: 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47</cp:revision>
  <dcterms:created xsi:type="dcterms:W3CDTF">2012-08-25T10:00:02Z</dcterms:created>
  <dcterms:modified xsi:type="dcterms:W3CDTF">2022-04-04T00:32:13Z</dcterms:modified>
</cp:coreProperties>
</file>