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6" r:id="rId1"/>
  </p:sldMasterIdLst>
  <p:notesMasterIdLst>
    <p:notesMasterId r:id="rId14"/>
  </p:notesMasterIdLst>
  <p:sldIdLst>
    <p:sldId id="349" r:id="rId2"/>
    <p:sldId id="309" r:id="rId3"/>
    <p:sldId id="326" r:id="rId4"/>
    <p:sldId id="318" r:id="rId5"/>
    <p:sldId id="350" r:id="rId6"/>
    <p:sldId id="291" r:id="rId7"/>
    <p:sldId id="305" r:id="rId8"/>
    <p:sldId id="352" r:id="rId9"/>
    <p:sldId id="351" r:id="rId10"/>
    <p:sldId id="289" r:id="rId11"/>
    <p:sldId id="348" r:id="rId12"/>
    <p:sldId id="34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711" autoAdjust="0"/>
    <p:restoredTop sz="97133" autoAdjust="0"/>
  </p:normalViewPr>
  <p:slideViewPr>
    <p:cSldViewPr>
      <p:cViewPr varScale="1">
        <p:scale>
          <a:sx n="79" d="100"/>
          <a:sy n="79" d="100"/>
        </p:scale>
        <p:origin x="91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6558D-869E-45EE-9710-00A4704B2BD2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78B89-6B2F-4A24-A88A-D3E5E197C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4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78B89-6B2F-4A24-A88A-D3E5E197C9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F5D9A-1229-471C-8155-0854FA7A1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B2324C-E8E2-4B1D-931F-90CD05669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735E2-6DCC-4D9D-8D46-3E4634B5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18D3A-4E0F-4EB9-A78C-02D8FB62C8AE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94CEA-8996-40B8-B14A-8BB4B9DB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D2290-22CD-420B-BB0B-B9C5534E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99DB46-6B15-48D4-BADC-17B199853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1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3D867-5139-4EB0-BFC3-406AE0DF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5B8EC3-642A-44DF-B232-AC5E58C7B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F00282-0A16-46FA-B16B-DF3390CA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C6DED-3CBC-4F45-BCC6-8A291754D252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42C803-23E4-494F-8282-71C2D4BB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B5A67-17E5-465E-835D-EE7A33BE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F35627-C6E0-4178-B122-7AF89CF3A9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2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39153B-B759-467A-A55A-B8C0D4AD3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9300E5-8D45-4927-99C0-5E6B8E24F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83432-F175-497C-BA95-6E9E3FF4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56698C-8748-47C3-8337-0F47AE75FF03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B10C3-A3B6-4269-BDEB-F343D568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83584-CE1B-44D9-BAA9-9DBFDE04D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76AC1-FAF7-4657-90CE-E7C41A0A7B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95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3C8C-7913-4BB5-B0BA-355AD20D5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F6624-FE1B-43F0-BDF0-C185FFE3AC09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0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BC76E-7C5C-485F-A0A9-D3BEEF04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DCAF6C-C252-4E97-9F2D-844BC6A09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1D3FB4-E16C-48CD-BCAA-5A781ED1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D2A1CA-060F-484A-BD23-278C405CCCF2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7B1321-343A-4CE0-B036-F9A535B9B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06B67-7DA7-43ED-A7DE-AB261182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842EB-FCB9-4923-8BCB-1C64A203CB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1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3028B-D7A1-4F38-B5BF-0443ED37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133BE4-2004-4791-B0A1-2D738559B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98A41-0A09-40D5-B0EE-75BF8C81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DD3BC-6956-4037-8C34-4CDF7FA4165B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6A317A-3500-4301-B672-A702D178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DEFE30-3E2B-4C9A-BA00-D78CA84F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115C9-20EB-4963-8B6F-CBA0471F0A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3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C6629-1D6D-421A-9D3A-BBB5463A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7DB036-B934-45AF-BF64-EB880F02F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C7B2C2-9641-4B2E-8529-F13670E39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177371-EE07-4357-B1D6-100CC9E7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60825-52D9-41F5-9DFA-6744E6822B48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F6B70E-D7E1-4182-81AD-9F67EF59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9E0568-35C7-4256-84A9-07E96ECC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750AA-27E6-4032-BD85-E5FD71E074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38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18134-9588-4FD8-95C0-A77F0938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CFF5DF-6228-4706-BE2B-24FD5EF3D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4F678B-F857-4D81-8200-AD889DCD0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F06008-9BE1-4697-B894-1B9E4B012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6980C9-ED62-420A-831C-41C5AC7F9D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2CB4B3-E10A-411F-A4AB-0BB08EBE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26F9F-CFBA-4292-82B2-BB227733CDCE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F82FA5-D560-4152-BA3A-E35A53C3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BEBF19-D4E7-447C-B866-67055532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E00E5-9527-43E1-8536-6DA5924212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47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7EE92-554D-4701-9CA8-90F3CE9F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5972B7-6CEB-4F8E-9D81-A3B187D3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24622C-4079-448C-B04A-D1CC482905A2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614B62-534F-45C5-B475-004AB33E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EC4A24-A7AF-4A1A-BC96-BB93EC2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258D6-0649-456F-8D09-2E0EDEB89B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0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058C84-60AB-45A5-B9E9-CEE48B36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43AB80-9004-48F1-B6F3-69F86AC8365F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D5588C-BB84-4B67-99FA-C6EED8B5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6C8631-1EB0-4D8C-8982-888ACBBD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993B2-1C20-4153-BBF1-251C1DDE21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3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0BFF9-3E61-4C30-9079-0548765E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26295D-A3DF-47A5-9333-50AE3559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CF921E-6B32-4039-B8E4-601BAC31D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897C8-4225-4A67-92BA-058810A5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A0DFC-A61C-4AE2-85F3-7EAA20AEEA73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75AB91-BB2D-448A-95DA-C2CEB935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DC2BA-2463-4365-94B5-923BA51D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A6227-8417-4057-A789-E6F394FA37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88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D7514-58E2-4EED-BCB7-253D6AAF1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7E5F1-DB54-467F-8ED3-B66640007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4B2163-FB15-440C-AE68-7891664F9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8E9F03-C05E-4CE0-9FF5-CC7BCB416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6F8AC4-008B-48D4-B3B3-9D9FCDE8D77A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17709-E75C-4CC7-8750-7E559C9C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DCCE0F-7AD5-4501-8E3E-0F048850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BA5FA-8FE7-4A6D-8C4A-7FD7F48A36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EE33B-90FA-4637-942B-D16C5146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A2256F-F6EB-438C-B18F-CF5584198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C95B5B-6C9B-407D-A765-50231871E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51E3D7-3EBB-4F76-B27C-115F54B18D41}" type="datetimeFigureOut">
              <a:rPr lang="ru-RU" smtClean="0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E8152-9321-4535-998A-2FE03A54B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8969B-1724-4A97-9E9E-F625270CB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40585-0AB2-4529-9B8A-F07D9050AE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1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file:///C:\Users\&#1055;&#1086;&#1083;&#1100;&#1079;&#1086;&#1074;&#1072;&#1090;&#1077;&#1083;&#1100;\Music\LoviVkontakte\91b4a647da29.mp3" TargetMode="External"/><Relationship Id="rId1" Type="http://schemas.openxmlformats.org/officeDocument/2006/relationships/audio" Target="file:///C:\Users\Public\Music\Sample%20Music\Sleep%20Away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одзаголовок 2"/>
          <p:cNvSpPr>
            <a:spLocks noGrp="1"/>
          </p:cNvSpPr>
          <p:nvPr>
            <p:ph type="body" idx="1"/>
          </p:nvPr>
        </p:nvSpPr>
        <p:spPr>
          <a:xfrm>
            <a:off x="685800" y="1300862"/>
            <a:ext cx="7772400" cy="150018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Организация совместной познавательно-исследовательской деятельности с детьми старшего дошкольного возраста</a:t>
            </a:r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6217597" y="5557138"/>
            <a:ext cx="2050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Воспитатель: </a:t>
            </a:r>
          </a:p>
          <a:p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Темникова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Н.Ю.</a:t>
            </a:r>
          </a:p>
        </p:txBody>
      </p:sp>
      <p:pic>
        <p:nvPicPr>
          <p:cNvPr id="5" name="Sleep A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91b4a647da2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91b4a647da2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FE7830-8721-4637-A3DA-1096885453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3" y="2599260"/>
            <a:ext cx="4670334" cy="2957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633F9D-B5B4-4B83-9E32-5B5438363C76}"/>
              </a:ext>
            </a:extLst>
          </p:cNvPr>
          <p:cNvSpPr txBox="1"/>
          <p:nvPr/>
        </p:nvSpPr>
        <p:spPr>
          <a:xfrm>
            <a:off x="2470417" y="879391"/>
            <a:ext cx="450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МБДОУ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г.Иркутска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детский сад №61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-315416"/>
            <a:ext cx="6870700" cy="1600200"/>
          </a:xfrm>
        </p:spPr>
        <p:txBody>
          <a:bodyPr/>
          <a:lstStyle/>
          <a:p>
            <a:pPr eaLnBrk="1" hangingPunct="1"/>
            <a:r>
              <a:rPr lang="ru-RU" sz="32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Памятка воспитателю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21581" y="878681"/>
            <a:ext cx="8700840" cy="43926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Меньше учите, больше делитесь.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Поощряйте поисковую активность детей.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Активизируйте внимание ребёнка.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Учите детей наблюдать и соблюдать правила поведения в природе.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Знакомство с окружающим миром должно быть увлекательным, радостным.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9750" y="2708275"/>
            <a:ext cx="9577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1800" b="0" i="0">
              <a:latin typeface="Comic Sans MS" pitchFamily="66" charset="0"/>
            </a:endParaRPr>
          </a:p>
        </p:txBody>
      </p:sp>
      <p:sp>
        <p:nvSpPr>
          <p:cNvPr id="21509" name="Rectangle 9"/>
          <p:cNvSpPr>
            <a:spLocks noChangeArrowheads="1"/>
          </p:cNvSpPr>
          <p:nvPr/>
        </p:nvSpPr>
        <p:spPr bwMode="auto">
          <a:xfrm>
            <a:off x="395288" y="4756150"/>
            <a:ext cx="8412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br>
              <a:rPr lang="ru-RU" sz="1800" b="0" i="0">
                <a:latin typeface="Comic Sans MS" pitchFamily="66" charset="0"/>
              </a:rPr>
            </a:br>
            <a:endParaRPr lang="ru-RU" sz="1800" i="0">
              <a:latin typeface="Comic Sans MS" pitchFamily="66" charset="0"/>
            </a:endParaRPr>
          </a:p>
        </p:txBody>
      </p:sp>
      <p:pic>
        <p:nvPicPr>
          <p:cNvPr id="6" name="Picture 2" descr="https://img.freepik.com/premium-vector/vector-illustrations-of-kids-having-chemistry-lesson_29937-712.jpg?size=626&amp;ext=jpg">
            <a:extLst>
              <a:ext uri="{FF2B5EF4-FFF2-40B4-BE49-F238E27FC236}">
                <a16:creationId xmlns:a16="http://schemas.microsoft.com/office/drawing/2014/main" id="{E1382379-A72A-47DF-9844-F079295C7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3981"/>
          <a:stretch/>
        </p:blipFill>
        <p:spPr bwMode="auto">
          <a:xfrm>
            <a:off x="611510" y="3493974"/>
            <a:ext cx="3960490" cy="2821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3D7BC2-C038-42B0-85FE-5DF886370798}"/>
              </a:ext>
            </a:extLst>
          </p:cNvPr>
          <p:cNvSpPr/>
          <p:nvPr/>
        </p:nvSpPr>
        <p:spPr>
          <a:xfrm>
            <a:off x="4211960" y="4318734"/>
            <a:ext cx="50038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«Расскажи — и я забуду,</a:t>
            </a:r>
          </a:p>
          <a:p>
            <a:pPr algn="ctr" eaLnBrk="0" hangingPunct="0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покажи — и я запомню,</a:t>
            </a:r>
          </a:p>
          <a:p>
            <a:pPr algn="ctr" eaLnBrk="0" hangingPunct="0"/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дай попробовать — и я пойму»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Grp="1" noChangeArrowheads="1"/>
          </p:cNvSpPr>
          <p:nvPr>
            <p:ph idx="1"/>
          </p:nvPr>
        </p:nvSpPr>
        <p:spPr>
          <a:xfrm>
            <a:off x="318356" y="3645024"/>
            <a:ext cx="8507288" cy="4959350"/>
          </a:xfrm>
        </p:spPr>
        <p:txBody>
          <a:bodyPr>
            <a:normAutofit/>
          </a:bodyPr>
          <a:lstStyle/>
          <a:p>
            <a:pPr indent="366713" algn="r" eaLnBrk="1" hangingPunct="1">
              <a:buFont typeface="Wingdings" pitchFamily="2" charset="2"/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«Люди, научившиеся…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прошел».</a:t>
            </a:r>
          </a:p>
          <a:p>
            <a:pPr indent="366713" algn="r" eaLnBrk="1" hangingPunct="1">
              <a:buFont typeface="Wingdings" pitchFamily="2" charset="2"/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                       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К.Е.Тимирязев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46" name="Picture 2" descr="https://phonoteka.org/uploads/posts/2023-04/1680444859_phonoteka-org-p-detskie-eksperimenti-art-krasivo-22.jpg">
            <a:extLst>
              <a:ext uri="{FF2B5EF4-FFF2-40B4-BE49-F238E27FC236}">
                <a16:creationId xmlns:a16="http://schemas.microsoft.com/office/drawing/2014/main" id="{2B14B641-543F-4947-9B57-1A94A6DE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537784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82612" y="-323850"/>
            <a:ext cx="8229600" cy="647700"/>
          </a:xfrm>
        </p:spPr>
        <p:txBody>
          <a:bodyPr>
            <a:noAutofit/>
          </a:bodyPr>
          <a:lstStyle/>
          <a:p>
            <a:pPr algn="ctr" eaLnBrk="1" hangingPunct="1"/>
            <a:br>
              <a:rPr lang="ru-RU" sz="6000" dirty="0"/>
            </a:br>
            <a:br>
              <a:rPr lang="ru-RU" sz="6000" dirty="0"/>
            </a:br>
            <a:br>
              <a:rPr lang="ru-RU" sz="6000" dirty="0"/>
            </a:br>
            <a:br>
              <a:rPr lang="ru-RU" sz="6000" dirty="0"/>
            </a:br>
            <a:r>
              <a:rPr lang="ru-RU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СПАСИБО </a:t>
            </a:r>
            <a:br>
              <a:rPr lang="ru-RU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ru-RU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ЗА ВНИМАНИЕ!!!</a:t>
            </a:r>
            <a:endParaRPr lang="ru-RU" sz="6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250825" y="5000625"/>
            <a:ext cx="88931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b="0" i="0"/>
          </a:p>
          <a:p>
            <a:pPr algn="ctr"/>
            <a:r>
              <a:rPr lang="ru-RU" sz="1400" b="0" i="0"/>
              <a:t> </a:t>
            </a:r>
            <a:endParaRPr lang="ru-RU" sz="1800" b="0" i="0">
              <a:latin typeface="Comic Sans MS" pitchFamily="66" charset="0"/>
            </a:endParaRPr>
          </a:p>
        </p:txBody>
      </p:sp>
      <p:pic>
        <p:nvPicPr>
          <p:cNvPr id="5122" name="Picture 2" descr="https://simdou20.crimea-school.ru/sites/default/files/styles/1024x768/public/images/two-full.jpg?itok=0pHUhLq0">
            <a:extLst>
              <a:ext uri="{FF2B5EF4-FFF2-40B4-BE49-F238E27FC236}">
                <a16:creationId xmlns:a16="http://schemas.microsoft.com/office/drawing/2014/main" id="{A13EFD0B-3DA5-4F0C-B664-BFCB5DE2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517813" y="765175"/>
            <a:ext cx="2338387" cy="1314450"/>
          </a:xfrm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-108520" y="1124744"/>
            <a:ext cx="9001000" cy="5580062"/>
          </a:xfrm>
        </p:spPr>
        <p:txBody>
          <a:bodyPr/>
          <a:lstStyle/>
          <a:p>
            <a:pPr algn="r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«Детское экспериментирование – стержень любого процесса детского творчества. Деятельность экспериментирования, взятая во всей ее полноте и уверенности, является всеобщим способом функционирования психики» </a:t>
            </a:r>
          </a:p>
          <a:p>
            <a:pPr algn="r">
              <a:buNone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Н.Н.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Поддъяков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2400" b="1" i="1" dirty="0">
                <a:latin typeface="Century Gothic" panose="020B0502020202020204" pitchFamily="34" charset="0"/>
              </a:rPr>
              <a:t>         </a:t>
            </a:r>
            <a:r>
              <a:rPr lang="ru-RU" b="1" i="1" dirty="0"/>
              <a:t>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b="1" i="1" dirty="0"/>
              <a:t>                                                                                   </a:t>
            </a:r>
          </a:p>
        </p:txBody>
      </p:sp>
      <p:pic>
        <p:nvPicPr>
          <p:cNvPr id="1026" name="Picture 2" descr="https://i.ytimg.com/vi/3375RW3Tsgo/hqdefault.jpg">
            <a:extLst>
              <a:ext uri="{FF2B5EF4-FFF2-40B4-BE49-F238E27FC236}">
                <a16:creationId xmlns:a16="http://schemas.microsoft.com/office/drawing/2014/main" id="{01AD4A0E-72D7-4852-B9B8-E6DA4D1ED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3056" l="3125" r="86875">
                        <a14:foregroundMark x1="47500" y1="7222" x2="47500" y2="7222"/>
                        <a14:foregroundMark x1="86875" y1="23611" x2="86875" y2="23611"/>
                        <a14:foregroundMark x1="12708" y1="51667" x2="12708" y2="51667"/>
                        <a14:foregroundMark x1="12083" y1="27778" x2="12083" y2="27778"/>
                        <a14:foregroundMark x1="11458" y1="53333" x2="11458" y2="53333"/>
                        <a14:foregroundMark x1="28750" y1="71389" x2="28750" y2="71389"/>
                        <a14:foregroundMark x1="34375" y1="73333" x2="34375" y2="73333"/>
                        <a14:foregroundMark x1="36458" y1="78056" x2="36458" y2="78056"/>
                        <a14:foregroundMark x1="52708" y1="93056" x2="52708" y2="93056"/>
                        <a14:foregroundMark x1="59792" y1="77222" x2="59792" y2="77222"/>
                        <a14:foregroundMark x1="61458" y1="74444" x2="61458" y2="74444"/>
                        <a14:foregroundMark x1="46458" y1="30000" x2="46458" y2="30000"/>
                        <a14:foregroundMark x1="3125" y1="60000" x2="3125" y2="60000"/>
                        <a14:backgroundMark x1="54583" y1="36667" x2="54583" y2="36667"/>
                        <a14:backgroundMark x1="47083" y1="35833" x2="47083" y2="35833"/>
                        <a14:backgroundMark x1="51250" y1="35556" x2="51250" y2="35556"/>
                        <a14:backgroundMark x1="17292" y1="59722" x2="17292" y2="59722"/>
                        <a14:backgroundMark x1="60417" y1="74444" x2="60417" y2="7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" r="5901"/>
          <a:stretch/>
        </p:blipFill>
        <p:spPr bwMode="auto">
          <a:xfrm>
            <a:off x="971600" y="2839244"/>
            <a:ext cx="4725992" cy="40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16632"/>
            <a:ext cx="8425060" cy="51022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Познавательно</a:t>
            </a:r>
            <a:r>
              <a:rPr lang="ru-RU" i="1" dirty="0">
                <a:solidFill>
                  <a:srgbClr val="FF0000"/>
                </a:solidFill>
                <a:latin typeface="Century Gothic" panose="020B0502020202020204" pitchFamily="34" charset="0"/>
              </a:rPr>
              <a:t>-</a:t>
            </a: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исследовательская</a:t>
            </a:r>
            <a:r>
              <a:rPr lang="ru-RU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деятельность</a:t>
            </a:r>
            <a:r>
              <a:rPr lang="ru-RU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в</a:t>
            </a:r>
            <a:r>
              <a:rPr lang="ru-RU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r>
              <a:rPr lang="ru-RU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ДОУ</a:t>
            </a:r>
            <a:r>
              <a:rPr lang="ru-RU" dirty="0">
                <a:latin typeface="Century Gothic" panose="020B0502020202020204" pitchFamily="34" charset="0"/>
              </a:rPr>
              <a:t> 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–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это специально организованная деятельность, позволяющая ребенку под руководством педагога или самостоятельно добывать информацию и овладевать представлениями о том или ином предмете, объекте, физическом или природном явлении.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Цель познавательно- исследовательской деятельности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– развитие у детей дошкольного возраста познавательной активности, ЛЮБОЗНАТЕЛЬНОСТИ, стремления к самостоятельному познанию и размышлению, а также развитие интереса детей к СО-ВМЕСТНОМУ со взрослым и самостоятельному познанию (НАБЛЮДАТЬ, ОБСЛЕДОВАТЬ, экспериментировать с разнообразными материалами).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5E7031-4D2B-4E5A-8754-5A6DF4E7C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5" b="95405" l="1578" r="96670">
                        <a14:foregroundMark x1="10254" y1="6486" x2="10254" y2="6486"/>
                        <a14:foregroundMark x1="14023" y1="12838" x2="14023" y2="12838"/>
                        <a14:foregroundMark x1="16827" y1="14189" x2="16827" y2="14189"/>
                        <a14:foregroundMark x1="18317" y1="10946" x2="18317" y2="10946"/>
                        <a14:foregroundMark x1="38212" y1="33514" x2="38212" y2="33514"/>
                        <a14:foregroundMark x1="19895" y1="48243" x2="19895" y2="48243"/>
                        <a14:foregroundMark x1="21560" y1="57703" x2="21560" y2="57703"/>
                        <a14:foregroundMark x1="14286" y1="58784" x2="14286" y2="58784"/>
                        <a14:foregroundMark x1="10780" y1="40811" x2="10780" y2="40811"/>
                        <a14:foregroundMark x1="17003" y1="38649" x2="17003" y2="38649"/>
                        <a14:foregroundMark x1="25679" y1="40541" x2="25679" y2="40541"/>
                        <a14:foregroundMark x1="26293" y1="56757" x2="26293" y2="56757"/>
                        <a14:foregroundMark x1="26819" y1="54189" x2="26819" y2="54189"/>
                        <a14:foregroundMark x1="27695" y1="50405" x2="27695" y2="50405"/>
                        <a14:foregroundMark x1="31288" y1="51351" x2="31288" y2="51351"/>
                        <a14:foregroundMark x1="23663" y1="57568" x2="23663" y2="57568"/>
                        <a14:foregroundMark x1="28747" y1="36486" x2="28747" y2="36486"/>
                        <a14:foregroundMark x1="30762" y1="35135" x2="30762" y2="35135"/>
                        <a14:foregroundMark x1="31639" y1="29595" x2="31639" y2="29595"/>
                        <a14:foregroundMark x1="12796" y1="4865" x2="12796" y2="4865"/>
                        <a14:foregroundMark x1="5960" y1="9730" x2="5960" y2="9730"/>
                        <a14:foregroundMark x1="2542" y1="19324" x2="2542" y2="19324"/>
                        <a14:foregroundMark x1="10342" y1="31351" x2="10342" y2="31351"/>
                        <a14:foregroundMark x1="13935" y1="30811" x2="13935" y2="30811"/>
                        <a14:foregroundMark x1="20859" y1="28108" x2="20859" y2="28108"/>
                        <a14:foregroundMark x1="22699" y1="23784" x2="22699" y2="23784"/>
                        <a14:foregroundMark x1="20596" y1="14459" x2="20596" y2="14459"/>
                        <a14:foregroundMark x1="2191" y1="47432" x2="2191" y2="47432"/>
                        <a14:foregroundMark x1="1665" y1="20811" x2="1665" y2="20811"/>
                        <a14:foregroundMark x1="14023" y1="34324" x2="14023" y2="34324"/>
                        <a14:foregroundMark x1="21122" y1="28514" x2="21122" y2="28514"/>
                        <a14:foregroundMark x1="29360" y1="32838" x2="29360" y2="32838"/>
                        <a14:foregroundMark x1="23926" y1="82703" x2="23926" y2="82703"/>
                        <a14:foregroundMark x1="27432" y1="80541" x2="27432" y2="80541"/>
                        <a14:foregroundMark x1="27607" y1="86486" x2="27607" y2="86486"/>
                        <a14:foregroundMark x1="39089" y1="89189" x2="39089" y2="89189"/>
                        <a14:foregroundMark x1="90359" y1="82973" x2="90359" y2="82973"/>
                        <a14:foregroundMark x1="88694" y1="82027" x2="88694" y2="82027"/>
                        <a14:foregroundMark x1="90622" y1="75946" x2="90622" y2="75946"/>
                        <a14:foregroundMark x1="89658" y1="66351" x2="89658" y2="66351"/>
                        <a14:foregroundMark x1="91674" y1="31622" x2="91674" y2="31622"/>
                        <a14:foregroundMark x1="90535" y1="36351" x2="90535" y2="36351"/>
                        <a14:foregroundMark x1="82647" y1="35135" x2="82647" y2="35135"/>
                        <a14:foregroundMark x1="82033" y1="36081" x2="82033" y2="36081"/>
                        <a14:foregroundMark x1="82910" y1="40946" x2="82910" y2="40946"/>
                        <a14:foregroundMark x1="88694" y1="50405" x2="88694" y2="50405"/>
                        <a14:foregroundMark x1="89658" y1="45811" x2="89658" y2="45811"/>
                        <a14:foregroundMark x1="89132" y1="35541" x2="89132" y2="35541"/>
                        <a14:foregroundMark x1="94216" y1="40135" x2="94216" y2="40135"/>
                        <a14:foregroundMark x1="96670" y1="75541" x2="96670" y2="75541"/>
                        <a14:foregroundMark x1="88344" y1="85135" x2="88344" y2="85135"/>
                        <a14:foregroundMark x1="87467" y1="88378" x2="87467" y2="88378"/>
                        <a14:foregroundMark x1="80631" y1="90541" x2="80631" y2="90541"/>
                        <a14:foregroundMark x1="73795" y1="93243" x2="73795" y2="93243"/>
                        <a14:foregroundMark x1="55653" y1="95405" x2="55653" y2="95405"/>
                        <a14:foregroundMark x1="59071" y1="69730" x2="59071" y2="697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76" y="3993771"/>
            <a:ext cx="4680520" cy="30355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-171400"/>
            <a:ext cx="7886700" cy="1325563"/>
          </a:xfrm>
        </p:spPr>
        <p:txBody>
          <a:bodyPr/>
          <a:lstStyle/>
          <a:p>
            <a:pPr algn="ctr" eaLnBrk="1" hangingPunct="1"/>
            <a:r>
              <a:rPr lang="ru-RU" sz="24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Задачи исследовательской деятельности в старшем дошкольном возрасте</a:t>
            </a:r>
          </a:p>
        </p:txBody>
      </p:sp>
      <p:sp>
        <p:nvSpPr>
          <p:cNvPr id="13316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163159" y="1109619"/>
            <a:ext cx="5510436" cy="511175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Формирование разносторонних представлений детей о предметах живой и неживой природы, явлениях окружающей действительности, отношениях в общественной жизни.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Обучение построению плана исследовательской деятельности, побуждение к проговариванию этапов экспериментирования.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Развитие умений самостоятельно определять проблему исследования, выдвигать гипотезы, анализировать полученные сведения, оценивать результаты и формулировать выводы.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Развитие познавательно-исследовательской деятельности в творческом ключе, стимулирование воображения.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Обогащение активного словарного запаса детей, совершенствование построения высказываний, грамотной формулировки мыслей.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Создание дружеской атмосферы в группе, повышение уровня сплочённости, положительной мотивации к коллективной деятельности.</a:t>
            </a:r>
          </a:p>
        </p:txBody>
      </p:sp>
      <p:pic>
        <p:nvPicPr>
          <p:cNvPr id="4098" name="Picture 2" descr="https://allforchildren.ru/news/chemistry.jpg">
            <a:extLst>
              <a:ext uri="{FF2B5EF4-FFF2-40B4-BE49-F238E27FC236}">
                <a16:creationId xmlns:a16="http://schemas.microsoft.com/office/drawing/2014/main" id="{D6ECA3AF-D7F3-41A4-B7FA-6879F7737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000" l="48750" r="93438">
                        <a14:foregroundMark x1="48906" y1="69250" x2="48906" y2="69250"/>
                        <a14:foregroundMark x1="72188" y1="54500" x2="72188" y2="54500"/>
                        <a14:foregroundMark x1="90469" y1="31750" x2="90469" y2="31750"/>
                        <a14:foregroundMark x1="89688" y1="36750" x2="89688" y2="36750"/>
                        <a14:foregroundMark x1="93438" y1="31250" x2="93438" y2="31250"/>
                        <a14:foregroundMark x1="68125" y1="6000" x2="68125" y2="6000"/>
                        <a14:foregroundMark x1="69063" y1="2500" x2="69063" y2="2500"/>
                        <a14:foregroundMark x1="62656" y1="94500" x2="62656" y2="94500"/>
                        <a14:foregroundMark x1="76094" y1="91250" x2="76094" y2="91250"/>
                        <a14:foregroundMark x1="61406" y1="99000" x2="61406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5" r="5113"/>
          <a:stretch/>
        </p:blipFill>
        <p:spPr bwMode="auto">
          <a:xfrm>
            <a:off x="5673595" y="980728"/>
            <a:ext cx="205772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llforchildren.ru/news/chemistry.jpg">
            <a:extLst>
              <a:ext uri="{FF2B5EF4-FFF2-40B4-BE49-F238E27FC236}">
                <a16:creationId xmlns:a16="http://schemas.microsoft.com/office/drawing/2014/main" id="{C26459B1-CA0C-4020-9664-210C32C8E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" b="96000" l="7656" r="46875">
                        <a14:foregroundMark x1="31875" y1="8250" x2="31875" y2="8250"/>
                        <a14:foregroundMark x1="9531" y1="28750" x2="9531" y2="28750"/>
                        <a14:foregroundMark x1="8438" y1="53000" x2="8438" y2="53000"/>
                        <a14:foregroundMark x1="37969" y1="9500" x2="37969" y2="9500"/>
                        <a14:foregroundMark x1="34219" y1="5500" x2="34219" y2="5500"/>
                        <a14:foregroundMark x1="46875" y1="48750" x2="46875" y2="48750"/>
                        <a14:foregroundMark x1="34063" y1="91750" x2="34063" y2="91750"/>
                        <a14:foregroundMark x1="34375" y1="96000" x2="34375" y2="96000"/>
                        <a14:foregroundMark x1="34844" y1="84750" x2="34844" y2="84750"/>
                        <a14:foregroundMark x1="33906" y1="82500" x2="33906" y2="82500"/>
                        <a14:foregroundMark x1="29219" y1="81000" x2="29219" y2="81000"/>
                        <a14:foregroundMark x1="7969" y1="34500" x2="7969" y2="34500"/>
                        <a14:foregroundMark x1="34844" y1="89750" x2="34844" y2="89750"/>
                        <a14:foregroundMark x1="25781" y1="85000" x2="25781" y2="85000"/>
                        <a14:foregroundMark x1="7656" y1="29000" x2="7656" y2="29000"/>
                        <a14:foregroundMark x1="7500" y1="52250" x2="7500" y2="52250"/>
                        <a14:foregroundMark x1="33281" y1="21250" x2="33281" y2="21250"/>
                        <a14:foregroundMark x1="21563" y1="19250" x2="21563" y2="19250"/>
                        <a14:foregroundMark x1="27187" y1="24750" x2="27187" y2="2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4" r="50000"/>
          <a:stretch/>
        </p:blipFill>
        <p:spPr bwMode="auto">
          <a:xfrm>
            <a:off x="6551712" y="3043680"/>
            <a:ext cx="2592288" cy="37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818254-0270-41EC-8369-9E62CFF2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31" y="188640"/>
            <a:ext cx="8366938" cy="63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1387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B7BD9B-D0E9-4275-8F0D-575513F63D53}"/>
              </a:ext>
            </a:extLst>
          </p:cNvPr>
          <p:cNvSpPr/>
          <p:nvPr/>
        </p:nvSpPr>
        <p:spPr>
          <a:xfrm>
            <a:off x="1024283" y="77002"/>
            <a:ext cx="780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Проект «Мы – юные исследователи»</a:t>
            </a:r>
            <a:endParaRPr lang="ru-RU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FC74C3-906F-4082-BB0E-F7A90290C32D}"/>
              </a:ext>
            </a:extLst>
          </p:cNvPr>
          <p:cNvSpPr/>
          <p:nvPr/>
        </p:nvSpPr>
        <p:spPr>
          <a:xfrm>
            <a:off x="539552" y="659162"/>
            <a:ext cx="7416824" cy="2341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Проектная деятельность.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Познавательные и эвристические беседы.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Наблюдения.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Коллекционирование.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Опыты и эксперименты.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0E67FB-9923-4D19-BEAA-304C28E5E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1" b="35300"/>
          <a:stretch/>
        </p:blipFill>
        <p:spPr>
          <a:xfrm>
            <a:off x="4785129" y="1643607"/>
            <a:ext cx="4077351" cy="513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www.maam.ru/upload/blogs/detsad-28333-1448456865.jpg">
            <a:extLst>
              <a:ext uri="{FF2B5EF4-FFF2-40B4-BE49-F238E27FC236}">
                <a16:creationId xmlns:a16="http://schemas.microsoft.com/office/drawing/2014/main" id="{095A4A1A-4EC6-4FE6-8278-D443B0C82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21459" r="24133" b="-204"/>
          <a:stretch/>
        </p:blipFill>
        <p:spPr bwMode="auto">
          <a:xfrm>
            <a:off x="539552" y="3241237"/>
            <a:ext cx="413965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75A1E2-CDAC-4446-BB17-6896E5744A0B}"/>
              </a:ext>
            </a:extLst>
          </p:cNvPr>
          <p:cNvSpPr/>
          <p:nvPr/>
        </p:nvSpPr>
        <p:spPr>
          <a:xfrm>
            <a:off x="899592" y="174763"/>
            <a:ext cx="79208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Научно-исследовательская деятельность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Опыты и эксперименты </a:t>
            </a:r>
          </a:p>
          <a:p>
            <a:endParaRPr lang="ru-RU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48F02-9ACC-470F-BE92-10C81271F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4314"/>
            <a:ext cx="4385625" cy="52565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CCA3F3-77A5-465F-AB89-B4C58DE3C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8" r="30313"/>
          <a:stretch/>
        </p:blipFill>
        <p:spPr>
          <a:xfrm>
            <a:off x="5004048" y="1097834"/>
            <a:ext cx="3960440" cy="2977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CC12F8-22CD-4213-8C6B-1F56A54B5F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b="33200"/>
          <a:stretch/>
        </p:blipFill>
        <p:spPr>
          <a:xfrm>
            <a:off x="5285217" y="4075650"/>
            <a:ext cx="3528392" cy="278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447DCE-62A8-4717-BACC-B6E482566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5867956"/>
            <a:ext cx="1008112" cy="7192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77B33F-5C0C-4CE9-8435-E07AEC480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6" y="95204"/>
            <a:ext cx="4392488" cy="3840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543849-CEFF-4D55-9AF2-D5B3301FA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2750" r="42913"/>
          <a:stretch/>
        </p:blipFill>
        <p:spPr>
          <a:xfrm>
            <a:off x="5508104" y="28646"/>
            <a:ext cx="3168352" cy="400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A25527-B3FC-4751-9C54-53162A841F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88"/>
          <a:stretch/>
        </p:blipFill>
        <p:spPr>
          <a:xfrm>
            <a:off x="107504" y="4046986"/>
            <a:ext cx="3419872" cy="277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CACE67-82AA-4850-BCE2-97F679DD59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3750" r="27951"/>
          <a:stretch/>
        </p:blipFill>
        <p:spPr>
          <a:xfrm>
            <a:off x="4759965" y="4089884"/>
            <a:ext cx="4176463" cy="271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0DBCFE-94EA-4987-B00C-6529311FD5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3" b="97072" l="7857" r="93571">
                        <a14:foregroundMark x1="22857" y1="91508" x2="22857" y2="91508"/>
                        <a14:foregroundMark x1="54286" y1="93997" x2="54286" y2="93997"/>
                        <a14:foregroundMark x1="19524" y1="97218" x2="19524" y2="97218"/>
                        <a14:foregroundMark x1="8095" y1="66764" x2="8095" y2="66764"/>
                        <a14:foregroundMark x1="76190" y1="28990" x2="76190" y2="28990"/>
                        <a14:foregroundMark x1="83095" y1="15081" x2="83095" y2="15081"/>
                        <a14:foregroundMark x1="93571" y1="6003" x2="93571" y2="6003"/>
                        <a14:foregroundMark x1="75000" y1="37628" x2="75000" y2="37628"/>
                        <a14:foregroundMark x1="35476" y1="45827" x2="35476" y2="458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024" y="4353387"/>
            <a:ext cx="1346124" cy="21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221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AB74B8-78EF-4F38-9733-DF94321F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5596"/>
            <a:ext cx="3744416" cy="44959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E9DC53-2D0D-43C8-879F-E7171094A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34250"/>
          <a:stretch/>
        </p:blipFill>
        <p:spPr>
          <a:xfrm>
            <a:off x="81186" y="47822"/>
            <a:ext cx="30861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7A656A-0DF9-4A58-AA22-8CE64F92E8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4" b="31100"/>
          <a:stretch/>
        </p:blipFill>
        <p:spPr>
          <a:xfrm>
            <a:off x="3136088" y="79853"/>
            <a:ext cx="2090593" cy="356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A9E57A-773B-41B5-A270-59346B8738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36868"/>
          <a:stretch/>
        </p:blipFill>
        <p:spPr>
          <a:xfrm>
            <a:off x="107504" y="3265344"/>
            <a:ext cx="3574182" cy="333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512C3E-3A33-4AD6-B89F-23C356DC8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41544"/>
          <a:stretch/>
        </p:blipFill>
        <p:spPr>
          <a:xfrm>
            <a:off x="5226681" y="4563540"/>
            <a:ext cx="3944200" cy="239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CB1DEF-4134-4CB5-98F0-3120CB5DC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17" b="96040" l="10000" r="90000">
                        <a14:foregroundMark x1="53378" y1="28837" x2="53378" y2="28837"/>
                        <a14:foregroundMark x1="79459" y1="28837" x2="79459" y2="28837"/>
                        <a14:foregroundMark x1="25676" y1="23020" x2="25676" y2="23020"/>
                        <a14:foregroundMark x1="39595" y1="13490" x2="39595" y2="13490"/>
                        <a14:foregroundMark x1="30270" y1="8168" x2="30270" y2="8168"/>
                        <a14:foregroundMark x1="44189" y1="6064" x2="44189" y2="6064"/>
                        <a14:foregroundMark x1="25000" y1="36881" x2="25000" y2="36881"/>
                        <a14:foregroundMark x1="31486" y1="28342" x2="31486" y2="28342"/>
                        <a14:foregroundMark x1="42973" y1="72401" x2="42973" y2="72401"/>
                        <a14:foregroundMark x1="67297" y1="75000" x2="67297" y2="75000"/>
                        <a14:foregroundMark x1="24459" y1="80322" x2="24459" y2="80322"/>
                        <a14:foregroundMark x1="59730" y1="96163" x2="59730" y2="96163"/>
                        <a14:foregroundMark x1="19324" y1="91460" x2="19324" y2="91460"/>
                        <a14:foregroundMark x1="31486" y1="80322" x2="31486" y2="80322"/>
                        <a14:foregroundMark x1="27432" y1="62252" x2="27432" y2="62252"/>
                        <a14:foregroundMark x1="61486" y1="64975" x2="61486" y2="64975"/>
                        <a14:foregroundMark x1="81216" y1="68688" x2="81216" y2="68688"/>
                        <a14:foregroundMark x1="82973" y1="78218" x2="82973" y2="78218"/>
                        <a14:foregroundMark x1="82973" y1="87252" x2="82973" y2="87252"/>
                        <a14:foregroundMark x1="34324" y1="62748" x2="34324" y2="62748"/>
                        <a14:foregroundMark x1="26216" y1="49010" x2="26216" y2="49010"/>
                        <a14:foregroundMark x1="62162" y1="11881" x2="62162" y2="11881"/>
                        <a14:foregroundMark x1="67838" y1="22030" x2="67838" y2="22030"/>
                        <a14:foregroundMark x1="63243" y1="15099" x2="63243" y2="15099"/>
                        <a14:foregroundMark x1="61486" y1="24134" x2="61486" y2="24134"/>
                        <a14:foregroundMark x1="59189" y1="49505" x2="59189" y2="49505"/>
                        <a14:foregroundMark x1="26216" y1="53218" x2="26216" y2="53218"/>
                        <a14:foregroundMark x1="66216" y1="24134" x2="66216" y2="24134"/>
                        <a14:foregroundMark x1="66757" y1="17203" x2="66757" y2="17203"/>
                        <a14:foregroundMark x1="17568" y1="22030" x2="17568" y2="22030"/>
                        <a14:foregroundMark x1="62297" y1="5817" x2="62297" y2="5817"/>
                        <a14:foregroundMark x1="16757" y1="59158" x2="16757" y2="591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08" y="3720517"/>
            <a:ext cx="2221383" cy="24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28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</TotalTime>
  <Words>396</Words>
  <Application>Microsoft Office PowerPoint</Application>
  <PresentationFormat>Экран (4:3)</PresentationFormat>
  <Paragraphs>40</Paragraphs>
  <Slides>12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Задачи исследовательской деятельности в старшем дошкольном возрасте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воспитателю</vt:lpstr>
      <vt:lpstr>Презентация PowerPoint</vt:lpstr>
      <vt:lpstr>    СПАСИБО 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dedsad61</cp:lastModifiedBy>
  <cp:revision>33</cp:revision>
  <dcterms:created xsi:type="dcterms:W3CDTF">2014-02-19T07:44:55Z</dcterms:created>
  <dcterms:modified xsi:type="dcterms:W3CDTF">2023-11-13T07:41:03Z</dcterms:modified>
</cp:coreProperties>
</file>