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23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D8059-0941-4778-8500-C38C16D1BAEC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CD69-2B54-4150-8801-7E12F9FD6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EF20-DA28-40A8-8234-F94D1AB0CDEA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CBDC-2132-4639-A5AA-C070D7CB1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8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8DE5F-5022-4748-B7D0-ABFDEF2BE613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3E3C7-75AE-4221-BD8F-AD63BE59D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98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1953-53BB-4C4D-850F-813285640815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89047-DEF7-456D-8436-1C0C92EE1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0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1608-A55A-4063-990E-D8E21E749BA4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21634-77FB-4FB0-8967-A93D0E899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623E-24D9-4297-907D-395FF8FEB1B9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58AC3-B29B-4931-A3ED-FD45BFE96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5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FC12-895F-4418-95A6-CFD1A6484555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7A5F-E24A-4FA9-AEBD-F4F1121F2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D5E04-AF6F-4CE0-9C53-D9BF9B2C5F48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B9CB6-011F-4DAE-B5AE-7BB842C0D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84A8F-8A9E-4F57-9726-00F6E1B44842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C641F-BB76-415B-8D56-710E079E8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10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DB09-B013-4B6B-8E19-A787CADBACD5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CCED-03CA-4CCE-9842-FCA738910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87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9469-0BFD-4168-9F9C-B78744FDC446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64051-12DF-4671-A810-BEA6F53C9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3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BFB331-7AFA-456F-859A-5669AF5F2929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60384-164A-4CA6-861F-1DCCB40E1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539552" y="2080608"/>
            <a:ext cx="8064896" cy="15696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ПРАЗДНИКИ  КОРЕННЫХ НАРОДОВ  ПРИБАЙКАЛЬЯ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4216496" y="4653136"/>
            <a:ext cx="4536504" cy="1944216"/>
          </a:xfrm>
          <a:prstGeom prst="rect">
            <a:avLst/>
          </a:prstGeom>
          <a:gradFill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342900">
              <a:spcBef>
                <a:spcPts val="0"/>
              </a:spcBef>
              <a:buFont typeface="Arial" charset="0"/>
              <a:buNone/>
              <a:defRPr sz="2200" b="1" i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sz="2000" dirty="0">
                <a:latin typeface="Bookman Old Style" pitchFamily="18" charset="0"/>
                <a:cs typeface="Arial" charset="0"/>
              </a:rPr>
              <a:t> </a:t>
            </a:r>
            <a:endParaRPr lang="ru-RU" sz="2000" dirty="0">
              <a:solidFill>
                <a:srgbClr val="632523"/>
              </a:solidFill>
              <a:latin typeface="Bookman Old Style" pitchFamily="18" charset="0"/>
            </a:endParaRPr>
          </a:p>
          <a:p>
            <a:endParaRPr lang="ru-RU" sz="2000" dirty="0">
              <a:solidFill>
                <a:srgbClr val="63252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86960" y="570409"/>
            <a:ext cx="8280920" cy="2160240"/>
          </a:xfrm>
          <a:gradFill>
            <a:gsLst>
              <a:gs pos="30000">
                <a:schemeClr val="bg1">
                  <a:lumMod val="63000"/>
                  <a:lumOff val="37000"/>
                  <a:alpha val="50000"/>
                </a:schemeClr>
              </a:gs>
              <a:gs pos="51250">
                <a:srgbClr val="CBE5FF">
                  <a:alpha val="0"/>
                </a:srgbClr>
              </a:gs>
              <a:gs pos="80000">
                <a:srgbClr val="85C2FF">
                  <a:alpha val="5000"/>
                </a:srgbClr>
              </a:gs>
              <a:gs pos="100000">
                <a:schemeClr val="bg1">
                  <a:alpha val="22000"/>
                </a:schemeClr>
              </a:gs>
              <a:gs pos="94000">
                <a:srgbClr val="FFEBFA">
                  <a:alpha val="19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Также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</a:rPr>
              <a:t>Больдер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 сопровождается проведением спортивных соревнований и концертом художественных коллективов.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Обычно в праздник показывается театрализованное представление, которое опирается на древнюю легенду.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Вкратце говорится о том, что прародителем эвенков был медведь, который давным-давно похитил девушку. </a:t>
            </a:r>
            <a:endParaRPr lang="ru-RU" alt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236792" y="5949280"/>
            <a:ext cx="3060390" cy="338554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err="1"/>
              <a:t>Больдер</a:t>
            </a:r>
            <a:r>
              <a:rPr lang="ru-RU" dirty="0"/>
              <a:t>, 2013 год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796136" y="2730649"/>
            <a:ext cx="3024336" cy="3578914"/>
          </a:xfrm>
          <a:prstGeom prst="rect">
            <a:avLst/>
          </a:prstGeom>
          <a:gradFill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Девушка слыла очень доброй и почитала всех зверей. </a:t>
            </a:r>
          </a:p>
          <a:p>
            <a:pPr marL="0" indent="342900">
              <a:spcBef>
                <a:spcPts val="1200"/>
              </a:spcBef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Удача пришла к эвенкам только тогда, когда они стали обожествлять природу. </a:t>
            </a:r>
            <a:endParaRPr lang="ru-RU" alt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4" name="Picture 6" descr="http://www.minkultrb.ru/upload/iblock/bd8/bd8ceda9e25a8fad256e6473c1cc37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6866"/>
            <a:ext cx="5328592" cy="29990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07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67544" y="1723342"/>
            <a:ext cx="8352928" cy="2160240"/>
          </a:xfrm>
          <a:gradFill>
            <a:gsLst>
              <a:gs pos="30000">
                <a:schemeClr val="bg1">
                  <a:lumMod val="63000"/>
                  <a:lumOff val="37000"/>
                  <a:alpha val="50000"/>
                </a:schemeClr>
              </a:gs>
              <a:gs pos="51250">
                <a:srgbClr val="CBE5FF">
                  <a:alpha val="0"/>
                </a:srgbClr>
              </a:gs>
              <a:gs pos="80000">
                <a:srgbClr val="85C2FF">
                  <a:alpha val="5000"/>
                </a:srgbClr>
              </a:gs>
              <a:gs pos="100000">
                <a:schemeClr val="bg1">
                  <a:alpha val="22000"/>
                </a:schemeClr>
              </a:gs>
              <a:gs pos="94000">
                <a:srgbClr val="FFEBFA">
                  <a:alpha val="19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Национальный фольклорный праздник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</a:rPr>
              <a:t>тофаларов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 -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</a:rPr>
              <a:t>Аргамчи-Ыры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. Проводится каждое лето. Программа праздника предусматривает этнографический конкурс, смотр фольклорных коллективов, спортивное состязание. 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Если раньше спортивное состязание включало в себя бега на оленях, то сейчас на бегах используют лошадей.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alt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696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НАЦИОНАЛЬНЫЕ  ПРАЗДНИКИ  ТОФАЛАРОВ </a:t>
            </a:r>
          </a:p>
        </p:txBody>
      </p:sp>
      <p:pic>
        <p:nvPicPr>
          <p:cNvPr id="3078" name="Picture 6" descr="http://www.ocnt.isu.ru/newsite/photogallery/foto/big/photo20071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760" y="3861048"/>
            <a:ext cx="3573328" cy="237626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62229" y="6237312"/>
            <a:ext cx="3060390" cy="584775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Вязание ленточек на счастье (ритуал праздника, 2012 год)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4959030" y="6237312"/>
            <a:ext cx="3390319" cy="338554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Праздник </a:t>
            </a:r>
            <a:r>
              <a:rPr lang="ru-RU" dirty="0" err="1"/>
              <a:t>Аргамчи-Ыры</a:t>
            </a:r>
            <a:r>
              <a:rPr lang="ru-RU" dirty="0"/>
              <a:t>, 2012 год</a:t>
            </a:r>
          </a:p>
        </p:txBody>
      </p:sp>
      <p:pic>
        <p:nvPicPr>
          <p:cNvPr id="3080" name="Picture 8" descr="http://www.pribaikal.ru/fileadmin/Images/Unions/OCNTiD/Holiday-in-Tofalaria-2012/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029" y="3872158"/>
            <a:ext cx="3192322" cy="239424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72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696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БУДУЩЕЕ </a:t>
            </a:r>
            <a:r>
              <a:rPr lang="en-US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 </a:t>
            </a: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НАРОДНЫХ ПРАЗДНИКОВ</a:t>
            </a: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755576" y="1988840"/>
            <a:ext cx="7560840" cy="4392488"/>
          </a:xfrm>
          <a:gradFill>
            <a:gsLst>
              <a:gs pos="0">
                <a:schemeClr val="bg1">
                  <a:alpha val="29000"/>
                </a:schemeClr>
              </a:gs>
              <a:gs pos="50000">
                <a:schemeClr val="bg1">
                  <a:alpha val="77000"/>
                </a:schemeClr>
              </a:gs>
              <a:gs pos="100000">
                <a:schemeClr val="accent1">
                  <a:tint val="23500"/>
                  <a:satMod val="160000"/>
                  <a:alpha val="99000"/>
                </a:schemeClr>
              </a:gs>
            </a:gsLst>
            <a:lin ang="5400000" scaled="0"/>
          </a:gradFill>
        </p:spPr>
        <p:txBody>
          <a:bodyPr/>
          <a:lstStyle/>
          <a:p>
            <a:pPr marL="0" indent="457200" algn="just">
              <a:spcBef>
                <a:spcPts val="1200"/>
              </a:spcBef>
              <a:buNone/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Индустриализация прибайкальских территорий привела к тому, что коренное население постепенно исчезает  - лишь буряты смогли приспособиться к современной городской и сельской жизни.</a:t>
            </a:r>
          </a:p>
          <a:p>
            <a:pPr marL="0" indent="457200" algn="just">
              <a:spcBef>
                <a:spcPts val="1200"/>
              </a:spcBef>
              <a:buNone/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Вместе с исчезновением малых народов может исчезнуть и их культура. Поэтому государство принимает меры к сохранению народных традиций –выделяет денежные средства на мероприятия по созданию письменности для </a:t>
            </a:r>
            <a:r>
              <a:rPr lang="ru-RU" alt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тофаларов</a:t>
            </a: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, передачи земли в собственность местным племенам,  проведение старинных праздников.</a:t>
            </a:r>
          </a:p>
        </p:txBody>
      </p:sp>
    </p:spTree>
    <p:extLst>
      <p:ext uri="{BB962C8B-B14F-4D97-AF65-F5344CB8AC3E}">
        <p14:creationId xmlns:p14="http://schemas.microsoft.com/office/powerpoint/2010/main" val="4028730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ctrTitle"/>
          </p:nvPr>
        </p:nvSpPr>
        <p:spPr>
          <a:xfrm>
            <a:off x="539552" y="1895942"/>
            <a:ext cx="8064896" cy="19389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60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СПАСИБО  ЗА 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3925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23528" y="43962"/>
            <a:ext cx="8373616" cy="15696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СОВРЕМЕННОЕ  НАСЕЛЕНИЕ ПРИБАЙКАЛЬЯ</a:t>
            </a:r>
            <a:endParaRPr lang="ru-RU" sz="3600" b="1" spc="50" dirty="0">
              <a:ln w="11430"/>
              <a:solidFill>
                <a:schemeClr val="accent2">
                  <a:lumMod val="50000"/>
                </a:schemeClr>
              </a:solidFill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835696" y="6165304"/>
            <a:ext cx="612068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342900" eaLnBrk="1" hangingPunct="1">
              <a:spcBef>
                <a:spcPct val="20000"/>
              </a:spcBef>
              <a:buFont typeface="Arial" charset="0"/>
              <a:buNone/>
              <a:defRPr sz="2400" b="1" i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2003704"/>
            <a:ext cx="3812682" cy="26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77068">
            <a:off x="3328320" y="923048"/>
            <a:ext cx="4538786" cy="562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46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696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КОРЕННЫЕ  НАРОДЫ ПРИБАЙКАЛЬЯ</a:t>
            </a: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755576" y="1658739"/>
            <a:ext cx="7560840" cy="2932076"/>
          </a:xfrm>
        </p:spPr>
        <p:txBody>
          <a:bodyPr/>
          <a:lstStyle/>
          <a:p>
            <a:pPr marL="0" indent="457200">
              <a:spcBef>
                <a:spcPts val="1200"/>
              </a:spcBef>
              <a:buNone/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Коренное население Прибайкалья -  буряты, эвенки и </a:t>
            </a:r>
            <a:r>
              <a:rPr lang="ru-RU" alt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тофалары</a:t>
            </a: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457200">
              <a:spcBef>
                <a:spcPts val="1200"/>
              </a:spcBef>
              <a:buNone/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В иркутской области проживает более 80 тысяч бурят, что составляет 3% общего населения.</a:t>
            </a:r>
          </a:p>
          <a:p>
            <a:pPr marL="0" indent="457200">
              <a:spcBef>
                <a:spcPts val="1200"/>
              </a:spcBef>
              <a:buNone/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Эвенки и </a:t>
            </a:r>
            <a:r>
              <a:rPr lang="ru-RU" alt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тофалары</a:t>
            </a: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 относятся к малым народам, их численность около 2 тысяч человек. </a:t>
            </a:r>
          </a:p>
        </p:txBody>
      </p:sp>
      <p:pic>
        <p:nvPicPr>
          <p:cNvPr id="1026" name="Picture 2" descr="http://tengry.org/site/uploads/posts/2010-05/1275204511_img_72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473885"/>
            <a:ext cx="2908433" cy="193895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ubur.ru/sites/default/files/imagecache/image_900/images/blog/19/hangalov-library-00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68541"/>
            <a:ext cx="2870656" cy="191513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6735" y="6383679"/>
            <a:ext cx="1656184" cy="338554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Буряты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1920" y="6412841"/>
            <a:ext cx="1656184" cy="338554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Эвенки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4912" y="6423467"/>
            <a:ext cx="1656184" cy="338554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err="1"/>
              <a:t>Тофалары</a:t>
            </a:r>
            <a:endParaRPr lang="ru-RU" dirty="0"/>
          </a:p>
        </p:txBody>
      </p:sp>
      <p:pic>
        <p:nvPicPr>
          <p:cNvPr id="1034" name="Picture 10" descr="http://baikalpress.ru/images/editions/sm/2006/n4/tof.gi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37"/>
          <a:stretch/>
        </p:blipFill>
        <p:spPr bwMode="auto">
          <a:xfrm>
            <a:off x="6551385" y="4473884"/>
            <a:ext cx="2088232" cy="190577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395536" y="2132856"/>
            <a:ext cx="8496944" cy="4464496"/>
          </a:xfrm>
          <a:gradFill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lin ang="5400000" scaled="1"/>
          </a:gradFill>
        </p:spPr>
        <p:txBody>
          <a:bodyPr/>
          <a:lstStyle/>
          <a:p>
            <a:pPr marL="0" indent="45720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Буряты живут вокруг озера Байкал, а также южнее и восточнее него. Традиционное занятие бурят – скотоводство.</a:t>
            </a:r>
          </a:p>
          <a:p>
            <a:pPr marL="0" indent="45720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Эвенки расселились по северным территориям Иркутской области и Красноярского края.</a:t>
            </a:r>
          </a:p>
          <a:p>
            <a:pPr marL="0" indent="4572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Тофалары</a:t>
            </a: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 проживают в Нижнеудинском районе Иркутской области. </a:t>
            </a:r>
            <a:r>
              <a:rPr lang="ru-RU" alt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Тофалары</a:t>
            </a: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 и эвенки – охотники и рыболовы.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696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ОСОБЕННОСТИ ЖИЗНИ </a:t>
            </a:r>
            <a:b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</a:b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КОРЕННЫХ НАРОДОВ</a:t>
            </a:r>
          </a:p>
        </p:txBody>
      </p:sp>
    </p:spTree>
    <p:extLst>
      <p:ext uri="{BB962C8B-B14F-4D97-AF65-F5344CB8AC3E}">
        <p14:creationId xmlns:p14="http://schemas.microsoft.com/office/powerpoint/2010/main" val="142439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430639"/>
            <a:ext cx="8229600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ОБЩЕНИЕ С ПРИРОДОЙ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95536" y="1745432"/>
            <a:ext cx="4000044" cy="4779912"/>
          </a:xfrm>
          <a:prstGeom prst="rect">
            <a:avLst/>
          </a:prstGeom>
          <a:gradFill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45720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 sz="2400" b="1" i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dirty="0"/>
              <a:t>Культурные традиции народов Прибайкалья берут свое начало во взаимоотношениях человека с природой.</a:t>
            </a:r>
          </a:p>
          <a:p>
            <a:pPr>
              <a:spcAft>
                <a:spcPts val="600"/>
              </a:spcAft>
            </a:pPr>
            <a:r>
              <a:rPr lang="ru-RU" dirty="0"/>
              <a:t>Суровый климат холодного озера приучил людей почтительно относиться к природным стихиям – Ветру, Солнцу и Воде.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929126"/>
            <a:ext cx="4395661" cy="338437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436096" y="5377433"/>
            <a:ext cx="2736304" cy="338554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i="1" dirty="0"/>
              <a:t>Озеро Байкал</a:t>
            </a:r>
          </a:p>
        </p:txBody>
      </p:sp>
    </p:spTree>
    <p:extLst>
      <p:ext uri="{BB962C8B-B14F-4D97-AF65-F5344CB8AC3E}">
        <p14:creationId xmlns:p14="http://schemas.microsoft.com/office/powerpoint/2010/main" val="313729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971600" y="2150658"/>
            <a:ext cx="2592288" cy="3182044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altLang="ru-RU" sz="2400" b="1" i="1" dirty="0">
                <a:solidFill>
                  <a:schemeClr val="accent2">
                    <a:lumMod val="50000"/>
                  </a:schemeClr>
                </a:solidFill>
              </a:rPr>
              <a:t>Культура коренных народов выражена в старинных верованиях,  обрядах и праздниках.</a:t>
            </a:r>
          </a:p>
        </p:txBody>
      </p:sp>
      <p:pic>
        <p:nvPicPr>
          <p:cNvPr id="5" name="Picture 5" descr="http://afisha.gorodirkutsk.ru/wp-content/uploads/1103386_425_285_sour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4880472" cy="302491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401921" y="5301208"/>
            <a:ext cx="3060390" cy="338554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Обряд бурятов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850404"/>
            <a:ext cx="8229600" cy="8309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КУЛЬТУРНЫЕ  ТРАДИЦИИ </a:t>
            </a:r>
          </a:p>
        </p:txBody>
      </p:sp>
    </p:spTree>
    <p:extLst>
      <p:ext uri="{BB962C8B-B14F-4D97-AF65-F5344CB8AC3E}">
        <p14:creationId xmlns:p14="http://schemas.microsoft.com/office/powerpoint/2010/main" val="420501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1729897"/>
          </a:xfrm>
          <a:gradFill>
            <a:gsLst>
              <a:gs pos="30000">
                <a:schemeClr val="bg1">
                  <a:lumMod val="63000"/>
                  <a:lumOff val="37000"/>
                  <a:alpha val="50000"/>
                </a:schemeClr>
              </a:gs>
              <a:gs pos="51250">
                <a:srgbClr val="CBE5FF">
                  <a:alpha val="0"/>
                </a:srgbClr>
              </a:gs>
              <a:gs pos="80000">
                <a:srgbClr val="85C2FF">
                  <a:alpha val="5000"/>
                </a:srgbClr>
              </a:gs>
              <a:gs pos="100000">
                <a:schemeClr val="bg1">
                  <a:alpha val="22000"/>
                </a:schemeClr>
              </a:gs>
              <a:gs pos="94000">
                <a:srgbClr val="FFEBFA">
                  <a:alpha val="19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Национальных праздников у бурят два.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Главный - это традиционный новый год -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</a:rPr>
              <a:t>Сагаалган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. При советской власти он назывался «белый месяц», а теперь и вовсе «Новый год», хотя старое название все еще помнят и даже иногда употребляют.</a:t>
            </a:r>
            <a:b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alt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15616" y="6410539"/>
            <a:ext cx="3060390" cy="338554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err="1"/>
              <a:t>Сагаалган</a:t>
            </a:r>
            <a:r>
              <a:rPr lang="ru-RU" dirty="0"/>
              <a:t>, 2014 год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696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НАЦИОНАЛЬНЫЕ  ПРАЗДНИКИ  БУРЯТ 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696966" y="3645025"/>
            <a:ext cx="4032448" cy="2765514"/>
          </a:xfrm>
          <a:prstGeom prst="rect">
            <a:avLst/>
          </a:prstGeom>
          <a:gradFill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>
              <a:spcBef>
                <a:spcPts val="0"/>
              </a:spcBef>
              <a:buFont typeface="Arial" charset="0"/>
              <a:buNone/>
            </a:pP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</a:rPr>
              <a:t>Сагаалган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 в старину у бурят считался праздником молочных продуктов, поэтому и сейчас праздничная новогодняя пища у бурят - это молочная белая пища.</a:t>
            </a:r>
            <a:b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alt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sag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10" y="3716143"/>
            <a:ext cx="3987352" cy="2658235"/>
          </a:xfrm>
          <a:prstGeom prst="rect">
            <a:avLst/>
          </a:prstGeom>
          <a:gradFill>
            <a:gsLst>
              <a:gs pos="30000">
                <a:schemeClr val="bg1">
                  <a:alpha val="40000"/>
                  <a:lumMod val="63000"/>
                  <a:lumOff val="37000"/>
                </a:schemeClr>
              </a:gs>
              <a:gs pos="9000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7169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942816" y="5805264"/>
            <a:ext cx="3060390" cy="338554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path path="rect">
              <a:fillToRect l="50000" t="50000" r="50000" b="50000"/>
            </a:path>
            <a:tileRect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i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err="1"/>
              <a:t>Сурхарбан</a:t>
            </a:r>
            <a:r>
              <a:rPr lang="ru-RU" dirty="0"/>
              <a:t>, 2008 год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51520" y="188641"/>
            <a:ext cx="8626558" cy="5616624"/>
          </a:xfrm>
          <a:prstGeom prst="rect">
            <a:avLst/>
          </a:prstGeom>
          <a:gradFill flip="none" rotWithShape="1">
            <a:gsLst>
              <a:gs pos="30000">
                <a:schemeClr val="bg1">
                  <a:alpha val="40000"/>
                  <a:lumMod val="63000"/>
                  <a:lumOff val="37000"/>
                </a:schemeClr>
              </a:gs>
              <a:gs pos="90000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342900">
              <a:spcBef>
                <a:spcPts val="0"/>
              </a:spcBef>
              <a:buFont typeface="Arial" charset="0"/>
              <a:buNone/>
              <a:defRPr sz="2200" b="1" i="1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36000">
              <a:lnSpc>
                <a:spcPct val="110000"/>
              </a:lnSpc>
            </a:pPr>
            <a:r>
              <a:rPr lang="ru-RU" dirty="0"/>
              <a:t>Второй праздник - </a:t>
            </a:r>
            <a:r>
              <a:rPr lang="ru-RU" dirty="0" err="1"/>
              <a:t>Сурхарбан</a:t>
            </a:r>
            <a:r>
              <a:rPr lang="ru-RU" dirty="0"/>
              <a:t>, что означает «стрельба в сур», то есть в кожаную мишень. </a:t>
            </a:r>
            <a:r>
              <a:rPr lang="ru-RU" dirty="0" err="1"/>
              <a:t>Сурхарбан</a:t>
            </a:r>
            <a:r>
              <a:rPr lang="ru-RU" dirty="0"/>
              <a:t> проводится в начале июля. </a:t>
            </a:r>
          </a:p>
          <a:p>
            <a:pPr marL="36000">
              <a:lnSpc>
                <a:spcPct val="110000"/>
              </a:lnSpc>
            </a:pPr>
            <a:r>
              <a:rPr lang="ru-RU" dirty="0"/>
              <a:t>И в древности, и в настоящее время на </a:t>
            </a:r>
            <a:r>
              <a:rPr lang="ru-RU" dirty="0" err="1"/>
              <a:t>Сурхарбан</a:t>
            </a:r>
            <a:r>
              <a:rPr lang="ru-RU" dirty="0"/>
              <a:t> проводится три вида состязаний: стрельба из лука, бега лошадей и борьба.</a:t>
            </a:r>
            <a:endParaRPr lang="ru-RU" altLang="ru-RU" dirty="0"/>
          </a:p>
          <a:p>
            <a:pPr marL="36000">
              <a:lnSpc>
                <a:spcPct val="110000"/>
              </a:lnSpc>
            </a:pPr>
            <a:r>
              <a:rPr lang="ru-RU" dirty="0"/>
              <a:t>В настоящее время кроме </a:t>
            </a:r>
          </a:p>
          <a:p>
            <a:pPr indent="0">
              <a:lnSpc>
                <a:spcPct val="110000"/>
              </a:lnSpc>
            </a:pPr>
            <a:r>
              <a:rPr lang="ru-RU" dirty="0"/>
              <a:t>соревнований  на </a:t>
            </a:r>
            <a:r>
              <a:rPr lang="ru-RU" dirty="0" err="1"/>
              <a:t>Сурхарбан</a:t>
            </a:r>
            <a:r>
              <a:rPr lang="ru-RU" dirty="0"/>
              <a:t> </a:t>
            </a:r>
          </a:p>
          <a:p>
            <a:pPr indent="0">
              <a:lnSpc>
                <a:spcPct val="110000"/>
              </a:lnSpc>
            </a:pPr>
            <a:r>
              <a:rPr lang="ru-RU" dirty="0"/>
              <a:t>проходят выступления </a:t>
            </a:r>
          </a:p>
          <a:p>
            <a:pPr indent="0">
              <a:lnSpc>
                <a:spcPct val="110000"/>
              </a:lnSpc>
            </a:pPr>
            <a:r>
              <a:rPr lang="ru-RU" dirty="0"/>
              <a:t>артистов, возобновились </a:t>
            </a:r>
          </a:p>
          <a:p>
            <a:pPr indent="0">
              <a:lnSpc>
                <a:spcPct val="110000"/>
              </a:lnSpc>
            </a:pPr>
            <a:r>
              <a:rPr lang="ru-RU" dirty="0"/>
              <a:t>молебны лам, для которых </a:t>
            </a:r>
          </a:p>
          <a:p>
            <a:pPr indent="0">
              <a:lnSpc>
                <a:spcPct val="110000"/>
              </a:lnSpc>
            </a:pPr>
            <a:r>
              <a:rPr lang="ru-RU" dirty="0"/>
              <a:t>устанавливают </a:t>
            </a:r>
            <a:r>
              <a:rPr lang="ru-RU" dirty="0" err="1"/>
              <a:t>специаль</a:t>
            </a:r>
            <a:r>
              <a:rPr lang="ru-RU" dirty="0"/>
              <a:t>-</a:t>
            </a:r>
          </a:p>
          <a:p>
            <a:pPr indent="0">
              <a:lnSpc>
                <a:spcPct val="110000"/>
              </a:lnSpc>
            </a:pPr>
            <a:r>
              <a:rPr lang="ru-RU" dirty="0" err="1"/>
              <a:t>ные</a:t>
            </a:r>
            <a:r>
              <a:rPr lang="ru-RU" dirty="0"/>
              <a:t> юрты, люди одевают </a:t>
            </a:r>
          </a:p>
          <a:p>
            <a:pPr indent="0">
              <a:lnSpc>
                <a:spcPct val="110000"/>
              </a:lnSpc>
            </a:pPr>
            <a:r>
              <a:rPr lang="ru-RU" dirty="0"/>
              <a:t>красивые национальные </a:t>
            </a:r>
          </a:p>
          <a:p>
            <a:pPr indent="0">
              <a:lnSpc>
                <a:spcPct val="110000"/>
              </a:lnSpc>
            </a:pPr>
            <a:r>
              <a:rPr lang="ru-RU" dirty="0"/>
              <a:t>одежды, и каждый </a:t>
            </a:r>
          </a:p>
          <a:p>
            <a:pPr indent="0">
              <a:lnSpc>
                <a:spcPct val="110000"/>
              </a:lnSpc>
            </a:pPr>
            <a:r>
              <a:rPr lang="ru-RU" dirty="0"/>
              <a:t>празднует, как умеет.</a:t>
            </a:r>
            <a:endParaRPr lang="ru-RU" altLang="ru-RU" dirty="0"/>
          </a:p>
        </p:txBody>
      </p:sp>
      <p:pic>
        <p:nvPicPr>
          <p:cNvPr id="2052" name="Picture 4" descr="http://www.bur-culture.ru/typo3temp/sdvgallery/66_1000_800_surharban-racing-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432183"/>
            <a:ext cx="4810134" cy="330107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42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67544" y="1916832"/>
            <a:ext cx="8280920" cy="1729897"/>
          </a:xfrm>
          <a:gradFill>
            <a:gsLst>
              <a:gs pos="30000">
                <a:schemeClr val="bg1">
                  <a:lumMod val="63000"/>
                  <a:lumOff val="37000"/>
                  <a:alpha val="50000"/>
                </a:schemeClr>
              </a:gs>
              <a:gs pos="51250">
                <a:srgbClr val="CBE5FF">
                  <a:alpha val="0"/>
                </a:srgbClr>
              </a:gs>
              <a:gs pos="80000">
                <a:srgbClr val="85C2FF">
                  <a:alpha val="5000"/>
                </a:srgbClr>
              </a:gs>
              <a:gs pos="100000">
                <a:schemeClr val="bg1">
                  <a:alpha val="22000"/>
                </a:schemeClr>
              </a:gs>
              <a:gs pos="94000">
                <a:srgbClr val="FFEBFA">
                  <a:alpha val="19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</a:rPr>
              <a:t>Больдер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 – традиционный национальный праздник эвенков.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</a:rPr>
              <a:t>Больдер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 проводится в столице Бурятии один раз в два года. Он демонстрирует многоликую самобытную народную культуру эвенков России. </a:t>
            </a:r>
            <a:b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alt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5576" y="6121511"/>
            <a:ext cx="3492438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i="1" dirty="0"/>
              <a:t>Обряд поклонения священной для  всех эвенков Белой горе, 2013 год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696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spc="50" dirty="0">
                <a:ln w="11430"/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ea typeface="+mn-ea"/>
                <a:cs typeface="Arial" charset="0"/>
              </a:rPr>
              <a:t>НАЦИОНАЛЬНЫЕ  ПРАЗДНИКИ  ЭВЕНКОВ 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148064" y="3645025"/>
            <a:ext cx="3581350" cy="2765514"/>
          </a:xfrm>
          <a:prstGeom prst="rect">
            <a:avLst/>
          </a:prstGeom>
          <a:gradFill>
            <a:gsLst>
              <a:gs pos="30000">
                <a:schemeClr val="bg1">
                  <a:lumMod val="63000"/>
                  <a:lumOff val="37000"/>
                  <a:alpha val="22000"/>
                </a:schemeClr>
              </a:gs>
              <a:gs pos="51250">
                <a:srgbClr val="CBE5FF"/>
              </a:gs>
              <a:gs pos="80000">
                <a:srgbClr val="85C2FF"/>
              </a:gs>
              <a:gs pos="100000">
                <a:schemeClr val="bg1">
                  <a:alpha val="0"/>
                </a:schemeClr>
              </a:gs>
              <a:gs pos="94000">
                <a:srgbClr val="FFEBFA">
                  <a:alpha val="19000"/>
                </a:srgbClr>
              </a:gs>
            </a:gsLst>
            <a:lin ang="540000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>
              <a:spcBef>
                <a:spcPts val="0"/>
              </a:spcBef>
              <a:buFont typeface="Arial" charset="0"/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В этот праздник эвенки показывают различные обряды: национальный обряд, обряд благополучия, обряд поклонения. </a:t>
            </a:r>
            <a:endParaRPr lang="ru-RU" alt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baikal-daily.ru/upload/iblock/c01/e9e5449b4278e0c31f0951f1f215d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427625"/>
            <a:ext cx="4013398" cy="267559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681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581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Calibri</vt:lpstr>
      <vt:lpstr>Monotype Corsiva</vt:lpstr>
      <vt:lpstr>Times New Roman</vt:lpstr>
      <vt:lpstr>Тема Office</vt:lpstr>
      <vt:lpstr>ПРАЗДНИКИ  КОРЕННЫХ НАРОДОВ  ПРИБАЙКАЛЬЯ</vt:lpstr>
      <vt:lpstr>СОВРЕМЕННОЕ  НАСЕЛЕНИЕ ПРИБАЙКАЛЬЯ</vt:lpstr>
      <vt:lpstr>КОРЕННЫЕ  НАРОДЫ ПРИБАЙКАЛЬЯ</vt:lpstr>
      <vt:lpstr>ОСОБЕННОСТИ ЖИЗНИ  КОРЕННЫХ НАРОДОВ</vt:lpstr>
      <vt:lpstr>ОБЩЕНИЕ С ПРИРОДОЙ</vt:lpstr>
      <vt:lpstr>КУЛЬТУРНЫЕ  ТРАДИЦИИ </vt:lpstr>
      <vt:lpstr>НАЦИОНАЛЬНЫЕ  ПРАЗДНИКИ  БУРЯТ </vt:lpstr>
      <vt:lpstr>Презентация PowerPoint</vt:lpstr>
      <vt:lpstr>НАЦИОНАЛЬНЫЕ  ПРАЗДНИКИ  ЭВЕНКОВ </vt:lpstr>
      <vt:lpstr>Презентация PowerPoint</vt:lpstr>
      <vt:lpstr>НАЦИОНАЛЬНЫЕ  ПРАЗДНИКИ  ТОФАЛАРОВ </vt:lpstr>
      <vt:lpstr>БУДУЩЕЕ  НАРОДНЫХ ПРАЗДНИКОВ</vt:lpstr>
      <vt:lpstr>СПАСИБО  ЗА 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www.mrmarker.ru</dc:creator>
  <cp:lastModifiedBy>dedsad61</cp:lastModifiedBy>
  <cp:revision>69</cp:revision>
  <dcterms:created xsi:type="dcterms:W3CDTF">2012-05-08T20:01:29Z</dcterms:created>
  <dcterms:modified xsi:type="dcterms:W3CDTF">2024-12-01T12:01:16Z</dcterms:modified>
</cp:coreProperties>
</file>