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256" r:id="rId2"/>
    <p:sldId id="282" r:id="rId3"/>
    <p:sldId id="283" r:id="rId4"/>
    <p:sldId id="258" r:id="rId5"/>
    <p:sldId id="285" r:id="rId6"/>
    <p:sldId id="259" r:id="rId7"/>
    <p:sldId id="286" r:id="rId8"/>
    <p:sldId id="261" r:id="rId9"/>
    <p:sldId id="262" r:id="rId10"/>
    <p:sldId id="263" r:id="rId11"/>
    <p:sldId id="264" r:id="rId12"/>
    <p:sldId id="265" r:id="rId13"/>
    <p:sldId id="267" r:id="rId14"/>
    <p:sldId id="268" r:id="rId15"/>
    <p:sldId id="289" r:id="rId16"/>
    <p:sldId id="288" r:id="rId17"/>
    <p:sldId id="277" r:id="rId18"/>
    <p:sldId id="287" r:id="rId19"/>
    <p:sldId id="269" r:id="rId20"/>
    <p:sldId id="270" r:id="rId21"/>
    <p:sldId id="271" r:id="rId22"/>
    <p:sldId id="272" r:id="rId23"/>
    <p:sldId id="273" r:id="rId24"/>
    <p:sldId id="274" r:id="rId25"/>
    <p:sldId id="284" r:id="rId26"/>
    <p:sldId id="275" r:id="rId27"/>
    <p:sldId id="290" r:id="rId2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47" autoAdjust="0"/>
    <p:restoredTop sz="94660"/>
  </p:normalViewPr>
  <p:slideViewPr>
    <p:cSldViewPr>
      <p:cViewPr varScale="1">
        <p:scale>
          <a:sx n="67" d="100"/>
          <a:sy n="67" d="100"/>
        </p:scale>
        <p:origin x="-614" y="-7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5E18D2-A4E7-4168-91EA-CE5A85704AFF}" type="datetimeFigureOut">
              <a:rPr lang="ru-RU" smtClean="0"/>
              <a:pPr/>
              <a:t>30.03.2022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6E0782-8A5C-48F7-B828-BAA8D482D83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33531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6E0782-8A5C-48F7-B828-BAA8D482D839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72874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80E1A-2B33-477B-A787-52D3550D8F22}" type="datetimeFigureOut">
              <a:rPr lang="ru-RU" smtClean="0"/>
              <a:pPr/>
              <a:t>30.03.2022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D5750-7797-49C4-BE4B-F1552F12916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80E1A-2B33-477B-A787-52D3550D8F22}" type="datetimeFigureOut">
              <a:rPr lang="ru-RU" smtClean="0"/>
              <a:pPr/>
              <a:t>30.03.2022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D5750-7797-49C4-BE4B-F1552F12916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80E1A-2B33-477B-A787-52D3550D8F22}" type="datetimeFigureOut">
              <a:rPr lang="ru-RU" smtClean="0"/>
              <a:pPr/>
              <a:t>30.03.2022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D5750-7797-49C4-BE4B-F1552F12916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80E1A-2B33-477B-A787-52D3550D8F22}" type="datetimeFigureOut">
              <a:rPr lang="ru-RU" smtClean="0"/>
              <a:pPr/>
              <a:t>30.03.2022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D5750-7797-49C4-BE4B-F1552F12916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80E1A-2B33-477B-A787-52D3550D8F22}" type="datetimeFigureOut">
              <a:rPr lang="ru-RU" smtClean="0"/>
              <a:pPr/>
              <a:t>30.03.2022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D5750-7797-49C4-BE4B-F1552F12916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80E1A-2B33-477B-A787-52D3550D8F22}" type="datetimeFigureOut">
              <a:rPr lang="ru-RU" smtClean="0"/>
              <a:pPr/>
              <a:t>30.03.2022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D5750-7797-49C4-BE4B-F1552F12916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80E1A-2B33-477B-A787-52D3550D8F22}" type="datetimeFigureOut">
              <a:rPr lang="ru-RU" smtClean="0"/>
              <a:pPr/>
              <a:t>30.03.2022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D5750-7797-49C4-BE4B-F1552F12916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80E1A-2B33-477B-A787-52D3550D8F22}" type="datetimeFigureOut">
              <a:rPr lang="ru-RU" smtClean="0"/>
              <a:pPr/>
              <a:t>30.03.2022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D5750-7797-49C4-BE4B-F1552F12916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80E1A-2B33-477B-A787-52D3550D8F22}" type="datetimeFigureOut">
              <a:rPr lang="ru-RU" smtClean="0"/>
              <a:pPr/>
              <a:t>30.03.2022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D5750-7797-49C4-BE4B-F1552F12916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80E1A-2B33-477B-A787-52D3550D8F22}" type="datetimeFigureOut">
              <a:rPr lang="ru-RU" smtClean="0"/>
              <a:pPr/>
              <a:t>30.03.2022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D5750-7797-49C4-BE4B-F1552F12916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80E1A-2B33-477B-A787-52D3550D8F22}" type="datetimeFigureOut">
              <a:rPr lang="ru-RU" smtClean="0"/>
              <a:pPr/>
              <a:t>30.03.2022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D5750-7797-49C4-BE4B-F1552F12916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880E1A-2B33-477B-A787-52D3550D8F22}" type="datetimeFigureOut">
              <a:rPr lang="ru-RU" smtClean="0"/>
              <a:pPr/>
              <a:t>30.03.2022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BD5750-7797-49C4-BE4B-F1552F129164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41.jpeg"/><Relationship Id="rId7" Type="http://schemas.openxmlformats.org/officeDocument/2006/relationships/image" Target="../media/image42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slide" Target="slide8.xml"/><Relationship Id="rId5" Type="http://schemas.openxmlformats.org/officeDocument/2006/relationships/image" Target="../media/image18.png"/><Relationship Id="rId10" Type="http://schemas.openxmlformats.org/officeDocument/2006/relationships/image" Target="../media/image45.png"/><Relationship Id="rId4" Type="http://schemas.openxmlformats.org/officeDocument/2006/relationships/image" Target="../media/image16.png"/><Relationship Id="rId9" Type="http://schemas.openxmlformats.org/officeDocument/2006/relationships/image" Target="../media/image44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nsportal.ru/detskiy-sad/okruzhayushchiy-mir/2018/12/27/interaktivnaya-igra-vesna-prishla" TargetMode="External"/><Relationship Id="rId2" Type="http://schemas.openxmlformats.org/officeDocument/2006/relationships/hyperlink" Target="https://infourok.ru/interaktivnaya-igra-dlya-doshkolnikov-vesna-prishla-2669327.html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youtu.be/1syg-Ooy-dE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jpe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jpeg"/><Relationship Id="rId9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5.png"/><Relationship Id="rId7" Type="http://schemas.openxmlformats.org/officeDocument/2006/relationships/image" Target="../media/image8.png"/><Relationship Id="rId12" Type="http://schemas.openxmlformats.org/officeDocument/2006/relationships/image" Target="../media/image23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11" Type="http://schemas.openxmlformats.org/officeDocument/2006/relationships/image" Target="../media/image22.png"/><Relationship Id="rId5" Type="http://schemas.openxmlformats.org/officeDocument/2006/relationships/image" Target="../media/image17.png"/><Relationship Id="rId10" Type="http://schemas.openxmlformats.org/officeDocument/2006/relationships/image" Target="../media/image21.png"/><Relationship Id="rId4" Type="http://schemas.openxmlformats.org/officeDocument/2006/relationships/image" Target="../media/image16.png"/><Relationship Id="rId9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Признаки ранней весны</a:t>
            </a:r>
            <a:br>
              <a:rPr lang="ru-RU" dirty="0" smtClean="0"/>
            </a:br>
            <a:r>
              <a:rPr lang="ru-RU" dirty="0" smtClean="0"/>
              <a:t>для детей 4-5 лет</a:t>
            </a:r>
            <a:endParaRPr lang="ru-RU" dirty="0"/>
          </a:p>
        </p:txBody>
      </p:sp>
      <p:sp>
        <p:nvSpPr>
          <p:cNvPr id="4" name="Управляющая кнопка: настраиваемая 3">
            <a:hlinkClick r:id="" action="ppaction://hlinkshowjump?jump=nextslide" highlightClick="1"/>
          </p:cNvPr>
          <p:cNvSpPr/>
          <p:nvPr/>
        </p:nvSpPr>
        <p:spPr>
          <a:xfrm>
            <a:off x="5214942" y="4643446"/>
            <a:ext cx="2357454" cy="785818"/>
          </a:xfrm>
          <a:prstGeom prst="actionButtonBlank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solidFill>
                  <a:schemeClr val="tx1"/>
                </a:solidFill>
              </a:rPr>
              <a:t>НАЧАТЬ ИГРУ</a:t>
            </a:r>
            <a:endParaRPr lang="ru-RU" sz="28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одержимое 2"/>
          <p:cNvSpPr txBox="1">
            <a:spLocks/>
          </p:cNvSpPr>
          <p:nvPr/>
        </p:nvSpPr>
        <p:spPr>
          <a:xfrm>
            <a:off x="1071538" y="1000108"/>
            <a:ext cx="6823744" cy="1756792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omic Sans MS" pitchFamily="66" charset="0"/>
              </a:rPr>
              <a:t>Снежок растаял и с полей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omic Sans MS" pitchFamily="66" charset="0"/>
              </a:rPr>
              <a:t>Бежит </a:t>
            </a:r>
            <a:r>
              <a:rPr kumimoji="0" lang="ru-RU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omic Sans MS" pitchFamily="66" charset="0"/>
              </a:rPr>
              <a:t>проворливый</a:t>
            </a:r>
            <a:r>
              <a:rPr kumimoji="0" lang="ru-RU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omic Sans MS" pitchFamily="66" charset="0"/>
              </a:rPr>
              <a:t> …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5" name="Рисунок 4" descr="2018-04-06-11-50-3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6116" y="2636912"/>
            <a:ext cx="5000659" cy="33911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Управляющая кнопка: настраиваемая 5">
            <a:hlinkClick r:id="" action="ppaction://noaction" highlightClick="1"/>
          </p:cNvPr>
          <p:cNvSpPr/>
          <p:nvPr/>
        </p:nvSpPr>
        <p:spPr>
          <a:xfrm>
            <a:off x="1214414" y="2780928"/>
            <a:ext cx="1882468" cy="576064"/>
          </a:xfrm>
          <a:prstGeom prst="actionButtonBlank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ОТВЕТ</a:t>
            </a:r>
            <a:endParaRPr lang="ru-RU" dirty="0"/>
          </a:p>
        </p:txBody>
      </p:sp>
      <p:sp>
        <p:nvSpPr>
          <p:cNvPr id="7" name="Управляющая кнопка: далее 6">
            <a:hlinkClick r:id="" action="ppaction://hlinkshowjump?jump=nextslide" highlightClick="1"/>
          </p:cNvPr>
          <p:cNvSpPr/>
          <p:nvPr/>
        </p:nvSpPr>
        <p:spPr>
          <a:xfrm>
            <a:off x="8640960" y="6336704"/>
            <a:ext cx="467544" cy="404664"/>
          </a:xfrm>
          <a:prstGeom prst="actionButtonForwardNext">
            <a:avLst/>
          </a:prstGeom>
          <a:solidFill>
            <a:srgbClr val="FFFF66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Управляющая кнопка: назад 7">
            <a:hlinkClick r:id="" action="ppaction://hlinkshowjump?jump=previousslide" highlightClick="1"/>
          </p:cNvPr>
          <p:cNvSpPr/>
          <p:nvPr/>
        </p:nvSpPr>
        <p:spPr>
          <a:xfrm>
            <a:off x="72008" y="6381328"/>
            <a:ext cx="467544" cy="385486"/>
          </a:xfrm>
          <a:prstGeom prst="actionButtonBackPrevious">
            <a:avLst/>
          </a:prstGeom>
          <a:solidFill>
            <a:srgbClr val="FFFF66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71538" y="642918"/>
            <a:ext cx="745634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00B050"/>
                </a:solidFill>
                <a:latin typeface="Comic Sans MS" pitchFamily="66" charset="0"/>
              </a:rPr>
              <a:t>Серебристая Морковка</a:t>
            </a:r>
            <a:br>
              <a:rPr lang="ru-RU" sz="3200" b="1" dirty="0" smtClean="0">
                <a:solidFill>
                  <a:srgbClr val="00B050"/>
                </a:solidFill>
                <a:latin typeface="Comic Sans MS" pitchFamily="66" charset="0"/>
              </a:rPr>
            </a:br>
            <a:r>
              <a:rPr lang="ru-RU" sz="3200" b="1" dirty="0" smtClean="0">
                <a:solidFill>
                  <a:srgbClr val="00B050"/>
                </a:solidFill>
                <a:latin typeface="Comic Sans MS" pitchFamily="66" charset="0"/>
              </a:rPr>
              <a:t>Прицепилась к крыше ловко.</a:t>
            </a:r>
            <a:br>
              <a:rPr lang="ru-RU" sz="3200" b="1" dirty="0" smtClean="0">
                <a:solidFill>
                  <a:srgbClr val="00B050"/>
                </a:solidFill>
                <a:latin typeface="Comic Sans MS" pitchFamily="66" charset="0"/>
              </a:rPr>
            </a:br>
            <a:r>
              <a:rPr lang="ru-RU" sz="3200" b="1" dirty="0" smtClean="0">
                <a:solidFill>
                  <a:srgbClr val="00B050"/>
                </a:solidFill>
                <a:latin typeface="Comic Sans MS" pitchFamily="66" charset="0"/>
              </a:rPr>
              <a:t>Уцепилась за карниз</a:t>
            </a:r>
            <a:br>
              <a:rPr lang="ru-RU" sz="3200" b="1" dirty="0" smtClean="0">
                <a:solidFill>
                  <a:srgbClr val="00B050"/>
                </a:solidFill>
                <a:latin typeface="Comic Sans MS" pitchFamily="66" charset="0"/>
              </a:rPr>
            </a:br>
            <a:r>
              <a:rPr lang="ru-RU" sz="3200" b="1" dirty="0" smtClean="0">
                <a:solidFill>
                  <a:srgbClr val="00B050"/>
                </a:solidFill>
                <a:latin typeface="Comic Sans MS" pitchFamily="66" charset="0"/>
              </a:rPr>
              <a:t>И растёт весною вниз.</a:t>
            </a:r>
            <a:endParaRPr lang="ru-RU" sz="3200" b="1" dirty="0">
              <a:solidFill>
                <a:srgbClr val="00B050"/>
              </a:solidFill>
              <a:latin typeface="Comic Sans MS" pitchFamily="66" charset="0"/>
            </a:endParaRPr>
          </a:p>
        </p:txBody>
      </p:sp>
      <p:pic>
        <p:nvPicPr>
          <p:cNvPr id="5" name="Рисунок 4" descr="2018-04-05-15-02-2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1867" y="2857497"/>
            <a:ext cx="4720865" cy="2967400"/>
          </a:xfrm>
          <a:prstGeom prst="rect">
            <a:avLst/>
          </a:prstGeom>
        </p:spPr>
      </p:pic>
      <p:sp>
        <p:nvSpPr>
          <p:cNvPr id="6" name="Управляющая кнопка: настраиваемая 5">
            <a:hlinkClick r:id="" action="ppaction://noaction" highlightClick="1"/>
          </p:cNvPr>
          <p:cNvSpPr/>
          <p:nvPr/>
        </p:nvSpPr>
        <p:spPr>
          <a:xfrm>
            <a:off x="1214414" y="2780928"/>
            <a:ext cx="1882468" cy="576064"/>
          </a:xfrm>
          <a:prstGeom prst="actionButtonBlank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ОТВЕТ</a:t>
            </a:r>
            <a:endParaRPr lang="ru-RU" dirty="0"/>
          </a:p>
        </p:txBody>
      </p:sp>
      <p:sp>
        <p:nvSpPr>
          <p:cNvPr id="7" name="Управляющая кнопка: далее 6">
            <a:hlinkClick r:id="" action="ppaction://hlinkshowjump?jump=nextslide" highlightClick="1"/>
          </p:cNvPr>
          <p:cNvSpPr/>
          <p:nvPr/>
        </p:nvSpPr>
        <p:spPr>
          <a:xfrm>
            <a:off x="8640960" y="6336704"/>
            <a:ext cx="467544" cy="404664"/>
          </a:xfrm>
          <a:prstGeom prst="actionButtonForwardNext">
            <a:avLst/>
          </a:prstGeom>
          <a:solidFill>
            <a:srgbClr val="FFFF66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Управляющая кнопка: назад 7">
            <a:hlinkClick r:id="" action="ppaction://hlinkshowjump?jump=previousslide" highlightClick="1"/>
          </p:cNvPr>
          <p:cNvSpPr/>
          <p:nvPr/>
        </p:nvSpPr>
        <p:spPr>
          <a:xfrm>
            <a:off x="72008" y="6381328"/>
            <a:ext cx="467544" cy="385486"/>
          </a:xfrm>
          <a:prstGeom prst="actionButtonBackPrevious">
            <a:avLst/>
          </a:prstGeom>
          <a:solidFill>
            <a:srgbClr val="FFFF66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00100" y="642918"/>
            <a:ext cx="684076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00B050"/>
                </a:solidFill>
                <a:latin typeface="Comic Sans MS" pitchFamily="66" charset="0"/>
              </a:rPr>
              <a:t>Солнце греет у порога </a:t>
            </a:r>
            <a:br>
              <a:rPr lang="ru-RU" sz="3200" b="1" dirty="0" smtClean="0">
                <a:solidFill>
                  <a:srgbClr val="00B050"/>
                </a:solidFill>
                <a:latin typeface="Comic Sans MS" pitchFamily="66" charset="0"/>
              </a:rPr>
            </a:br>
            <a:r>
              <a:rPr lang="ru-RU" sz="3200" b="1" dirty="0" smtClean="0">
                <a:solidFill>
                  <a:srgbClr val="00B050"/>
                </a:solidFill>
                <a:latin typeface="Comic Sans MS" pitchFamily="66" charset="0"/>
              </a:rPr>
              <a:t>И растаяли сугробы, </a:t>
            </a:r>
            <a:br>
              <a:rPr lang="ru-RU" sz="3200" b="1" dirty="0" smtClean="0">
                <a:solidFill>
                  <a:srgbClr val="00B050"/>
                </a:solidFill>
                <a:latin typeface="Comic Sans MS" pitchFamily="66" charset="0"/>
              </a:rPr>
            </a:br>
            <a:r>
              <a:rPr lang="ru-RU" sz="3200" b="1" dirty="0" smtClean="0">
                <a:solidFill>
                  <a:srgbClr val="00B050"/>
                </a:solidFill>
                <a:latin typeface="Comic Sans MS" pitchFamily="66" charset="0"/>
              </a:rPr>
              <a:t>Потекли рекой ручьи, </a:t>
            </a:r>
            <a:br>
              <a:rPr lang="ru-RU" sz="3200" b="1" dirty="0" smtClean="0">
                <a:solidFill>
                  <a:srgbClr val="00B050"/>
                </a:solidFill>
                <a:latin typeface="Comic Sans MS" pitchFamily="66" charset="0"/>
              </a:rPr>
            </a:br>
            <a:r>
              <a:rPr lang="ru-RU" sz="3200" b="1" dirty="0" smtClean="0">
                <a:solidFill>
                  <a:srgbClr val="00B050"/>
                </a:solidFill>
                <a:latin typeface="Comic Sans MS" pitchFamily="66" charset="0"/>
              </a:rPr>
              <a:t>Прилетели к нам ...</a:t>
            </a:r>
            <a:endParaRPr lang="ru-RU" sz="3200" b="1" dirty="0">
              <a:solidFill>
                <a:srgbClr val="00B050"/>
              </a:solidFill>
              <a:latin typeface="Comic Sans MS" pitchFamily="66" charset="0"/>
            </a:endParaRPr>
          </a:p>
        </p:txBody>
      </p:sp>
      <p:pic>
        <p:nvPicPr>
          <p:cNvPr id="5" name="Picture 5" descr="B:\Ирочка\Изображения\для презентации\весна\78967742_399.jpg"/>
          <p:cNvPicPr>
            <a:picLocks noChangeAspect="1" noChangeArrowheads="1"/>
          </p:cNvPicPr>
          <p:nvPr/>
        </p:nvPicPr>
        <p:blipFill>
          <a:blip r:embed="rId2" cstate="screen"/>
          <a:stretch>
            <a:fillRect/>
          </a:stretch>
        </p:blipFill>
        <p:spPr bwMode="auto">
          <a:xfrm>
            <a:off x="3080715" y="3501008"/>
            <a:ext cx="4905972" cy="2168957"/>
          </a:xfrm>
          <a:prstGeom prst="rect">
            <a:avLst/>
          </a:prstGeom>
          <a:noFill/>
        </p:spPr>
      </p:pic>
      <p:sp>
        <p:nvSpPr>
          <p:cNvPr id="6" name="Управляющая кнопка: настраиваемая 5">
            <a:hlinkClick r:id="" action="ppaction://noaction" highlightClick="1"/>
          </p:cNvPr>
          <p:cNvSpPr/>
          <p:nvPr/>
        </p:nvSpPr>
        <p:spPr>
          <a:xfrm>
            <a:off x="1214414" y="2780928"/>
            <a:ext cx="1882468" cy="576064"/>
          </a:xfrm>
          <a:prstGeom prst="actionButtonBlank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ОТВЕТ</a:t>
            </a:r>
            <a:endParaRPr lang="ru-RU" dirty="0"/>
          </a:p>
        </p:txBody>
      </p:sp>
      <p:sp>
        <p:nvSpPr>
          <p:cNvPr id="7" name="Управляющая кнопка: далее 6">
            <a:hlinkClick r:id="" action="ppaction://hlinkshowjump?jump=nextslide" highlightClick="1"/>
          </p:cNvPr>
          <p:cNvSpPr/>
          <p:nvPr/>
        </p:nvSpPr>
        <p:spPr>
          <a:xfrm>
            <a:off x="8640960" y="6336704"/>
            <a:ext cx="467544" cy="404664"/>
          </a:xfrm>
          <a:prstGeom prst="actionButtonForwardNext">
            <a:avLst/>
          </a:prstGeom>
          <a:solidFill>
            <a:srgbClr val="FFFF66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Управляющая кнопка: назад 7">
            <a:hlinkClick r:id="" action="ppaction://hlinkshowjump?jump=previousslide" highlightClick="1"/>
          </p:cNvPr>
          <p:cNvSpPr/>
          <p:nvPr/>
        </p:nvSpPr>
        <p:spPr>
          <a:xfrm>
            <a:off x="72008" y="6381328"/>
            <a:ext cx="467544" cy="385486"/>
          </a:xfrm>
          <a:prstGeom prst="actionButtonBackPrevious">
            <a:avLst/>
          </a:prstGeom>
          <a:solidFill>
            <a:srgbClr val="FFFF66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1"/>
          <p:cNvSpPr txBox="1">
            <a:spLocks/>
          </p:cNvSpPr>
          <p:nvPr/>
        </p:nvSpPr>
        <p:spPr>
          <a:xfrm>
            <a:off x="457200" y="274638"/>
            <a:ext cx="8229600" cy="14398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Задание 4.  Соедини тени.</a:t>
            </a:r>
          </a:p>
          <a:p>
            <a:r>
              <a:rPr lang="ru-RU" sz="24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Цель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ru-RU" sz="2400" dirty="0" smtClean="0"/>
              <a:t>Учить детей находить заданные силуэты путем наложения.</a:t>
            </a:r>
          </a:p>
          <a:p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Инструкция: </a:t>
            </a:r>
            <a:r>
              <a:rPr lang="ru-RU" sz="2400" dirty="0" smtClean="0"/>
              <a:t>Рассмотри картинки, подумай. Нажимай на тень и проверяй. </a:t>
            </a:r>
            <a:br>
              <a:rPr lang="ru-RU" sz="2400" dirty="0" smtClean="0"/>
            </a:br>
            <a:endParaRPr lang="ru-RU" sz="2400" dirty="0"/>
          </a:p>
        </p:txBody>
      </p:sp>
      <p:pic>
        <p:nvPicPr>
          <p:cNvPr id="12" name="Picture 13" descr="G:\ИГРЫ\весна 4-5\hello_html_22a2a39d - копия (2) - копия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15925" y="1795463"/>
            <a:ext cx="2409825" cy="1771650"/>
          </a:xfrm>
          <a:prstGeom prst="rect">
            <a:avLst/>
          </a:prstGeom>
          <a:noFill/>
        </p:spPr>
      </p:pic>
      <p:pic>
        <p:nvPicPr>
          <p:cNvPr id="13" name="Picture 15" descr="G:\ИГРЫ\весна 4-5\hello_html_22a2a39d - копия (5)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34950" y="3543300"/>
            <a:ext cx="2143125" cy="2057400"/>
          </a:xfrm>
          <a:prstGeom prst="rect">
            <a:avLst/>
          </a:prstGeom>
          <a:noFill/>
        </p:spPr>
      </p:pic>
      <p:pic>
        <p:nvPicPr>
          <p:cNvPr id="14" name="Picture 14" descr="G:\ИГРЫ\весна 4-5\hello_html_22a2a39d - копия (2)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849957" y="1795463"/>
            <a:ext cx="2333625" cy="1466850"/>
          </a:xfrm>
          <a:prstGeom prst="rect">
            <a:avLst/>
          </a:prstGeom>
          <a:noFill/>
        </p:spPr>
      </p:pic>
      <p:pic>
        <p:nvPicPr>
          <p:cNvPr id="15" name="Picture 16" descr="G:\ИГРЫ\весна 4-5\hello_html_22a2a39d - копия (3) - копия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557362" y="3771900"/>
            <a:ext cx="2409825" cy="1600200"/>
          </a:xfrm>
          <a:prstGeom prst="rect">
            <a:avLst/>
          </a:prstGeom>
          <a:noFill/>
        </p:spPr>
      </p:pic>
      <p:pic>
        <p:nvPicPr>
          <p:cNvPr id="16" name="Picture 17" descr="G:\ИГРЫ\весна 4-5\hello_html_22a2a39d - копия (4)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15243" y="1473896"/>
            <a:ext cx="2276475" cy="1771650"/>
          </a:xfrm>
          <a:prstGeom prst="rect">
            <a:avLst/>
          </a:prstGeom>
          <a:noFill/>
        </p:spPr>
      </p:pic>
      <p:pic>
        <p:nvPicPr>
          <p:cNvPr id="17" name="Picture 12" descr="G:\ИГРЫ\весна 4-5\hello_html_22a2a39d - копия - копия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115925" y="3413125"/>
            <a:ext cx="2295525" cy="2105025"/>
          </a:xfrm>
          <a:prstGeom prst="rect">
            <a:avLst/>
          </a:prstGeom>
          <a:noFill/>
        </p:spPr>
      </p:pic>
      <p:sp>
        <p:nvSpPr>
          <p:cNvPr id="19" name="Управляющая кнопка: далее 18">
            <a:hlinkClick r:id="" action="ppaction://hlinkshowjump?jump=nextslide" highlightClick="1"/>
          </p:cNvPr>
          <p:cNvSpPr/>
          <p:nvPr/>
        </p:nvSpPr>
        <p:spPr>
          <a:xfrm>
            <a:off x="8640960" y="6336704"/>
            <a:ext cx="467544" cy="404664"/>
          </a:xfrm>
          <a:prstGeom prst="actionButtonForwardNext">
            <a:avLst/>
          </a:prstGeom>
          <a:solidFill>
            <a:srgbClr val="FFFF66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Управляющая кнопка: назад 19">
            <a:hlinkClick r:id="" action="ppaction://hlinkshowjump?jump=previousslide" highlightClick="1"/>
          </p:cNvPr>
          <p:cNvSpPr/>
          <p:nvPr/>
        </p:nvSpPr>
        <p:spPr>
          <a:xfrm>
            <a:off x="72008" y="6381328"/>
            <a:ext cx="467544" cy="385486"/>
          </a:xfrm>
          <a:prstGeom prst="actionButtonBackPrevious">
            <a:avLst/>
          </a:prstGeom>
          <a:solidFill>
            <a:srgbClr val="FFFF66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2.59259E-6 L -0.31944 -0.00417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972" y="-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1.48148E-6 L 0.53959 0.34491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79" y="172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0 L -0.29878 0.00532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948" y="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 descr="G:\ИГРЫ\весна 4-5\hello_html_22a2a39d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93010" y="2945018"/>
            <a:ext cx="2028825" cy="1771650"/>
          </a:xfrm>
          <a:prstGeom prst="rect">
            <a:avLst/>
          </a:prstGeom>
          <a:noFill/>
        </p:spPr>
      </p:pic>
      <p:pic>
        <p:nvPicPr>
          <p:cNvPr id="9" name="Picture 4" descr="G:\ИГРЫ\весна 4-5\hello_html_22a2a39d - копия (4) - копия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917365" y="3140968"/>
            <a:ext cx="2333625" cy="1771650"/>
          </a:xfrm>
          <a:prstGeom prst="rect">
            <a:avLst/>
          </a:prstGeom>
          <a:noFill/>
        </p:spPr>
      </p:pic>
      <p:pic>
        <p:nvPicPr>
          <p:cNvPr id="10" name="Picture 5" descr="G:\ИГРЫ\весна 4-5\hello_html_22a2a39d - копия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3568" y="788783"/>
            <a:ext cx="2143125" cy="2238375"/>
          </a:xfrm>
          <a:prstGeom prst="rect">
            <a:avLst/>
          </a:prstGeom>
          <a:noFill/>
        </p:spPr>
      </p:pic>
      <p:pic>
        <p:nvPicPr>
          <p:cNvPr id="11" name="Picture 2" descr="G:\ИГРЫ\весна 4-5\hello_html_22a2a39d - копия (3)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672138" y="620688"/>
            <a:ext cx="2352675" cy="1762125"/>
          </a:xfrm>
          <a:prstGeom prst="rect">
            <a:avLst/>
          </a:prstGeom>
          <a:noFill/>
        </p:spPr>
      </p:pic>
      <p:sp>
        <p:nvSpPr>
          <p:cNvPr id="13" name="Управляющая кнопка: далее 12">
            <a:hlinkClick r:id="" action="ppaction://hlinkshowjump?jump=nextslide" highlightClick="1"/>
          </p:cNvPr>
          <p:cNvSpPr/>
          <p:nvPr/>
        </p:nvSpPr>
        <p:spPr>
          <a:xfrm>
            <a:off x="8640960" y="6336704"/>
            <a:ext cx="467544" cy="404664"/>
          </a:xfrm>
          <a:prstGeom prst="actionButtonForwardNext">
            <a:avLst/>
          </a:prstGeom>
          <a:solidFill>
            <a:srgbClr val="FFFF66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Управляющая кнопка: назад 13">
            <a:hlinkClick r:id="" action="ppaction://hlinkshowjump?jump=previousslide" highlightClick="1"/>
          </p:cNvPr>
          <p:cNvSpPr/>
          <p:nvPr/>
        </p:nvSpPr>
        <p:spPr>
          <a:xfrm>
            <a:off x="72008" y="6381328"/>
            <a:ext cx="467544" cy="385486"/>
          </a:xfrm>
          <a:prstGeom prst="actionButtonBackPrevious">
            <a:avLst/>
          </a:prstGeom>
          <a:solidFill>
            <a:srgbClr val="FFFF66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-7.40741E-7 L 0.5599 0.32639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986" y="163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1.48148E-6 L -0.56389 0.36505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194" y="182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НАШИ ПАЛЬЧИКИ  Мульт песенка,пальчиковая музыкальная игра, развивающее видео для детей  Наше всё! 72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44109" y="692696"/>
            <a:ext cx="8506622" cy="5433467"/>
          </a:xfrm>
        </p:spPr>
      </p:pic>
      <p:sp>
        <p:nvSpPr>
          <p:cNvPr id="4" name="Управляющая кнопка: далее 3">
            <a:hlinkClick r:id="" action="ppaction://hlinkshowjump?jump=nextslide" highlightClick="1"/>
          </p:cNvPr>
          <p:cNvSpPr/>
          <p:nvPr/>
        </p:nvSpPr>
        <p:spPr>
          <a:xfrm>
            <a:off x="8640960" y="6336704"/>
            <a:ext cx="467544" cy="404664"/>
          </a:xfrm>
          <a:prstGeom prst="actionButtonForwardNext">
            <a:avLst/>
          </a:prstGeom>
          <a:solidFill>
            <a:srgbClr val="FFFF66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Управляющая кнопка: назад 4">
            <a:hlinkClick r:id="" action="ppaction://hlinkshowjump?jump=previousslide" highlightClick="1"/>
          </p:cNvPr>
          <p:cNvSpPr/>
          <p:nvPr/>
        </p:nvSpPr>
        <p:spPr>
          <a:xfrm>
            <a:off x="72008" y="6381328"/>
            <a:ext cx="467544" cy="385486"/>
          </a:xfrm>
          <a:prstGeom prst="actionButtonBackPrevious">
            <a:avLst/>
          </a:prstGeom>
          <a:solidFill>
            <a:srgbClr val="FFFF66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0034" y="1142984"/>
            <a:ext cx="8186766" cy="4983179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Задание 6. </a:t>
            </a:r>
            <a:r>
              <a:rPr lang="ru-RU" sz="2800" dirty="0" smtClean="0"/>
              <a:t>Найди отличия.</a:t>
            </a:r>
          </a:p>
          <a:p>
            <a:pPr>
              <a:buNone/>
            </a:pP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Цель: </a:t>
            </a:r>
            <a:r>
              <a:rPr lang="ru-RU" sz="2800" dirty="0" smtClean="0"/>
              <a:t>развивать умение у детей последовательно рассматривать картинки и сравнивать их.</a:t>
            </a:r>
          </a:p>
          <a:p>
            <a:pPr>
              <a:buNone/>
            </a:pP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Инструкция: </a:t>
            </a:r>
            <a:r>
              <a:rPr lang="ru-RU" sz="2800" dirty="0" smtClean="0"/>
              <a:t>рассмотри картинки,  сравни их. На верхней картинке нажимай, и проверяй.</a:t>
            </a:r>
            <a:endParaRPr lang="ru-RU" sz="2800" dirty="0"/>
          </a:p>
        </p:txBody>
      </p:sp>
      <p:sp>
        <p:nvSpPr>
          <p:cNvPr id="4" name="Управляющая кнопка: далее 3">
            <a:hlinkClick r:id="" action="ppaction://hlinkshowjump?jump=nextslide" highlightClick="1"/>
          </p:cNvPr>
          <p:cNvSpPr/>
          <p:nvPr/>
        </p:nvSpPr>
        <p:spPr>
          <a:xfrm>
            <a:off x="8640960" y="6336704"/>
            <a:ext cx="467544" cy="404664"/>
          </a:xfrm>
          <a:prstGeom prst="actionButtonForwardNext">
            <a:avLst/>
          </a:prstGeom>
          <a:solidFill>
            <a:srgbClr val="FFFF66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Управляющая кнопка: назад 4">
            <a:hlinkClick r:id="" action="ppaction://hlinkshowjump?jump=previousslide" highlightClick="1"/>
          </p:cNvPr>
          <p:cNvSpPr/>
          <p:nvPr/>
        </p:nvSpPr>
        <p:spPr>
          <a:xfrm>
            <a:off x="72008" y="6381328"/>
            <a:ext cx="467544" cy="385486"/>
          </a:xfrm>
          <a:prstGeom prst="actionButtonBackPrevious">
            <a:avLst/>
          </a:prstGeom>
          <a:solidFill>
            <a:srgbClr val="FFFF66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:\Ирочка\Изображения\для презентации\весна\фон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357158" y="428604"/>
            <a:ext cx="4391348" cy="30003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2" descr="B:\Ирочка\Изображения\для презентации\весна\фон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4214810" y="3571876"/>
            <a:ext cx="4391348" cy="30867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Солнце 4"/>
          <p:cNvSpPr/>
          <p:nvPr/>
        </p:nvSpPr>
        <p:spPr>
          <a:xfrm>
            <a:off x="214282" y="4929198"/>
            <a:ext cx="1000132" cy="928694"/>
          </a:xfrm>
          <a:prstGeom prst="sun">
            <a:avLst/>
          </a:prstGeom>
          <a:solidFill>
            <a:srgbClr val="FFFF00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Солнце 5"/>
          <p:cNvSpPr/>
          <p:nvPr/>
        </p:nvSpPr>
        <p:spPr>
          <a:xfrm>
            <a:off x="1500166" y="5072074"/>
            <a:ext cx="1000132" cy="928694"/>
          </a:xfrm>
          <a:prstGeom prst="sun">
            <a:avLst/>
          </a:prstGeom>
          <a:solidFill>
            <a:srgbClr val="FFFF00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олнце 7"/>
          <p:cNvSpPr/>
          <p:nvPr/>
        </p:nvSpPr>
        <p:spPr>
          <a:xfrm>
            <a:off x="1214414" y="3786190"/>
            <a:ext cx="1000132" cy="928694"/>
          </a:xfrm>
          <a:prstGeom prst="sun">
            <a:avLst/>
          </a:prstGeom>
          <a:solidFill>
            <a:srgbClr val="FFFF00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олнце 8"/>
          <p:cNvSpPr/>
          <p:nvPr/>
        </p:nvSpPr>
        <p:spPr>
          <a:xfrm>
            <a:off x="2857488" y="5429264"/>
            <a:ext cx="1000132" cy="928694"/>
          </a:xfrm>
          <a:prstGeom prst="sun">
            <a:avLst/>
          </a:prstGeom>
          <a:solidFill>
            <a:srgbClr val="FFFF00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олнце 9"/>
          <p:cNvSpPr/>
          <p:nvPr/>
        </p:nvSpPr>
        <p:spPr>
          <a:xfrm>
            <a:off x="3000364" y="3857628"/>
            <a:ext cx="1000132" cy="928694"/>
          </a:xfrm>
          <a:prstGeom prst="sun">
            <a:avLst/>
          </a:prstGeom>
          <a:solidFill>
            <a:srgbClr val="FFFF00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Picture 6" descr="B:\Ирочка\Изображения\для презентации\весна\снег на крыше.png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2214546" y="1214422"/>
            <a:ext cx="2357454" cy="1539697"/>
          </a:xfrm>
          <a:prstGeom prst="rect">
            <a:avLst/>
          </a:prstGeom>
          <a:noFill/>
        </p:spPr>
      </p:pic>
      <p:pic>
        <p:nvPicPr>
          <p:cNvPr id="12" name="Picture 7" descr="B:\Ирочка\Изображения\для презентации\весна\снег.png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357158" y="1714488"/>
            <a:ext cx="4391348" cy="1714512"/>
          </a:xfrm>
          <a:prstGeom prst="rect">
            <a:avLst/>
          </a:prstGeom>
          <a:noFill/>
        </p:spPr>
      </p:pic>
      <p:pic>
        <p:nvPicPr>
          <p:cNvPr id="13" name="Picture 10" descr="B:\Ирочка\Изображения\для презентации\весна\снеговик.png"/>
          <p:cNvPicPr>
            <a:picLocks noChangeAspect="1" noChangeArrowheads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3786182" y="2357430"/>
            <a:ext cx="906464" cy="1062853"/>
          </a:xfrm>
          <a:prstGeom prst="rect">
            <a:avLst/>
          </a:prstGeom>
          <a:noFill/>
        </p:spPr>
      </p:pic>
      <p:sp>
        <p:nvSpPr>
          <p:cNvPr id="14" name="Овал 13"/>
          <p:cNvSpPr/>
          <p:nvPr/>
        </p:nvSpPr>
        <p:spPr>
          <a:xfrm>
            <a:off x="4857752" y="4786322"/>
            <a:ext cx="1928826" cy="1734462"/>
          </a:xfrm>
          <a:prstGeom prst="ellipse">
            <a:avLst/>
          </a:prstGeom>
          <a:blipFill>
            <a:blip r:embed="rId7" cstate="screen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Овал 14"/>
          <p:cNvSpPr/>
          <p:nvPr/>
        </p:nvSpPr>
        <p:spPr>
          <a:xfrm>
            <a:off x="1000100" y="1571612"/>
            <a:ext cx="1928826" cy="1734462"/>
          </a:xfrm>
          <a:prstGeom prst="ellipse">
            <a:avLst/>
          </a:prstGeom>
          <a:blipFill>
            <a:blip r:embed="rId7" cstate="screen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Овал 15"/>
          <p:cNvSpPr/>
          <p:nvPr/>
        </p:nvSpPr>
        <p:spPr>
          <a:xfrm>
            <a:off x="857224" y="1428736"/>
            <a:ext cx="2214578" cy="1892728"/>
          </a:xfrm>
          <a:prstGeom prst="ellipse">
            <a:avLst/>
          </a:prstGeom>
          <a:blipFill>
            <a:blip r:embed="rId8" cstate="screen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7" name="Picture 8" descr="B:\Ирочка\Изображения\для презентации\весна\зима ребенок.png"/>
          <p:cNvPicPr>
            <a:picLocks noChangeAspect="1" noChangeArrowheads="1"/>
          </p:cNvPicPr>
          <p:nvPr/>
        </p:nvPicPr>
        <p:blipFill>
          <a:blip r:embed="rId9" cstate="screen"/>
          <a:srcRect/>
          <a:stretch>
            <a:fillRect/>
          </a:stretch>
        </p:blipFill>
        <p:spPr bwMode="auto">
          <a:xfrm>
            <a:off x="571472" y="2357430"/>
            <a:ext cx="818813" cy="1064681"/>
          </a:xfrm>
          <a:prstGeom prst="rect">
            <a:avLst/>
          </a:prstGeom>
          <a:noFill/>
        </p:spPr>
      </p:pic>
      <p:pic>
        <p:nvPicPr>
          <p:cNvPr id="18" name="Picture 9" descr="B:\Ирочка\Изображения\для презентации\весна\весна.png"/>
          <p:cNvPicPr>
            <a:picLocks noChangeAspect="1" noChangeArrowheads="1"/>
          </p:cNvPicPr>
          <p:nvPr/>
        </p:nvPicPr>
        <p:blipFill>
          <a:blip r:embed="rId10" cstate="screen"/>
          <a:srcRect/>
          <a:stretch>
            <a:fillRect/>
          </a:stretch>
        </p:blipFill>
        <p:spPr bwMode="auto">
          <a:xfrm>
            <a:off x="4572000" y="5643578"/>
            <a:ext cx="831705" cy="955619"/>
          </a:xfrm>
          <a:prstGeom prst="rect">
            <a:avLst/>
          </a:prstGeom>
          <a:noFill/>
        </p:spPr>
      </p:pic>
      <p:pic>
        <p:nvPicPr>
          <p:cNvPr id="19" name="Picture 9" descr="B:\Ирочка\Изображения\для презентации\весна\весна.png"/>
          <p:cNvPicPr>
            <a:picLocks noChangeAspect="1" noChangeArrowheads="1"/>
          </p:cNvPicPr>
          <p:nvPr/>
        </p:nvPicPr>
        <p:blipFill>
          <a:blip r:embed="rId10" cstate="screen"/>
          <a:srcRect/>
          <a:stretch>
            <a:fillRect/>
          </a:stretch>
        </p:blipFill>
        <p:spPr bwMode="auto">
          <a:xfrm>
            <a:off x="571472" y="2357430"/>
            <a:ext cx="831705" cy="955619"/>
          </a:xfrm>
          <a:prstGeom prst="rect">
            <a:avLst/>
          </a:prstGeom>
          <a:noFill/>
        </p:spPr>
      </p:pic>
      <p:sp>
        <p:nvSpPr>
          <p:cNvPr id="20" name="Прямоугольник 19"/>
          <p:cNvSpPr/>
          <p:nvPr/>
        </p:nvSpPr>
        <p:spPr>
          <a:xfrm rot="21137814">
            <a:off x="5143504" y="1000108"/>
            <a:ext cx="3295326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«Найди </a:t>
            </a:r>
          </a:p>
          <a:p>
            <a:pPr algn="ctr"/>
            <a:r>
              <a:rPr lang="ru-RU" sz="54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отличия»</a:t>
            </a:r>
            <a:endParaRPr lang="ru-RU" sz="54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21" name="Управляющая кнопка: домой 20">
            <a:hlinkClick r:id="rId11" action="ppaction://hlinksldjump" highlightClick="1"/>
          </p:cNvPr>
          <p:cNvSpPr/>
          <p:nvPr/>
        </p:nvSpPr>
        <p:spPr>
          <a:xfrm>
            <a:off x="285720" y="6000768"/>
            <a:ext cx="500066" cy="642918"/>
          </a:xfrm>
          <a:prstGeom prst="actionButtonHom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00B050"/>
              </a:solidFill>
            </a:endParaRPr>
          </a:p>
        </p:txBody>
      </p:sp>
      <p:sp>
        <p:nvSpPr>
          <p:cNvPr id="22" name="Управляющая кнопка: далее 21">
            <a:hlinkClick r:id="" action="ppaction://hlinkshowjump?jump=nextslide" highlightClick="1"/>
          </p:cNvPr>
          <p:cNvSpPr/>
          <p:nvPr/>
        </p:nvSpPr>
        <p:spPr>
          <a:xfrm>
            <a:off x="8640960" y="6336704"/>
            <a:ext cx="467544" cy="404664"/>
          </a:xfrm>
          <a:prstGeom prst="actionButtonForwardNext">
            <a:avLst/>
          </a:prstGeom>
          <a:solidFill>
            <a:srgbClr val="FFFF66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Управляющая кнопка: назад 22">
            <a:hlinkClick r:id="" action="ppaction://hlinkshowjump?jump=previousslide" highlightClick="1"/>
          </p:cNvPr>
          <p:cNvSpPr/>
          <p:nvPr/>
        </p:nvSpPr>
        <p:spPr>
          <a:xfrm>
            <a:off x="72008" y="6381328"/>
            <a:ext cx="467544" cy="385486"/>
          </a:xfrm>
          <a:prstGeom prst="actionButtonBackPrevious">
            <a:avLst/>
          </a:prstGeom>
          <a:solidFill>
            <a:srgbClr val="FFFF66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9900"/>
                                      </p:to>
                                    </p:animClr>
                                    <p:set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9900"/>
                                      </p:to>
                                    </p:animClr>
                                    <p:set>
                                      <p:cBhvr>
                                        <p:cTn id="1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9900"/>
                                      </p:to>
                                    </p:animClr>
                                    <p:set>
                                      <p:cBhvr>
                                        <p:cTn id="2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9900"/>
                                      </p:to>
                                    </p:animClr>
                                    <p:set>
                                      <p:cBhvr>
                                        <p:cTn id="3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9900"/>
                                      </p:to>
                                    </p:animClr>
                                    <p:set>
                                      <p:cBhvr>
                                        <p:cTn id="4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428596" y="714356"/>
            <a:ext cx="8258204" cy="3154362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Задание 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7</a:t>
            </a: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.</a:t>
            </a:r>
            <a:r>
              <a:rPr kumimoji="0" lang="ru-RU" sz="24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Большой маленький.</a:t>
            </a:r>
            <a:b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2400" b="1" i="0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Цель: </a:t>
            </a:r>
            <a:r>
              <a:rPr kumimoji="0" lang="ru-RU" sz="2400" b="0" i="0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развитие умения различать предметы контрастной величины и обозначать их словами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Инструкция: </a:t>
            </a:r>
            <a:r>
              <a:rPr lang="ru-RU" sz="2400" dirty="0" smtClean="0">
                <a:latin typeface="+mj-lt"/>
                <a:ea typeface="+mj-ea"/>
                <a:cs typeface="+mj-cs"/>
              </a:rPr>
              <a:t>Великан и Гномик перепутали картинки. Нажимай на Великана и называй, далее жми на Гномика и называй ласково.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(Например: </a:t>
            </a:r>
            <a:r>
              <a:rPr lang="ru-RU" sz="2400" dirty="0" smtClean="0">
                <a:latin typeface="+mj-lt"/>
                <a:ea typeface="+mj-ea"/>
                <a:cs typeface="+mj-cs"/>
              </a:rPr>
              <a:t>У Великана капля, а у Гномика капелька).  </a:t>
            </a:r>
            <a:endParaRPr kumimoji="0" lang="ru-RU" sz="2400" b="0" i="0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" name="Управляющая кнопка: далее 2">
            <a:hlinkClick r:id="" action="ppaction://hlinkshowjump?jump=nextslide" highlightClick="1"/>
          </p:cNvPr>
          <p:cNvSpPr/>
          <p:nvPr/>
        </p:nvSpPr>
        <p:spPr>
          <a:xfrm>
            <a:off x="8640960" y="6336704"/>
            <a:ext cx="467544" cy="404664"/>
          </a:xfrm>
          <a:prstGeom prst="actionButtonForwardNext">
            <a:avLst/>
          </a:prstGeom>
          <a:solidFill>
            <a:srgbClr val="FFFF66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Управляющая кнопка: назад 3">
            <a:hlinkClick r:id="" action="ppaction://hlinkshowjump?jump=previousslide" highlightClick="1"/>
          </p:cNvPr>
          <p:cNvSpPr/>
          <p:nvPr/>
        </p:nvSpPr>
        <p:spPr>
          <a:xfrm>
            <a:off x="72008" y="6381328"/>
            <a:ext cx="467544" cy="385486"/>
          </a:xfrm>
          <a:prstGeom prst="actionButtonBackPrevious">
            <a:avLst/>
          </a:prstGeom>
          <a:solidFill>
            <a:srgbClr val="FFFF66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0" name="Picture 16" descr="G:\ИГРЫ\весна 4-5\великан и гномик.jpg"/>
          <p:cNvPicPr>
            <a:picLocks noChangeAspect="1" noChangeArrowheads="1"/>
          </p:cNvPicPr>
          <p:nvPr/>
        </p:nvPicPr>
        <p:blipFill>
          <a:blip r:embed="rId2"/>
          <a:srcRect l="11832" t="5633" r="49306" b="9884"/>
          <a:stretch>
            <a:fillRect/>
          </a:stretch>
        </p:blipFill>
        <p:spPr bwMode="auto">
          <a:xfrm>
            <a:off x="1643042" y="785794"/>
            <a:ext cx="1391579" cy="2268892"/>
          </a:xfrm>
          <a:prstGeom prst="rect">
            <a:avLst/>
          </a:prstGeom>
          <a:noFill/>
        </p:spPr>
      </p:pic>
      <p:pic>
        <p:nvPicPr>
          <p:cNvPr id="19" name="Picture 16" descr="G:\ИГРЫ\весна 4-5\великан и гномик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54735" t="38828" r="6199" b="12241"/>
          <a:stretch>
            <a:fillRect/>
          </a:stretch>
        </p:blipFill>
        <p:spPr bwMode="auto">
          <a:xfrm>
            <a:off x="5214942" y="1000108"/>
            <a:ext cx="1444891" cy="1357322"/>
          </a:xfrm>
          <a:prstGeom prst="rect">
            <a:avLst/>
          </a:prstGeom>
          <a:noFill/>
        </p:spPr>
      </p:pic>
      <p:pic>
        <p:nvPicPr>
          <p:cNvPr id="1041" name="Picture 17" descr="G:\ИГРЫ\весна 4-5\kartinki-solnyshka-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84979" y="3492798"/>
            <a:ext cx="2260585" cy="2282879"/>
          </a:xfrm>
          <a:prstGeom prst="rect">
            <a:avLst/>
          </a:prstGeom>
          <a:noFill/>
        </p:spPr>
      </p:pic>
      <p:pic>
        <p:nvPicPr>
          <p:cNvPr id="21" name="Picture 17" descr="G:\ИГРЫ\весна 4-5\kartinki-solnyshka-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6016" y="4013063"/>
            <a:ext cx="1130135" cy="1141280"/>
          </a:xfrm>
          <a:prstGeom prst="rect">
            <a:avLst/>
          </a:prstGeom>
          <a:noFill/>
        </p:spPr>
      </p:pic>
      <p:pic>
        <p:nvPicPr>
          <p:cNvPr id="1042" name="Picture 18" descr="G:\ИГРЫ\весна 4-5\unnamed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4071942"/>
            <a:ext cx="2071702" cy="2071702"/>
          </a:xfrm>
          <a:prstGeom prst="rect">
            <a:avLst/>
          </a:prstGeom>
          <a:noFill/>
        </p:spPr>
      </p:pic>
      <p:pic>
        <p:nvPicPr>
          <p:cNvPr id="23" name="Picture 18" descr="G:\ИГРЫ\весна 4-5\unnamed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876894" y="4141652"/>
            <a:ext cx="1000132" cy="1000132"/>
          </a:xfrm>
          <a:prstGeom prst="rect">
            <a:avLst/>
          </a:prstGeom>
          <a:noFill/>
        </p:spPr>
      </p:pic>
      <p:sp>
        <p:nvSpPr>
          <p:cNvPr id="10" name="Управляющая кнопка: далее 9">
            <a:hlinkClick r:id="" action="ppaction://hlinkshowjump?jump=nextslide" highlightClick="1"/>
          </p:cNvPr>
          <p:cNvSpPr/>
          <p:nvPr/>
        </p:nvSpPr>
        <p:spPr>
          <a:xfrm>
            <a:off x="8640960" y="6336704"/>
            <a:ext cx="467544" cy="404664"/>
          </a:xfrm>
          <a:prstGeom prst="actionButtonForwardNext">
            <a:avLst/>
          </a:prstGeom>
          <a:solidFill>
            <a:srgbClr val="FFFF66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2008" y="6381328"/>
            <a:ext cx="467544" cy="385486"/>
          </a:xfrm>
          <a:prstGeom prst="actionButtonBackPrevious">
            <a:avLst/>
          </a:prstGeom>
          <a:solidFill>
            <a:srgbClr val="FFFF66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0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2.95097E-6 L 0.02448 -0.11864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00" y="-59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094 0.06129 L -0.47448 0.00116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10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300" y="-3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4.28307E-6 L 0.14653 -0.1871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300" y="-9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1.17484E-6 L 0.08785 -0.17854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00" y="-89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476672"/>
            <a:ext cx="8219256" cy="5649491"/>
          </a:xfrm>
        </p:spPr>
        <p:txBody>
          <a:bodyPr>
            <a:normAutofit lnSpcReduction="10000"/>
          </a:bodyPr>
          <a:lstStyle/>
          <a:p>
            <a:pPr>
              <a:buBlip>
                <a:blip r:embed="rId2"/>
              </a:buBlip>
            </a:pPr>
            <a:r>
              <a:rPr lang="ru-RU" dirty="0" smtClean="0"/>
              <a:t>Задание 1. Найди признаки весны.</a:t>
            </a:r>
          </a:p>
          <a:p>
            <a:pPr>
              <a:buBlip>
                <a:blip r:embed="rId2"/>
              </a:buBlip>
            </a:pPr>
            <a:r>
              <a:rPr lang="ru-RU" dirty="0" smtClean="0"/>
              <a:t>Задание 2. Что перепутал художник.</a:t>
            </a:r>
          </a:p>
          <a:p>
            <a:pPr>
              <a:buBlip>
                <a:blip r:embed="rId2"/>
              </a:buBlip>
            </a:pPr>
            <a:r>
              <a:rPr lang="ru-RU" dirty="0" smtClean="0"/>
              <a:t>Задание 3. Отгадай загадки.</a:t>
            </a:r>
          </a:p>
          <a:p>
            <a:pPr>
              <a:buBlip>
                <a:blip r:embed="rId2"/>
              </a:buBlip>
            </a:pPr>
            <a:r>
              <a:rPr lang="ru-RU" dirty="0" smtClean="0"/>
              <a:t>Задание 4. Соедини тени.</a:t>
            </a:r>
          </a:p>
          <a:p>
            <a:pPr>
              <a:buBlip>
                <a:blip r:embed="rId2"/>
              </a:buBlip>
            </a:pPr>
            <a:r>
              <a:rPr lang="ru-RU" dirty="0" smtClean="0"/>
              <a:t>Задание 5. Пальчиковая гимнастика.</a:t>
            </a:r>
          </a:p>
          <a:p>
            <a:pPr>
              <a:buBlip>
                <a:blip r:embed="rId2"/>
              </a:buBlip>
            </a:pPr>
            <a:r>
              <a:rPr lang="ru-RU" dirty="0" smtClean="0"/>
              <a:t>Задание 6. Найди отличия.</a:t>
            </a:r>
          </a:p>
          <a:p>
            <a:pPr>
              <a:buBlip>
                <a:blip r:embed="rId2"/>
              </a:buBlip>
            </a:pPr>
            <a:r>
              <a:rPr lang="ru-RU" dirty="0" smtClean="0"/>
              <a:t>Задание 7. Назови большой-маленький.</a:t>
            </a:r>
          </a:p>
          <a:p>
            <a:pPr>
              <a:buBlip>
                <a:blip r:embed="rId2"/>
              </a:buBlip>
            </a:pPr>
            <a:r>
              <a:rPr lang="ru-RU" dirty="0" smtClean="0"/>
              <a:t>Задание 8. Гимнастика для глаз.</a:t>
            </a:r>
          </a:p>
          <a:p>
            <a:pPr>
              <a:buBlip>
                <a:blip r:embed="rId2"/>
              </a:buBlip>
            </a:pPr>
            <a:r>
              <a:rPr lang="ru-RU" dirty="0" smtClean="0"/>
              <a:t>Задание 9. Посчитай 1-5.</a:t>
            </a:r>
          </a:p>
          <a:p>
            <a:pPr>
              <a:buBlip>
                <a:blip r:embed="rId2"/>
              </a:buBlip>
            </a:pPr>
            <a:r>
              <a:rPr lang="ru-RU" dirty="0" smtClean="0"/>
              <a:t>Задание 10. Составь рассказ.</a:t>
            </a:r>
          </a:p>
          <a:p>
            <a:pPr>
              <a:buBlip>
                <a:blip r:embed="rId2"/>
              </a:buBlip>
            </a:pPr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4" name="Управляющая кнопка: далее 3">
            <a:hlinkClick r:id="" action="ppaction://hlinkshowjump?jump=nextslide" highlightClick="1"/>
          </p:cNvPr>
          <p:cNvSpPr/>
          <p:nvPr/>
        </p:nvSpPr>
        <p:spPr>
          <a:xfrm>
            <a:off x="8640960" y="6336704"/>
            <a:ext cx="467544" cy="404664"/>
          </a:xfrm>
          <a:prstGeom prst="actionButtonForwardNext">
            <a:avLst/>
          </a:prstGeom>
          <a:solidFill>
            <a:srgbClr val="FFFF66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Управляющая кнопка: назад 4">
            <a:hlinkClick r:id="" action="ppaction://hlinkshowjump?jump=previousslide" highlightClick="1"/>
          </p:cNvPr>
          <p:cNvSpPr/>
          <p:nvPr/>
        </p:nvSpPr>
        <p:spPr>
          <a:xfrm>
            <a:off x="72008" y="6381328"/>
            <a:ext cx="467544" cy="385486"/>
          </a:xfrm>
          <a:prstGeom prst="actionButtonBackPrevious">
            <a:avLst/>
          </a:prstGeom>
          <a:solidFill>
            <a:srgbClr val="FFFF66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0949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G:\ИГРЫ\весна 4-5\hello_html_22a2a39d - копия.pn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79512" y="620688"/>
            <a:ext cx="2143125" cy="2238375"/>
          </a:xfrm>
          <a:prstGeom prst="rect">
            <a:avLst/>
          </a:prstGeom>
          <a:noFill/>
        </p:spPr>
      </p:pic>
      <p:pic>
        <p:nvPicPr>
          <p:cNvPr id="2051" name="Picture 3" descr="G:\ИГРЫ\весна 4-5\hello_html_22a2a39d - копия (3)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07979" y="4390623"/>
            <a:ext cx="2352675" cy="1762125"/>
          </a:xfrm>
          <a:prstGeom prst="rect">
            <a:avLst/>
          </a:prstGeom>
          <a:noFill/>
        </p:spPr>
      </p:pic>
      <p:pic>
        <p:nvPicPr>
          <p:cNvPr id="8" name="Picture 16" descr="G:\ИГРЫ\весна 4-5\великан и гномик.jpg"/>
          <p:cNvPicPr>
            <a:picLocks noChangeAspect="1" noChangeArrowheads="1"/>
          </p:cNvPicPr>
          <p:nvPr/>
        </p:nvPicPr>
        <p:blipFill>
          <a:blip r:embed="rId4"/>
          <a:srcRect l="11832" t="5633" r="49306" b="9884"/>
          <a:stretch>
            <a:fillRect/>
          </a:stretch>
        </p:blipFill>
        <p:spPr bwMode="auto">
          <a:xfrm>
            <a:off x="2431712" y="2021223"/>
            <a:ext cx="1270622" cy="2071678"/>
          </a:xfrm>
          <a:prstGeom prst="rect">
            <a:avLst/>
          </a:prstGeom>
          <a:noFill/>
        </p:spPr>
      </p:pic>
      <p:pic>
        <p:nvPicPr>
          <p:cNvPr id="9" name="Picture 16" descr="G:\ИГРЫ\весна 4-5\великан и гномик.jpg"/>
          <p:cNvPicPr>
            <a:picLocks noChangeAspect="1" noChangeArrowheads="1"/>
          </p:cNvPicPr>
          <p:nvPr/>
        </p:nvPicPr>
        <p:blipFill>
          <a:blip r:embed="rId4"/>
          <a:srcRect l="54735" t="38828" r="6199" b="12241"/>
          <a:stretch>
            <a:fillRect/>
          </a:stretch>
        </p:blipFill>
        <p:spPr bwMode="auto">
          <a:xfrm>
            <a:off x="4572000" y="2378401"/>
            <a:ext cx="1444891" cy="1357322"/>
          </a:xfrm>
          <a:prstGeom prst="rect">
            <a:avLst/>
          </a:prstGeom>
          <a:noFill/>
        </p:spPr>
      </p:pic>
      <p:pic>
        <p:nvPicPr>
          <p:cNvPr id="10" name="Picture 3" descr="G:\ИГРЫ\весна 4-5\hello_html_22a2a39d - копия (3)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066393" y="902040"/>
            <a:ext cx="1494261" cy="1119183"/>
          </a:xfrm>
          <a:prstGeom prst="rect">
            <a:avLst/>
          </a:prstGeom>
          <a:noFill/>
        </p:spPr>
      </p:pic>
      <p:pic>
        <p:nvPicPr>
          <p:cNvPr id="11" name="Picture 2" descr="G:\ИГРЫ\весна 4-5\hello_html_22a2a39d - копия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71800" y="4395350"/>
            <a:ext cx="1459144" cy="1523995"/>
          </a:xfrm>
          <a:prstGeom prst="rect">
            <a:avLst/>
          </a:prstGeom>
          <a:noFill/>
        </p:spPr>
      </p:pic>
      <p:sp>
        <p:nvSpPr>
          <p:cNvPr id="13" name="Управляющая кнопка: далее 12">
            <a:hlinkClick r:id="" action="ppaction://hlinkshowjump?jump=nextslide" highlightClick="1"/>
          </p:cNvPr>
          <p:cNvSpPr/>
          <p:nvPr/>
        </p:nvSpPr>
        <p:spPr>
          <a:xfrm>
            <a:off x="8640960" y="6336704"/>
            <a:ext cx="467544" cy="404664"/>
          </a:xfrm>
          <a:prstGeom prst="actionButtonForwardNext">
            <a:avLst/>
          </a:prstGeom>
          <a:solidFill>
            <a:srgbClr val="FFFF66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Управляющая кнопка: назад 13">
            <a:hlinkClick r:id="" action="ppaction://hlinkshowjump?jump=previousslide" highlightClick="1"/>
          </p:cNvPr>
          <p:cNvSpPr/>
          <p:nvPr/>
        </p:nvSpPr>
        <p:spPr>
          <a:xfrm>
            <a:off x="72008" y="6381328"/>
            <a:ext cx="467544" cy="385486"/>
          </a:xfrm>
          <a:prstGeom prst="actionButtonBackPrevious">
            <a:avLst/>
          </a:prstGeom>
          <a:solidFill>
            <a:srgbClr val="FFFF66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3.7037E-6 L 0.09548 0.47732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74" y="238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3.7037E-7 L -0.63125 -0.48495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563" y="-242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2.96296E-6 L 0.29931 -0.41875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965" y="-209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-2.96296E-6 L -0.17343 0.37107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681" y="185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6" descr="G:\ИГРЫ\весна 4-5\великан и гномик.jpg"/>
          <p:cNvPicPr>
            <a:picLocks noChangeAspect="1" noChangeArrowheads="1"/>
          </p:cNvPicPr>
          <p:nvPr/>
        </p:nvPicPr>
        <p:blipFill>
          <a:blip r:embed="rId2"/>
          <a:srcRect l="54735" t="38828" r="6199" b="12241"/>
          <a:stretch>
            <a:fillRect/>
          </a:stretch>
        </p:blipFill>
        <p:spPr bwMode="auto">
          <a:xfrm>
            <a:off x="6992826" y="4176486"/>
            <a:ext cx="1444891" cy="1357322"/>
          </a:xfrm>
          <a:prstGeom prst="rect">
            <a:avLst/>
          </a:prstGeom>
          <a:noFill/>
        </p:spPr>
      </p:pic>
      <p:pic>
        <p:nvPicPr>
          <p:cNvPr id="8" name="Picture 4" descr="G:\ИГРЫ\весна 4-5\256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992" y="3356992"/>
            <a:ext cx="1375340" cy="1275316"/>
          </a:xfrm>
          <a:prstGeom prst="rect">
            <a:avLst/>
          </a:prstGeom>
          <a:noFill/>
        </p:spPr>
      </p:pic>
      <p:pic>
        <p:nvPicPr>
          <p:cNvPr id="9" name="Picture 5" descr="G:\ИГРЫ\весна 4-5\6206802_larg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72086" y="3826462"/>
            <a:ext cx="2148923" cy="1611692"/>
          </a:xfrm>
          <a:prstGeom prst="rect">
            <a:avLst/>
          </a:prstGeom>
          <a:noFill/>
        </p:spPr>
      </p:pic>
      <p:sp>
        <p:nvSpPr>
          <p:cNvPr id="11" name="Управляющая кнопка: далее 10">
            <a:hlinkClick r:id="" action="ppaction://hlinkshowjump?jump=nextslide" highlightClick="1"/>
          </p:cNvPr>
          <p:cNvSpPr/>
          <p:nvPr/>
        </p:nvSpPr>
        <p:spPr>
          <a:xfrm>
            <a:off x="8640960" y="6336704"/>
            <a:ext cx="467544" cy="404664"/>
          </a:xfrm>
          <a:prstGeom prst="actionButtonForwardNext">
            <a:avLst/>
          </a:prstGeom>
          <a:solidFill>
            <a:srgbClr val="FFFF66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Управляющая кнопка: назад 11">
            <a:hlinkClick r:id="" action="ppaction://hlinkshowjump?jump=previousslide" highlightClick="1"/>
          </p:cNvPr>
          <p:cNvSpPr/>
          <p:nvPr/>
        </p:nvSpPr>
        <p:spPr>
          <a:xfrm>
            <a:off x="72008" y="6381328"/>
            <a:ext cx="467544" cy="385486"/>
          </a:xfrm>
          <a:prstGeom prst="actionButtonBackPrevious">
            <a:avLst/>
          </a:prstGeom>
          <a:solidFill>
            <a:srgbClr val="FFFF66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Picture 4" descr="G:\ИГРЫ\весна 4-5\2565.jpg"/>
          <p:cNvPicPr>
            <a:picLocks noGrp="1" noChangeAspect="1" noChangeArrowheads="1"/>
          </p:cNvPicPr>
          <p:nvPr>
            <p:ph idx="1"/>
          </p:nvPr>
        </p:nvPicPr>
        <p:blipFill>
          <a:blip r:embed="rId5"/>
          <a:srcRect/>
          <a:stretch>
            <a:fillRect/>
          </a:stretch>
        </p:blipFill>
        <p:spPr bwMode="auto">
          <a:xfrm>
            <a:off x="2267744" y="468159"/>
            <a:ext cx="2135479" cy="1980172"/>
          </a:xfrm>
          <a:prstGeom prst="rect">
            <a:avLst/>
          </a:prstGeom>
          <a:noFill/>
        </p:spPr>
      </p:pic>
      <p:pic>
        <p:nvPicPr>
          <p:cNvPr id="6" name="Picture 16" descr="G:\ИГРЫ\весна 4-5\великан и гномик.jpg"/>
          <p:cNvPicPr>
            <a:picLocks noChangeAspect="1" noChangeArrowheads="1"/>
          </p:cNvPicPr>
          <p:nvPr/>
        </p:nvPicPr>
        <p:blipFill>
          <a:blip r:embed="rId2"/>
          <a:srcRect l="11832" t="5633" r="49306" b="9884"/>
          <a:stretch>
            <a:fillRect/>
          </a:stretch>
        </p:blipFill>
        <p:spPr bwMode="auto">
          <a:xfrm>
            <a:off x="500034" y="376653"/>
            <a:ext cx="1270622" cy="2071678"/>
          </a:xfrm>
          <a:prstGeom prst="rect">
            <a:avLst/>
          </a:prstGeom>
          <a:noFill/>
        </p:spPr>
      </p:pic>
      <p:pic>
        <p:nvPicPr>
          <p:cNvPr id="4" name="Picture 5" descr="G:\ИГРЫ\весна 4-5\6206802_large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58767" y="548680"/>
            <a:ext cx="3268118" cy="24510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2.59259E-6 L 0.13733 0.00162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858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2.96296E-6 L 0.45903 0.15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951" y="7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2.77556E-17 L -0.11667 0.05648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33" y="28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3.7037E-6 L -0.6033 0.27268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174" y="136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57166"/>
            <a:ext cx="8229600" cy="1857388"/>
          </a:xfrm>
        </p:spPr>
        <p:txBody>
          <a:bodyPr>
            <a:noAutofit/>
          </a:bodyPr>
          <a:lstStyle/>
          <a:p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Задание 9. </a:t>
            </a:r>
            <a:r>
              <a:rPr lang="ru-RU" sz="2400" dirty="0" smtClean="0"/>
              <a:t>Посчитай 1-5.</a:t>
            </a:r>
            <a:br>
              <a:rPr lang="ru-RU" sz="2400" dirty="0" smtClean="0"/>
            </a:b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Цель: </a:t>
            </a:r>
            <a:r>
              <a:rPr lang="ru-RU" sz="2400" dirty="0" smtClean="0"/>
              <a:t>упражнять в согласовании существительных с числительными 1-5;</a:t>
            </a:r>
            <a:br>
              <a:rPr lang="ru-RU" sz="2400" dirty="0" smtClean="0"/>
            </a:b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Инструкция: </a:t>
            </a:r>
            <a:r>
              <a:rPr lang="ru-RU" sz="2400" dirty="0" smtClean="0"/>
              <a:t>Жми на картинку и считай. (Например: одно солнце, 2 солнца….)</a:t>
            </a:r>
            <a:endParaRPr lang="ru-RU" sz="2400" dirty="0"/>
          </a:p>
        </p:txBody>
      </p:sp>
      <p:pic>
        <p:nvPicPr>
          <p:cNvPr id="3078" name="Picture 6" descr="G:\ИГРЫ\весна 4-5\kartinki-solnyshka-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86182" y="2214554"/>
            <a:ext cx="1581410" cy="1597005"/>
          </a:xfrm>
          <a:prstGeom prst="rect">
            <a:avLst/>
          </a:prstGeom>
          <a:noFill/>
        </p:spPr>
      </p:pic>
      <p:pic>
        <p:nvPicPr>
          <p:cNvPr id="10" name="Picture 6" descr="G:\ИГРЫ\весна 4-5\kartinki-solnyshka-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358478" y="3929066"/>
            <a:ext cx="1581410" cy="1597005"/>
          </a:xfrm>
          <a:prstGeom prst="rect">
            <a:avLst/>
          </a:prstGeom>
          <a:noFill/>
        </p:spPr>
      </p:pic>
      <p:pic>
        <p:nvPicPr>
          <p:cNvPr id="11" name="Picture 6" descr="G:\ИГРЫ\весна 4-5\kartinki-solnyshka-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215602" y="428604"/>
            <a:ext cx="1581410" cy="1597005"/>
          </a:xfrm>
          <a:prstGeom prst="rect">
            <a:avLst/>
          </a:prstGeom>
          <a:noFill/>
        </p:spPr>
      </p:pic>
      <p:pic>
        <p:nvPicPr>
          <p:cNvPr id="12" name="Picture 6" descr="G:\ИГРЫ\весна 4-5\kartinki-solnyshka-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357486" y="3500438"/>
            <a:ext cx="1581410" cy="1597005"/>
          </a:xfrm>
          <a:prstGeom prst="rect">
            <a:avLst/>
          </a:prstGeom>
          <a:noFill/>
        </p:spPr>
      </p:pic>
      <p:pic>
        <p:nvPicPr>
          <p:cNvPr id="13" name="Picture 6" descr="G:\ИГРЫ\весна 4-5\kartinki-solnyshka-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643238" y="857232"/>
            <a:ext cx="1581410" cy="1597005"/>
          </a:xfrm>
          <a:prstGeom prst="rect">
            <a:avLst/>
          </a:prstGeom>
          <a:noFill/>
        </p:spPr>
      </p:pic>
      <p:sp>
        <p:nvSpPr>
          <p:cNvPr id="9" name="Управляющая кнопка: далее 8">
            <a:hlinkClick r:id="" action="ppaction://hlinkshowjump?jump=nextslide" highlightClick="1"/>
          </p:cNvPr>
          <p:cNvSpPr/>
          <p:nvPr/>
        </p:nvSpPr>
        <p:spPr>
          <a:xfrm>
            <a:off x="8640960" y="6336704"/>
            <a:ext cx="467544" cy="404664"/>
          </a:xfrm>
          <a:prstGeom prst="actionButtonForwardNext">
            <a:avLst/>
          </a:prstGeom>
          <a:solidFill>
            <a:srgbClr val="FFFF66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Управляющая кнопка: назад 13">
            <a:hlinkClick r:id="" action="ppaction://hlinkshowjump?jump=previousslide" highlightClick="1"/>
          </p:cNvPr>
          <p:cNvSpPr/>
          <p:nvPr/>
        </p:nvSpPr>
        <p:spPr>
          <a:xfrm>
            <a:off x="72008" y="6381328"/>
            <a:ext cx="467544" cy="385486"/>
          </a:xfrm>
          <a:prstGeom prst="actionButtonBackPrevious">
            <a:avLst/>
          </a:prstGeom>
          <a:solidFill>
            <a:srgbClr val="FFFF66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3.93064E-6 L 0.45069 0.1847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5" y="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2.83237E-6 L 0.41145 0.10404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573" y="52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1.6763E-6 L -0.52257 0.26821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1" y="1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91329E-6 L -0.5776 0.10451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889" y="52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6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75856" y="1705208"/>
            <a:ext cx="2244136" cy="2251237"/>
          </a:xfrm>
          <a:prstGeom prst="rect">
            <a:avLst/>
          </a:prstGeom>
          <a:noFill/>
        </p:spPr>
      </p:pic>
      <p:pic>
        <p:nvPicPr>
          <p:cNvPr id="12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510878" y="4086761"/>
            <a:ext cx="1581410" cy="1586414"/>
          </a:xfrm>
          <a:prstGeom prst="rect">
            <a:avLst/>
          </a:prstGeom>
          <a:noFill/>
        </p:spPr>
      </p:pic>
      <p:pic>
        <p:nvPicPr>
          <p:cNvPr id="13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368002" y="586299"/>
            <a:ext cx="1581410" cy="1586414"/>
          </a:xfrm>
          <a:prstGeom prst="rect">
            <a:avLst/>
          </a:prstGeom>
          <a:noFill/>
        </p:spPr>
      </p:pic>
      <p:pic>
        <p:nvPicPr>
          <p:cNvPr id="1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2205086" y="3658133"/>
            <a:ext cx="1581410" cy="1586414"/>
          </a:xfrm>
          <a:prstGeom prst="rect">
            <a:avLst/>
          </a:prstGeom>
          <a:noFill/>
        </p:spPr>
      </p:pic>
      <p:pic>
        <p:nvPicPr>
          <p:cNvPr id="15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2490838" y="1014927"/>
            <a:ext cx="1581410" cy="1586414"/>
          </a:xfrm>
          <a:prstGeom prst="rect">
            <a:avLst/>
          </a:prstGeom>
          <a:noFill/>
        </p:spPr>
      </p:pic>
      <p:sp>
        <p:nvSpPr>
          <p:cNvPr id="17" name="Управляющая кнопка: далее 16">
            <a:hlinkClick r:id="" action="ppaction://hlinkshowjump?jump=nextslide" highlightClick="1"/>
          </p:cNvPr>
          <p:cNvSpPr/>
          <p:nvPr/>
        </p:nvSpPr>
        <p:spPr>
          <a:xfrm>
            <a:off x="8640960" y="6336704"/>
            <a:ext cx="467544" cy="404664"/>
          </a:xfrm>
          <a:prstGeom prst="actionButtonForwardNext">
            <a:avLst/>
          </a:prstGeom>
          <a:solidFill>
            <a:srgbClr val="FFFF66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Управляющая кнопка: назад 17">
            <a:hlinkClick r:id="" action="ppaction://hlinkshowjump?jump=previousslide" highlightClick="1"/>
          </p:cNvPr>
          <p:cNvSpPr/>
          <p:nvPr/>
        </p:nvSpPr>
        <p:spPr>
          <a:xfrm>
            <a:off x="72008" y="6381328"/>
            <a:ext cx="467544" cy="385486"/>
          </a:xfrm>
          <a:prstGeom prst="actionButtonBackPrevious">
            <a:avLst/>
          </a:prstGeom>
          <a:solidFill>
            <a:srgbClr val="FFFF66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3.93064E-6 L 0.4427 0.0275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135" y="13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2.83237E-6 L 0.41145 0.10404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573" y="52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1.6763E-6 L -0.52257 0.11098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128" y="55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91329E-6 L -0.5776 0.10451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889" y="52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6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75856" y="1712343"/>
            <a:ext cx="2244136" cy="2236966"/>
          </a:xfrm>
          <a:prstGeom prst="rect">
            <a:avLst/>
          </a:prstGeom>
          <a:noFill/>
        </p:spPr>
      </p:pic>
      <p:pic>
        <p:nvPicPr>
          <p:cNvPr id="12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510878" y="4091789"/>
            <a:ext cx="1581410" cy="1576357"/>
          </a:xfrm>
          <a:prstGeom prst="rect">
            <a:avLst/>
          </a:prstGeom>
          <a:noFill/>
        </p:spPr>
      </p:pic>
      <p:pic>
        <p:nvPicPr>
          <p:cNvPr id="13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368002" y="591327"/>
            <a:ext cx="1581410" cy="1576357"/>
          </a:xfrm>
          <a:prstGeom prst="rect">
            <a:avLst/>
          </a:prstGeom>
          <a:noFill/>
        </p:spPr>
      </p:pic>
      <p:pic>
        <p:nvPicPr>
          <p:cNvPr id="1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2205086" y="3663161"/>
            <a:ext cx="1581410" cy="1576357"/>
          </a:xfrm>
          <a:prstGeom prst="rect">
            <a:avLst/>
          </a:prstGeom>
          <a:noFill/>
        </p:spPr>
      </p:pic>
      <p:pic>
        <p:nvPicPr>
          <p:cNvPr id="15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2490838" y="1019955"/>
            <a:ext cx="1581410" cy="1576357"/>
          </a:xfrm>
          <a:prstGeom prst="rect">
            <a:avLst/>
          </a:prstGeom>
          <a:noFill/>
        </p:spPr>
      </p:pic>
      <p:sp>
        <p:nvSpPr>
          <p:cNvPr id="17" name="Управляющая кнопка: далее 16">
            <a:hlinkClick r:id="" action="ppaction://hlinkshowjump?jump=nextslide" highlightClick="1"/>
          </p:cNvPr>
          <p:cNvSpPr/>
          <p:nvPr/>
        </p:nvSpPr>
        <p:spPr>
          <a:xfrm>
            <a:off x="8640960" y="6336704"/>
            <a:ext cx="467544" cy="404664"/>
          </a:xfrm>
          <a:prstGeom prst="actionButtonForwardNext">
            <a:avLst/>
          </a:prstGeom>
          <a:solidFill>
            <a:srgbClr val="FFFF66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Управляющая кнопка: назад 17">
            <a:hlinkClick r:id="" action="ppaction://hlinkshowjump?jump=previousslide" highlightClick="1"/>
          </p:cNvPr>
          <p:cNvSpPr/>
          <p:nvPr/>
        </p:nvSpPr>
        <p:spPr>
          <a:xfrm>
            <a:off x="72008" y="6381328"/>
            <a:ext cx="467544" cy="385486"/>
          </a:xfrm>
          <a:prstGeom prst="actionButtonBackPrevious">
            <a:avLst/>
          </a:prstGeom>
          <a:solidFill>
            <a:srgbClr val="FFFF66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3.93064E-6 L 0.4427 0.0275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135" y="13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2.83237E-6 L 0.41145 0.10404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573" y="52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1.6763E-6 L -0.52257 0.11098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128" y="55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91329E-6 L -0.5776 0.10451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889" y="52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ИГРЫ\весна 4-5\img11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4414" y="2071678"/>
            <a:ext cx="6247424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Управляющая кнопка: далее 3">
            <a:hlinkClick r:id="" action="ppaction://hlinkshowjump?jump=nextslide" highlightClick="1"/>
          </p:cNvPr>
          <p:cNvSpPr/>
          <p:nvPr/>
        </p:nvSpPr>
        <p:spPr>
          <a:xfrm>
            <a:off x="8559588" y="6286463"/>
            <a:ext cx="467544" cy="404664"/>
          </a:xfrm>
          <a:prstGeom prst="actionButtonForwardNext">
            <a:avLst/>
          </a:prstGeom>
          <a:solidFill>
            <a:srgbClr val="FFFF66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Управляющая кнопка: назад 4">
            <a:hlinkClick r:id="" action="ppaction://hlinkshowjump?jump=previousslide" highlightClick="1"/>
          </p:cNvPr>
          <p:cNvSpPr/>
          <p:nvPr/>
        </p:nvSpPr>
        <p:spPr>
          <a:xfrm>
            <a:off x="72008" y="6381328"/>
            <a:ext cx="467544" cy="385486"/>
          </a:xfrm>
          <a:prstGeom prst="actionButtonBackPrevious">
            <a:avLst/>
          </a:prstGeom>
          <a:solidFill>
            <a:srgbClr val="FFFF66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214282" y="142853"/>
            <a:ext cx="864399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Задание 10. </a:t>
            </a:r>
            <a:r>
              <a:rPr lang="ru-RU" sz="2400" dirty="0" smtClean="0"/>
              <a:t>Составь рассказ.</a:t>
            </a:r>
          </a:p>
          <a:p>
            <a:pPr algn="just"/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Цель: </a:t>
            </a:r>
            <a:r>
              <a:rPr lang="ru-RU" sz="2400" dirty="0" smtClean="0"/>
              <a:t>развитие у детей умения </a:t>
            </a:r>
            <a:r>
              <a:rPr lang="ru-RU" sz="2400" b="1" dirty="0" smtClean="0"/>
              <a:t>составлять</a:t>
            </a:r>
            <a:r>
              <a:rPr lang="ru-RU" sz="2400" dirty="0" smtClean="0"/>
              <a:t> описательный </a:t>
            </a:r>
          </a:p>
          <a:p>
            <a:pPr algn="just"/>
            <a:r>
              <a:rPr lang="ru-RU" sz="2400" b="1" dirty="0" smtClean="0"/>
              <a:t>рассказ</a:t>
            </a:r>
            <a:r>
              <a:rPr lang="ru-RU" sz="2400" dirty="0" smtClean="0"/>
              <a:t>, используя </a:t>
            </a:r>
            <a:r>
              <a:rPr lang="ru-RU" sz="2400" dirty="0" err="1" smtClean="0"/>
              <a:t>мнемотаблицу</a:t>
            </a:r>
            <a:r>
              <a:rPr lang="ru-RU" sz="2400" dirty="0" smtClean="0"/>
              <a:t>, обогащение словаря по лексической теме.</a:t>
            </a:r>
          </a:p>
          <a:p>
            <a:pPr algn="just"/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Инструкция: </a:t>
            </a:r>
            <a:r>
              <a:rPr lang="ru-RU" sz="2400" dirty="0" smtClean="0"/>
              <a:t>Рассмотри схему и составь рассказ.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691186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https://ne-kurim.ru/forum/attachments/img6-jpg.851008/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  <p:sp>
        <p:nvSpPr>
          <p:cNvPr id="5" name="Управляющая кнопка: домой 4">
            <a:hlinkClick r:id="" action="ppaction://hlinkshowjump?jump=firstslide" highlightClick="1"/>
          </p:cNvPr>
          <p:cNvSpPr/>
          <p:nvPr/>
        </p:nvSpPr>
        <p:spPr>
          <a:xfrm>
            <a:off x="714348" y="5643578"/>
            <a:ext cx="928694" cy="857256"/>
          </a:xfrm>
          <a:prstGeom prst="actionButtonHome">
            <a:avLst/>
          </a:prstGeom>
          <a:solidFill>
            <a:srgbClr val="FFFF00"/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Управляющая кнопка: далее 7">
            <a:hlinkClick r:id="" action="ppaction://hlinkshowjump?jump=nextslide" highlightClick="1"/>
          </p:cNvPr>
          <p:cNvSpPr/>
          <p:nvPr/>
        </p:nvSpPr>
        <p:spPr>
          <a:xfrm>
            <a:off x="8559588" y="6286463"/>
            <a:ext cx="467544" cy="404664"/>
          </a:xfrm>
          <a:prstGeom prst="actionButtonForwardNext">
            <a:avLst/>
          </a:prstGeom>
          <a:solidFill>
            <a:srgbClr val="FFFF66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5131" y="548680"/>
            <a:ext cx="8229600" cy="1012974"/>
          </a:xfrm>
        </p:spPr>
        <p:txBody>
          <a:bodyPr>
            <a:normAutofit fontScale="90000"/>
          </a:bodyPr>
          <a:lstStyle/>
          <a:p>
            <a:r>
              <a:rPr lang="ru-RU" sz="3600" b="1" dirty="0"/>
              <a:t>Используемые источники: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643050"/>
            <a:ext cx="9144000" cy="4525963"/>
          </a:xfrm>
        </p:spPr>
        <p:txBody>
          <a:bodyPr>
            <a:normAutofit fontScale="92500" lnSpcReduction="10000"/>
          </a:bodyPr>
          <a:lstStyle/>
          <a:p>
            <a:r>
              <a:rPr lang="ru-RU" sz="2400" dirty="0" smtClean="0"/>
              <a:t>Материал с презентации. </a:t>
            </a:r>
            <a:r>
              <a:rPr lang="en-US" sz="2400" dirty="0" smtClean="0">
                <a:hlinkClick r:id="rId2"/>
              </a:rPr>
              <a:t>https://infourok.ru/interaktivnaya-igra-dlya-doshkolnikov-vesna-prishla-2669327.html</a:t>
            </a:r>
            <a:endParaRPr lang="ru-RU" sz="2400" dirty="0" smtClean="0"/>
          </a:p>
          <a:p>
            <a:r>
              <a:rPr lang="ru-RU" sz="2400" dirty="0" smtClean="0"/>
              <a:t>Материал с презентации. </a:t>
            </a:r>
            <a:r>
              <a:rPr lang="en-US" sz="2400" dirty="0" smtClean="0">
                <a:hlinkClick r:id="rId3"/>
              </a:rPr>
              <a:t>https://nsportal.ru/detskiy-sad/okruzhayushchiy-mir/2018/12/27/interaktivnaya-igra-vesna-prishla</a:t>
            </a:r>
            <a:endParaRPr lang="ru-RU" sz="2400" dirty="0" smtClean="0"/>
          </a:p>
          <a:p>
            <a:r>
              <a:rPr lang="ru-RU" sz="2400" dirty="0" smtClean="0"/>
              <a:t>Пальчиковая гимнастика. </a:t>
            </a:r>
            <a:r>
              <a:rPr lang="en-US" sz="2400" dirty="0" smtClean="0"/>
              <a:t>https://www.youtube.com/watch?v=Fq9Qj2eSfV4</a:t>
            </a:r>
            <a:endParaRPr lang="ru-RU" sz="2400" dirty="0" smtClean="0"/>
          </a:p>
          <a:p>
            <a:r>
              <a:rPr lang="ru-RU" sz="2400" dirty="0" smtClean="0"/>
              <a:t>Зрительная гимнастика. </a:t>
            </a:r>
            <a:r>
              <a:rPr lang="en-US" sz="2400" dirty="0" smtClean="0">
                <a:hlinkClick r:id="rId4"/>
              </a:rPr>
              <a:t>https://youtu.be/1syg-Ooy-dE</a:t>
            </a:r>
            <a:endParaRPr lang="ru-RU" sz="2400" dirty="0" smtClean="0"/>
          </a:p>
          <a:p>
            <a:r>
              <a:rPr lang="ru-RU" sz="2400" dirty="0" err="1" smtClean="0"/>
              <a:t>Лалаева</a:t>
            </a:r>
            <a:r>
              <a:rPr lang="ru-RU" sz="2400" dirty="0" smtClean="0"/>
              <a:t>, Р.И., Серебрякова, Н.В. Формирование лексики и грамматического строя у дошкольников с общим недоразвитием речи. – М., 2002.</a:t>
            </a:r>
          </a:p>
          <a:p>
            <a:r>
              <a:rPr lang="ru-RU" sz="2400" dirty="0" err="1" smtClean="0"/>
              <a:t>Ефименкова</a:t>
            </a:r>
            <a:r>
              <a:rPr lang="ru-RU" sz="2400" dirty="0" smtClean="0"/>
              <a:t>  Л.  Н.  Формирование  речи  у  дошкольников:  (Дети  с  общим недоразвитием речи). Книга для логопеда. – М.: Просвещение, 1985.</a:t>
            </a:r>
          </a:p>
          <a:p>
            <a:endParaRPr lang="ru-RU" dirty="0"/>
          </a:p>
        </p:txBody>
      </p:sp>
      <p:sp>
        <p:nvSpPr>
          <p:cNvPr id="4" name="Управляющая кнопка: далее 3">
            <a:hlinkClick r:id="" action="ppaction://hlinkshowjump?jump=nextslide" highlightClick="1"/>
          </p:cNvPr>
          <p:cNvSpPr/>
          <p:nvPr/>
        </p:nvSpPr>
        <p:spPr>
          <a:xfrm>
            <a:off x="8559588" y="6286463"/>
            <a:ext cx="467544" cy="404664"/>
          </a:xfrm>
          <a:prstGeom prst="actionButtonForwardNext">
            <a:avLst/>
          </a:prstGeom>
          <a:solidFill>
            <a:srgbClr val="FFFF66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Управляющая кнопка: назад 4">
            <a:hlinkClick r:id="" action="ppaction://hlinkshowjump?jump=previousslide" highlightClick="1"/>
          </p:cNvPr>
          <p:cNvSpPr/>
          <p:nvPr/>
        </p:nvSpPr>
        <p:spPr>
          <a:xfrm>
            <a:off x="72008" y="6381328"/>
            <a:ext cx="467544" cy="385486"/>
          </a:xfrm>
          <a:prstGeom prst="actionButtonBackPrevious">
            <a:avLst/>
          </a:prstGeom>
          <a:solidFill>
            <a:srgbClr val="FFFF66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 txBox="1">
            <a:spLocks noGrp="1"/>
          </p:cNvSpPr>
          <p:nvPr>
            <p:ph idx="1"/>
          </p:nvPr>
        </p:nvSpPr>
        <p:spPr>
          <a:xfrm>
            <a:off x="395536" y="476672"/>
            <a:ext cx="8291264" cy="32193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just">
              <a:buNone/>
            </a:pP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Задание 1. Найдите 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признаки </a:t>
            </a: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весны.</a:t>
            </a:r>
          </a:p>
          <a:p>
            <a:pPr marL="0" indent="0" algn="just">
              <a:buNone/>
            </a:pP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Цель: </a:t>
            </a:r>
            <a:r>
              <a:rPr lang="ru-RU" sz="2800" dirty="0" smtClean="0">
                <a:latin typeface="+mj-lt"/>
              </a:rPr>
              <a:t>Закрепить знания детей о весенних изменениях в природе.</a:t>
            </a:r>
          </a:p>
          <a:p>
            <a:pPr marL="0" indent="0" algn="just">
              <a:buNone/>
            </a:pP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Инструкция: </a:t>
            </a:r>
            <a:r>
              <a:rPr lang="ru-RU" sz="2800" dirty="0" smtClean="0">
                <a:latin typeface="+mj-lt"/>
              </a:rPr>
              <a:t>Рассмотрите картинки, подумайте какие признаки весенние. Жми по картинкам и проверяй.</a:t>
            </a:r>
            <a:endParaRPr lang="ru-RU" sz="2800" dirty="0">
              <a:latin typeface="+mj-lt"/>
            </a:endParaRPr>
          </a:p>
          <a:p>
            <a:pPr marL="0" indent="0" algn="ctr">
              <a:buNone/>
            </a:pPr>
            <a:endParaRPr lang="ru-RU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5" name="Управляющая кнопка: назад 4">
            <a:hlinkClick r:id="" action="ppaction://hlinkshowjump?jump=previousslide" highlightClick="1"/>
          </p:cNvPr>
          <p:cNvSpPr/>
          <p:nvPr/>
        </p:nvSpPr>
        <p:spPr>
          <a:xfrm>
            <a:off x="72008" y="6381328"/>
            <a:ext cx="467544" cy="385486"/>
          </a:xfrm>
          <a:prstGeom prst="actionButtonBackPrevious">
            <a:avLst/>
          </a:prstGeom>
          <a:solidFill>
            <a:srgbClr val="FFFF66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Управляющая кнопка: далее 5">
            <a:hlinkClick r:id="" action="ppaction://hlinkshowjump?jump=nextslide" highlightClick="1"/>
          </p:cNvPr>
          <p:cNvSpPr/>
          <p:nvPr/>
        </p:nvSpPr>
        <p:spPr>
          <a:xfrm>
            <a:off x="8640960" y="6336704"/>
            <a:ext cx="467544" cy="404664"/>
          </a:xfrm>
          <a:prstGeom prst="actionButtonForwardNext">
            <a:avLst/>
          </a:prstGeom>
          <a:solidFill>
            <a:srgbClr val="FFFF66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1822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:\Ирочка\Изображения\для презентации\весна\vesna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179512" y="3429000"/>
            <a:ext cx="4609890" cy="3240360"/>
          </a:xfrm>
          <a:prstGeom prst="rect">
            <a:avLst/>
          </a:prstGeom>
          <a:noFill/>
        </p:spPr>
      </p:pic>
      <p:pic>
        <p:nvPicPr>
          <p:cNvPr id="3" name="Picture 2" descr="B:\Ирочка\Изображения\для презентации\весна\zima.jpg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179512" y="116632"/>
            <a:ext cx="4608512" cy="3239391"/>
          </a:xfrm>
          <a:prstGeom prst="rect">
            <a:avLst/>
          </a:prstGeom>
          <a:noFill/>
        </p:spPr>
      </p:pic>
      <p:sp>
        <p:nvSpPr>
          <p:cNvPr id="5" name="Скругленный прямоугольник 4"/>
          <p:cNvSpPr/>
          <p:nvPr/>
        </p:nvSpPr>
        <p:spPr>
          <a:xfrm>
            <a:off x="5148064" y="5373216"/>
            <a:ext cx="1440160" cy="1224136"/>
          </a:xfrm>
          <a:prstGeom prst="roundRect">
            <a:avLst/>
          </a:prstGeom>
          <a:blipFill>
            <a:blip r:embed="rId5" cstate="screen"/>
            <a:stretch>
              <a:fillRect/>
            </a:stretch>
          </a:blip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7092280" y="1052736"/>
            <a:ext cx="1440160" cy="1224136"/>
          </a:xfrm>
          <a:prstGeom prst="roundRect">
            <a:avLst/>
          </a:prstGeom>
          <a:blipFill>
            <a:blip r:embed="rId6" cstate="screen"/>
            <a:stretch>
              <a:fillRect/>
            </a:stretch>
          </a:blip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7164288" y="3861048"/>
            <a:ext cx="1440160" cy="1296144"/>
          </a:xfrm>
          <a:prstGeom prst="roundRect">
            <a:avLst/>
          </a:prstGeom>
          <a:blipFill>
            <a:blip r:embed="rId7" cstate="screen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7164288" y="2492896"/>
            <a:ext cx="1440160" cy="1224136"/>
          </a:xfrm>
          <a:prstGeom prst="roundRect">
            <a:avLst/>
          </a:prstGeom>
          <a:blipFill>
            <a:blip r:embed="rId8" cstate="screen"/>
            <a:stretch>
              <a:fillRect/>
            </a:stretch>
          </a:blip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5148064" y="3861048"/>
            <a:ext cx="1440160" cy="1224136"/>
          </a:xfrm>
          <a:prstGeom prst="roundRect">
            <a:avLst/>
          </a:prstGeom>
          <a:blipFill>
            <a:blip r:embed="rId9" cstate="screen"/>
            <a:stretch>
              <a:fillRect/>
            </a:stretch>
          </a:blip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5148064" y="2492896"/>
            <a:ext cx="1440160" cy="1224136"/>
          </a:xfrm>
          <a:prstGeom prst="roundRect">
            <a:avLst/>
          </a:prstGeom>
          <a:blipFill>
            <a:blip r:embed="rId10" cstate="screen"/>
            <a:stretch>
              <a:fillRect/>
            </a:stretch>
          </a:blip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5148064" y="1052736"/>
            <a:ext cx="1440160" cy="1224136"/>
          </a:xfrm>
          <a:prstGeom prst="roundRect">
            <a:avLst/>
          </a:prstGeom>
          <a:blipFill>
            <a:blip r:embed="rId11" cstate="screen"/>
            <a:stretch>
              <a:fillRect/>
            </a:stretch>
          </a:blip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7236296" y="5373216"/>
            <a:ext cx="1440160" cy="1224136"/>
          </a:xfrm>
          <a:prstGeom prst="roundRect">
            <a:avLst/>
          </a:prstGeom>
          <a:blipFill>
            <a:blip r:embed="rId12" cstate="screen"/>
            <a:stretch>
              <a:fillRect/>
            </a:stretch>
          </a:blip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Управляющая кнопка: далее 1">
            <a:hlinkClick r:id="" action="ppaction://hlinkshowjump?jump=nextslide" highlightClick="1"/>
          </p:cNvPr>
          <p:cNvSpPr/>
          <p:nvPr/>
        </p:nvSpPr>
        <p:spPr>
          <a:xfrm>
            <a:off x="8640960" y="6336704"/>
            <a:ext cx="467544" cy="404664"/>
          </a:xfrm>
          <a:prstGeom prst="actionButtonForwardNext">
            <a:avLst/>
          </a:prstGeom>
          <a:solidFill>
            <a:srgbClr val="FFFF66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Управляющая кнопка: назад 12">
            <a:hlinkClick r:id="" action="ppaction://hlinkshowjump?jump=previousslide" highlightClick="1"/>
          </p:cNvPr>
          <p:cNvSpPr/>
          <p:nvPr/>
        </p:nvSpPr>
        <p:spPr>
          <a:xfrm>
            <a:off x="72008" y="6381328"/>
            <a:ext cx="467544" cy="385486"/>
          </a:xfrm>
          <a:prstGeom prst="actionButtonBackPrevious">
            <a:avLst/>
          </a:prstGeom>
          <a:solidFill>
            <a:srgbClr val="FFFF66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1FEF29"/>
                                      </p:to>
                                    </p:animClr>
                                    <p:set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mph" presetSubtype="2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1FEF29"/>
                                      </p:to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mph" presetSubtype="2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1FEF29"/>
                                      </p:to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1FEF29"/>
                                      </p:to>
                                    </p:animClr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1FEF29"/>
                                      </p:to>
                                    </p:animClr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4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4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5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548680"/>
            <a:ext cx="8856984" cy="3744416"/>
          </a:xfrm>
        </p:spPr>
        <p:txBody>
          <a:bodyPr>
            <a:normAutofit/>
          </a:bodyPr>
          <a:lstStyle/>
          <a:p>
            <a:pPr algn="just"/>
            <a:r>
              <a:rPr lang="ru-RU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Задание </a:t>
            </a:r>
            <a:r>
              <a:rPr lang="ru-RU" sz="28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2. Что перепутал художник?</a:t>
            </a:r>
            <a:br>
              <a:rPr lang="ru-RU" sz="28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</a:br>
            <a:r>
              <a:rPr lang="ru-RU" sz="28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Цель: </a:t>
            </a:r>
            <a:r>
              <a:rPr lang="ru-RU" sz="2800" dirty="0" smtClean="0">
                <a:solidFill>
                  <a:prstClr val="black"/>
                </a:solidFill>
                <a:ea typeface="+mn-ea"/>
                <a:cs typeface="+mn-cs"/>
              </a:rPr>
              <a:t>Обогащать и закреплять словарь детей, Развивать внимание, логическое мышление, творческие способности, воображение,</a:t>
            </a:r>
            <a:r>
              <a:rPr lang="ru-RU" sz="2800" dirty="0">
                <a:solidFill>
                  <a:prstClr val="black"/>
                </a:solidFill>
                <a:ea typeface="+mn-ea"/>
                <a:cs typeface="+mn-cs"/>
              </a:rPr>
              <a:t> </a:t>
            </a:r>
            <a:r>
              <a:rPr lang="ru-RU" sz="2800" dirty="0" smtClean="0">
                <a:solidFill>
                  <a:prstClr val="black"/>
                </a:solidFill>
                <a:ea typeface="+mn-ea"/>
                <a:cs typeface="+mn-cs"/>
              </a:rPr>
              <a:t>сообразительность.</a:t>
            </a:r>
            <a:r>
              <a:rPr lang="ru-RU" sz="28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/>
            </a:r>
            <a:br>
              <a:rPr lang="ru-RU" sz="28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</a:br>
            <a:r>
              <a:rPr lang="ru-RU" sz="28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Инструкция: </a:t>
            </a:r>
            <a:r>
              <a:rPr lang="ru-RU" sz="2800" dirty="0" smtClean="0">
                <a:solidFill>
                  <a:prstClr val="black"/>
                </a:solidFill>
                <a:ea typeface="+mn-ea"/>
                <a:cs typeface="+mn-cs"/>
              </a:rPr>
              <a:t>Рассмотри изображение.  Если ты считаешь что этого недолжно быть на картинке, жми.</a:t>
            </a:r>
            <a:endParaRPr lang="ru-RU" dirty="0"/>
          </a:p>
        </p:txBody>
      </p:sp>
      <p:sp>
        <p:nvSpPr>
          <p:cNvPr id="5" name="Управляющая кнопка: далее 4">
            <a:hlinkClick r:id="" action="ppaction://hlinkshowjump?jump=nextslide" highlightClick="1"/>
          </p:cNvPr>
          <p:cNvSpPr/>
          <p:nvPr/>
        </p:nvSpPr>
        <p:spPr>
          <a:xfrm>
            <a:off x="8559588" y="6286463"/>
            <a:ext cx="467544" cy="404664"/>
          </a:xfrm>
          <a:prstGeom prst="actionButtonForwardNext">
            <a:avLst/>
          </a:prstGeom>
          <a:solidFill>
            <a:srgbClr val="FFFF66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Управляющая кнопка: назад 5">
            <a:hlinkClick r:id="" action="ppaction://hlinkshowjump?jump=previousslide" highlightClick="1"/>
          </p:cNvPr>
          <p:cNvSpPr/>
          <p:nvPr/>
        </p:nvSpPr>
        <p:spPr>
          <a:xfrm>
            <a:off x="72008" y="6381328"/>
            <a:ext cx="467544" cy="385486"/>
          </a:xfrm>
          <a:prstGeom prst="actionButtonBackPrevious">
            <a:avLst/>
          </a:prstGeom>
          <a:solidFill>
            <a:srgbClr val="FFFF66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718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B:\Ирочка\Изображения\для презентации\весна\фон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323528" y="332656"/>
            <a:ext cx="8502686" cy="5976664"/>
          </a:xfrm>
          <a:prstGeom prst="rect">
            <a:avLst/>
          </a:prstGeom>
          <a:noFill/>
        </p:spPr>
      </p:pic>
      <p:sp>
        <p:nvSpPr>
          <p:cNvPr id="10" name="Овал 9"/>
          <p:cNvSpPr/>
          <p:nvPr/>
        </p:nvSpPr>
        <p:spPr>
          <a:xfrm>
            <a:off x="1475656" y="1772816"/>
            <a:ext cx="3888432" cy="4176464"/>
          </a:xfrm>
          <a:prstGeom prst="ellipse">
            <a:avLst/>
          </a:prstGeom>
          <a:blipFill>
            <a:blip r:embed="rId3" cstate="screen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4" name="Picture 6" descr="B:\Ирочка\Изображения\для презентации\весна\снег на крыше.png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4067944" y="1844824"/>
            <a:ext cx="4410103" cy="2880320"/>
          </a:xfrm>
          <a:prstGeom prst="rect">
            <a:avLst/>
          </a:prstGeom>
          <a:noFill/>
        </p:spPr>
      </p:pic>
      <p:sp>
        <p:nvSpPr>
          <p:cNvPr id="11" name="Овал 10"/>
          <p:cNvSpPr/>
          <p:nvPr/>
        </p:nvSpPr>
        <p:spPr>
          <a:xfrm>
            <a:off x="1403648" y="1484784"/>
            <a:ext cx="3888432" cy="4464496"/>
          </a:xfrm>
          <a:prstGeom prst="ellipse">
            <a:avLst/>
          </a:prstGeom>
          <a:blipFill>
            <a:blip r:embed="rId5" cstate="screen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5" name="Picture 7" descr="B:\Ирочка\Изображения\для презентации\весна\снег.png"/>
          <p:cNvPicPr>
            <a:picLocks noChangeAspect="1" noChangeArrowheads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323528" y="3429001"/>
            <a:ext cx="8496944" cy="2957612"/>
          </a:xfrm>
          <a:prstGeom prst="rect">
            <a:avLst/>
          </a:prstGeom>
          <a:noFill/>
        </p:spPr>
      </p:pic>
      <p:pic>
        <p:nvPicPr>
          <p:cNvPr id="2057" name="Picture 9" descr="B:\Ирочка\Изображения\для презентации\весна\весна.png"/>
          <p:cNvPicPr>
            <a:picLocks noChangeAspect="1" noChangeArrowheads="1"/>
          </p:cNvPicPr>
          <p:nvPr/>
        </p:nvPicPr>
        <p:blipFill>
          <a:blip r:embed="rId7" cstate="screen"/>
          <a:srcRect/>
          <a:stretch>
            <a:fillRect/>
          </a:stretch>
        </p:blipFill>
        <p:spPr bwMode="auto">
          <a:xfrm>
            <a:off x="1115616" y="4437112"/>
            <a:ext cx="1443370" cy="1658416"/>
          </a:xfrm>
          <a:prstGeom prst="rect">
            <a:avLst/>
          </a:prstGeom>
          <a:noFill/>
        </p:spPr>
      </p:pic>
      <p:pic>
        <p:nvPicPr>
          <p:cNvPr id="2056" name="Picture 8" descr="B:\Ирочка\Изображения\для презентации\весна\зима ребенок.png"/>
          <p:cNvPicPr>
            <a:picLocks noChangeAspect="1" noChangeArrowheads="1"/>
          </p:cNvPicPr>
          <p:nvPr/>
        </p:nvPicPr>
        <p:blipFill>
          <a:blip r:embed="rId8" cstate="screen"/>
          <a:srcRect/>
          <a:stretch>
            <a:fillRect/>
          </a:stretch>
        </p:blipFill>
        <p:spPr bwMode="auto">
          <a:xfrm>
            <a:off x="1403648" y="4365104"/>
            <a:ext cx="1440160" cy="1872603"/>
          </a:xfrm>
          <a:prstGeom prst="rect">
            <a:avLst/>
          </a:prstGeom>
          <a:noFill/>
        </p:spPr>
      </p:pic>
      <p:pic>
        <p:nvPicPr>
          <p:cNvPr id="2059" name="Picture 11" descr="B:\Ирочка\Изображения\для презентации\весна\лужа.png"/>
          <p:cNvPicPr>
            <a:picLocks noChangeAspect="1" noChangeArrowheads="1"/>
          </p:cNvPicPr>
          <p:nvPr/>
        </p:nvPicPr>
        <p:blipFill>
          <a:blip r:embed="rId9" cstate="screen"/>
          <a:srcRect/>
          <a:stretch>
            <a:fillRect/>
          </a:stretch>
        </p:blipFill>
        <p:spPr bwMode="auto">
          <a:xfrm>
            <a:off x="7524328" y="5301208"/>
            <a:ext cx="1229628" cy="720080"/>
          </a:xfrm>
          <a:prstGeom prst="rect">
            <a:avLst/>
          </a:prstGeom>
          <a:noFill/>
        </p:spPr>
      </p:pic>
      <p:pic>
        <p:nvPicPr>
          <p:cNvPr id="2058" name="Picture 10" descr="B:\Ирочка\Изображения\для презентации\весна\снеговик.png"/>
          <p:cNvPicPr>
            <a:picLocks noChangeAspect="1" noChangeArrowheads="1"/>
          </p:cNvPicPr>
          <p:nvPr/>
        </p:nvPicPr>
        <p:blipFill>
          <a:blip r:embed="rId10" cstate="screen"/>
          <a:srcRect/>
          <a:stretch>
            <a:fillRect/>
          </a:stretch>
        </p:blipFill>
        <p:spPr bwMode="auto">
          <a:xfrm>
            <a:off x="7380312" y="4149080"/>
            <a:ext cx="1432991" cy="1680220"/>
          </a:xfrm>
          <a:prstGeom prst="rect">
            <a:avLst/>
          </a:prstGeom>
          <a:noFill/>
        </p:spPr>
      </p:pic>
      <p:pic>
        <p:nvPicPr>
          <p:cNvPr id="2060" name="Picture 12" descr="B:\Ирочка\Изображения\для презентации\весна\солнце.png"/>
          <p:cNvPicPr>
            <a:picLocks noChangeAspect="1" noChangeArrowheads="1"/>
          </p:cNvPicPr>
          <p:nvPr/>
        </p:nvPicPr>
        <p:blipFill>
          <a:blip r:embed="rId11" cstate="screen"/>
          <a:srcRect/>
          <a:stretch>
            <a:fillRect/>
          </a:stretch>
        </p:blipFill>
        <p:spPr bwMode="auto">
          <a:xfrm>
            <a:off x="342302" y="404664"/>
            <a:ext cx="1205361" cy="1152128"/>
          </a:xfrm>
          <a:prstGeom prst="rect">
            <a:avLst/>
          </a:prstGeom>
          <a:noFill/>
        </p:spPr>
      </p:pic>
      <p:pic>
        <p:nvPicPr>
          <p:cNvPr id="2061" name="Picture 13" descr="B:\Ирочка\Изображения\для презентации\весна\солнца нет.png"/>
          <p:cNvPicPr>
            <a:picLocks noChangeAspect="1" noChangeArrowheads="1"/>
          </p:cNvPicPr>
          <p:nvPr/>
        </p:nvPicPr>
        <p:blipFill>
          <a:blip r:embed="rId12" cstate="screen"/>
          <a:srcRect/>
          <a:stretch>
            <a:fillRect/>
          </a:stretch>
        </p:blipFill>
        <p:spPr bwMode="auto">
          <a:xfrm>
            <a:off x="323528" y="404664"/>
            <a:ext cx="1544519" cy="1261205"/>
          </a:xfrm>
          <a:prstGeom prst="rect">
            <a:avLst/>
          </a:prstGeom>
          <a:noFill/>
        </p:spPr>
      </p:pic>
      <p:sp>
        <p:nvSpPr>
          <p:cNvPr id="14" name="Управляющая кнопка: далее 13">
            <a:hlinkClick r:id="" action="ppaction://hlinkshowjump?jump=nextslide" highlightClick="1"/>
          </p:cNvPr>
          <p:cNvSpPr/>
          <p:nvPr/>
        </p:nvSpPr>
        <p:spPr>
          <a:xfrm>
            <a:off x="8640960" y="6383266"/>
            <a:ext cx="467544" cy="404664"/>
          </a:xfrm>
          <a:prstGeom prst="actionButtonForwardNext">
            <a:avLst/>
          </a:prstGeom>
          <a:solidFill>
            <a:srgbClr val="FFFF66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Управляющая кнопка: назад 14">
            <a:hlinkClick r:id="" action="ppaction://hlinkshowjump?jump=previousslide" highlightClick="1"/>
          </p:cNvPr>
          <p:cNvSpPr/>
          <p:nvPr/>
        </p:nvSpPr>
        <p:spPr>
          <a:xfrm>
            <a:off x="72008" y="6427890"/>
            <a:ext cx="467544" cy="385486"/>
          </a:xfrm>
          <a:prstGeom prst="actionButtonBackPrevious">
            <a:avLst/>
          </a:prstGeom>
          <a:solidFill>
            <a:srgbClr val="FFFF66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0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0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5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0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0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8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0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61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42844" y="714356"/>
            <a:ext cx="8543956" cy="5411807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24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Задание 3. Отгадай загадки.</a:t>
            </a:r>
          </a:p>
          <a:p>
            <a:pPr algn="just">
              <a:buNone/>
            </a:pPr>
            <a:r>
              <a:rPr lang="ru-RU" sz="24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4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4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Цель: </a:t>
            </a:r>
            <a:r>
              <a:rPr lang="ru-RU" sz="2400" dirty="0" smtClean="0"/>
              <a:t>Формировать умение детей отгадывать загадки, закреплять знания детей о характерных признаках весны, развивать слуховое внимание, память, сообразительность, инициативность и самостоятельность.</a:t>
            </a:r>
          </a:p>
          <a:p>
            <a:pPr>
              <a:buNone/>
            </a:pPr>
            <a:r>
              <a:rPr lang="ru-RU" sz="24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Инструкция: </a:t>
            </a:r>
            <a:r>
              <a:rPr lang="ru-RU" sz="2400" dirty="0" smtClean="0">
                <a:solidFill>
                  <a:prstClr val="black"/>
                </a:solidFill>
              </a:rPr>
              <a:t>Послушай загадку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> Отгадай ее.</a:t>
            </a:r>
            <a:br>
              <a:rPr lang="ru-RU" sz="2400" dirty="0" smtClean="0"/>
            </a:br>
            <a:r>
              <a:rPr lang="ru-RU" sz="2400" dirty="0" smtClean="0"/>
              <a:t>Нажимай на кнопку «ОТВЕТ»и проверь себя, объясни как догадался.</a:t>
            </a:r>
            <a:endParaRPr lang="ru-RU" sz="2400" dirty="0"/>
          </a:p>
        </p:txBody>
      </p:sp>
      <p:sp>
        <p:nvSpPr>
          <p:cNvPr id="4" name="Управляющая кнопка: далее 3">
            <a:hlinkClick r:id="" action="ppaction://hlinkshowjump?jump=nextslide" highlightClick="1"/>
          </p:cNvPr>
          <p:cNvSpPr/>
          <p:nvPr/>
        </p:nvSpPr>
        <p:spPr>
          <a:xfrm>
            <a:off x="8559588" y="6286463"/>
            <a:ext cx="467544" cy="404664"/>
          </a:xfrm>
          <a:prstGeom prst="actionButtonForwardNext">
            <a:avLst/>
          </a:prstGeom>
          <a:solidFill>
            <a:srgbClr val="FFFF66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Управляющая кнопка: назад 4">
            <a:hlinkClick r:id="" action="ppaction://hlinkshowjump?jump=previousslide" highlightClick="1"/>
          </p:cNvPr>
          <p:cNvSpPr/>
          <p:nvPr/>
        </p:nvSpPr>
        <p:spPr>
          <a:xfrm>
            <a:off x="72008" y="6381328"/>
            <a:ext cx="467544" cy="385486"/>
          </a:xfrm>
          <a:prstGeom prst="actionButtonBackPrevious">
            <a:avLst/>
          </a:prstGeom>
          <a:solidFill>
            <a:srgbClr val="FFFF66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1142976" y="785794"/>
            <a:ext cx="6786610" cy="1081087"/>
          </a:xfrm>
          <a:prstGeom prst="rect">
            <a:avLst/>
          </a:prstGeom>
        </p:spPr>
        <p:txBody>
          <a:bodyPr>
            <a:no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omic Sans MS" pitchFamily="66" charset="0"/>
              </a:rPr>
              <a:t>Из-под снега расцветает,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omic Sans MS" pitchFamily="66" charset="0"/>
              </a:rPr>
              <a:t>Раньше всех весну встречает.</a:t>
            </a:r>
          </a:p>
          <a:p>
            <a:pPr marL="274320" marR="0" lvl="0" indent="-27432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Tx/>
              <a:buFont typeface="Arial" pitchFamily="34" charset="0"/>
              <a:buNone/>
              <a:tabLst/>
              <a:defRPr/>
            </a:pPr>
            <a:endParaRPr kumimoji="0" lang="ru-RU" sz="3200" b="1" i="0" u="none" strike="noStrike" kern="1200" cap="none" spc="0" normalizeH="0" baseline="0" noProof="0" dirty="0" smtClean="0">
              <a:ln>
                <a:noFill/>
              </a:ln>
              <a:solidFill>
                <a:srgbClr val="0066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Tx/>
              <a:buFontTx/>
              <a:buNone/>
              <a:tabLst/>
              <a:defRPr/>
            </a:pPr>
            <a:endParaRPr kumimoji="0" lang="ru-RU" sz="3200" b="0" i="0" u="none" strike="noStrike" kern="1200" cap="none" spc="0" normalizeH="0" baseline="0" noProof="0" dirty="0" smtClean="0">
              <a:ln>
                <a:noFill/>
              </a:ln>
              <a:solidFill>
                <a:srgbClr val="CC0000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Comic Sans MS" pitchFamily="66" charset="0"/>
              <a:ea typeface="+mn-ea"/>
              <a:cs typeface="+mn-cs"/>
            </a:endParaRPr>
          </a:p>
        </p:txBody>
      </p:sp>
      <p:pic>
        <p:nvPicPr>
          <p:cNvPr id="4" name="Рисунок 3" descr="2018-04-05-15-03-11.jpg"/>
          <p:cNvPicPr>
            <a:picLocks noChangeAspect="1"/>
          </p:cNvPicPr>
          <p:nvPr/>
        </p:nvPicPr>
        <p:blipFill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643306" y="2357430"/>
            <a:ext cx="4286250" cy="3714761"/>
          </a:xfrm>
          <a:prstGeom prst="rect">
            <a:avLst/>
          </a:prstGeom>
        </p:spPr>
      </p:pic>
      <p:sp>
        <p:nvSpPr>
          <p:cNvPr id="2" name="Управляющая кнопка: настраиваемая 1">
            <a:hlinkClick r:id="" action="ppaction://noaction" highlightClick="1"/>
          </p:cNvPr>
          <p:cNvSpPr/>
          <p:nvPr/>
        </p:nvSpPr>
        <p:spPr>
          <a:xfrm>
            <a:off x="1428728" y="2357430"/>
            <a:ext cx="1882468" cy="576064"/>
          </a:xfrm>
          <a:prstGeom prst="actionButtonBlank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ОТВЕТ</a:t>
            </a:r>
            <a:endParaRPr lang="ru-RU" dirty="0"/>
          </a:p>
        </p:txBody>
      </p:sp>
      <p:sp>
        <p:nvSpPr>
          <p:cNvPr id="6" name="Управляющая кнопка: далее 5">
            <a:hlinkClick r:id="" action="ppaction://hlinkshowjump?jump=nextslide" highlightClick="1"/>
          </p:cNvPr>
          <p:cNvSpPr/>
          <p:nvPr/>
        </p:nvSpPr>
        <p:spPr>
          <a:xfrm>
            <a:off x="8640960" y="6336704"/>
            <a:ext cx="467544" cy="404664"/>
          </a:xfrm>
          <a:prstGeom prst="actionButtonForwardNext">
            <a:avLst/>
          </a:prstGeom>
          <a:solidFill>
            <a:srgbClr val="FFFF66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Управляющая кнопка: назад 6">
            <a:hlinkClick r:id="" action="ppaction://hlinkshowjump?jump=previousslide" highlightClick="1"/>
          </p:cNvPr>
          <p:cNvSpPr/>
          <p:nvPr/>
        </p:nvSpPr>
        <p:spPr>
          <a:xfrm>
            <a:off x="72008" y="6381328"/>
            <a:ext cx="467544" cy="385486"/>
          </a:xfrm>
          <a:prstGeom prst="actionButtonBackPrevious">
            <a:avLst/>
          </a:prstGeom>
          <a:solidFill>
            <a:srgbClr val="FFFF66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1562075" y="423401"/>
            <a:ext cx="5660132" cy="2159670"/>
          </a:xfrm>
          <a:prstGeom prst="rect">
            <a:avLst/>
          </a:prstGeom>
        </p:spPr>
        <p:txBody>
          <a:bodyPr>
            <a:noAutofit/>
          </a:bodyPr>
          <a:lstStyle/>
          <a:p>
            <a:pPr marL="274320" marR="0" lvl="0" indent="-27432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Tx/>
              <a:buFont typeface="Arial" pitchFamily="34" charset="0"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	</a:t>
            </a: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omic Sans MS" pitchFamily="66" charset="0"/>
              </a:rPr>
              <a:t>Тает снежок,</a:t>
            </a:r>
            <a:b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omic Sans MS" pitchFamily="66" charset="0"/>
              </a:rPr>
            </a:b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omic Sans MS" pitchFamily="66" charset="0"/>
              </a:rPr>
              <a:t>Ожил лужок,</a:t>
            </a:r>
            <a:b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omic Sans MS" pitchFamily="66" charset="0"/>
              </a:rPr>
            </a:b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omic Sans MS" pitchFamily="66" charset="0"/>
              </a:rPr>
              <a:t>День прибывает.</a:t>
            </a:r>
            <a:b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omic Sans MS" pitchFamily="66" charset="0"/>
              </a:rPr>
            </a:b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omic Sans MS" pitchFamily="66" charset="0"/>
              </a:rPr>
              <a:t>Когда это бывает?</a:t>
            </a: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Tx/>
              <a:buFontTx/>
              <a:buNone/>
              <a:tabLst/>
              <a:defRPr/>
            </a:pPr>
            <a:endParaRPr kumimoji="0" lang="ru-RU" sz="3200" b="1" i="0" u="none" strike="noStrike" kern="1200" cap="none" spc="0" normalizeH="0" baseline="0" noProof="0" dirty="0" smtClean="0">
              <a:ln>
                <a:noFill/>
              </a:ln>
              <a:solidFill>
                <a:srgbClr val="FF0066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Comic Sans MS" pitchFamily="66" charset="0"/>
              <a:ea typeface="+mn-ea"/>
              <a:cs typeface="+mn-cs"/>
            </a:endParaRPr>
          </a:p>
        </p:txBody>
      </p:sp>
      <p:pic>
        <p:nvPicPr>
          <p:cNvPr id="4" name="Picture 2" descr="Фото жизнь - NadyaFilimonova - природа... - весна в лесу.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3286116" y="2804239"/>
            <a:ext cx="4357718" cy="30963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Управляющая кнопка: настраиваемая 6">
            <a:hlinkClick r:id="" action="ppaction://noaction" highlightClick="1"/>
          </p:cNvPr>
          <p:cNvSpPr/>
          <p:nvPr/>
        </p:nvSpPr>
        <p:spPr>
          <a:xfrm>
            <a:off x="1214414" y="2780928"/>
            <a:ext cx="1882468" cy="576064"/>
          </a:xfrm>
          <a:prstGeom prst="actionButtonBlank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ОТВЕТ</a:t>
            </a:r>
            <a:endParaRPr lang="ru-RU" dirty="0"/>
          </a:p>
        </p:txBody>
      </p:sp>
      <p:sp>
        <p:nvSpPr>
          <p:cNvPr id="8" name="Управляющая кнопка: далее 7">
            <a:hlinkClick r:id="" action="ppaction://hlinkshowjump?jump=nextslide" highlightClick="1"/>
          </p:cNvPr>
          <p:cNvSpPr/>
          <p:nvPr/>
        </p:nvSpPr>
        <p:spPr>
          <a:xfrm>
            <a:off x="8640960" y="6336704"/>
            <a:ext cx="467544" cy="404664"/>
          </a:xfrm>
          <a:prstGeom prst="actionButtonForwardNext">
            <a:avLst/>
          </a:prstGeom>
          <a:solidFill>
            <a:srgbClr val="FFFF66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Управляющая кнопка: назад 8">
            <a:hlinkClick r:id="" action="ppaction://hlinkshowjump?jump=previousslide" highlightClick="1"/>
          </p:cNvPr>
          <p:cNvSpPr/>
          <p:nvPr/>
        </p:nvSpPr>
        <p:spPr>
          <a:xfrm>
            <a:off x="72008" y="6381328"/>
            <a:ext cx="467544" cy="385486"/>
          </a:xfrm>
          <a:prstGeom prst="actionButtonBackPrevious">
            <a:avLst/>
          </a:prstGeom>
          <a:solidFill>
            <a:srgbClr val="FFFF66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925</TotalTime>
  <Words>291</Words>
  <Application>Microsoft Office PowerPoint</Application>
  <PresentationFormat>Экран (4:3)</PresentationFormat>
  <Paragraphs>56</Paragraphs>
  <Slides>27</Slides>
  <Notes>1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28" baseType="lpstr">
      <vt:lpstr>Тема Office</vt:lpstr>
      <vt:lpstr>Признаки ранней весны для детей 4-5 лет</vt:lpstr>
      <vt:lpstr>Презентация PowerPoint</vt:lpstr>
      <vt:lpstr>Презентация PowerPoint</vt:lpstr>
      <vt:lpstr>Презентация PowerPoint</vt:lpstr>
      <vt:lpstr>Задание 2. Что перепутал художник? Цель: Обогащать и закреплять словарь детей, Развивать внимание, логическое мышление, творческие способности, воображение, сообразительность. Инструкция: Рассмотри изображение.  Если ты считаешь что этого недолжно быть на картинке, жми.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Задание 9. Посчитай 1-5.  Цель: упражнять в согласовании существительных с числительными 1-5; Инструкция: Жми на картинку и считай. (Например: одно солнце, 2 солнца….)</vt:lpstr>
      <vt:lpstr>Презентация PowerPoint</vt:lpstr>
      <vt:lpstr>Презентация PowerPoint</vt:lpstr>
      <vt:lpstr>Презентация PowerPoint</vt:lpstr>
      <vt:lpstr>Презентация PowerPoint</vt:lpstr>
      <vt:lpstr>Используемые источники: 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Админ</dc:creator>
  <cp:lastModifiedBy>Пользователь</cp:lastModifiedBy>
  <cp:revision>98</cp:revision>
  <dcterms:created xsi:type="dcterms:W3CDTF">2021-03-24T08:37:17Z</dcterms:created>
  <dcterms:modified xsi:type="dcterms:W3CDTF">2022-03-29T23:54:51Z</dcterms:modified>
</cp:coreProperties>
</file>