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7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572000" y="260648"/>
            <a:ext cx="4244008" cy="1470025"/>
          </a:xfrm>
        </p:spPr>
        <p:txBody>
          <a:bodyPr>
            <a:normAutofit/>
          </a:bodyPr>
          <a:lstStyle>
            <a:lvl1pPr>
              <a:defRPr sz="3600" b="0" baseline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8592" y="1988840"/>
            <a:ext cx="461540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48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2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9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4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4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4624"/>
            <a:ext cx="7077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0E49-B77D-42E0-A18C-6ACCC3637B8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BFD7-7518-45F2-8101-4B55CCFB6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5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214754"/>
            <a:ext cx="2376264" cy="297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88640"/>
            <a:ext cx="4248472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Федеральный инновационный проект «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ПРОФМАЯК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»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5328" y="4797152"/>
            <a:ext cx="5869160" cy="17281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Координатор проекта - Елена Владимировна </a:t>
            </a:r>
            <a:r>
              <a:rPr lang="ru-RU" dirty="0" err="1" smtClean="0">
                <a:solidFill>
                  <a:srgbClr val="002060"/>
                </a:solidFill>
              </a:rPr>
              <a:t>Дошина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Зав. лабораторией развития форм профессиональной ориентации и самоопределения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Регионального </a:t>
            </a:r>
            <a:r>
              <a:rPr lang="ru-RU" dirty="0">
                <a:solidFill>
                  <a:srgbClr val="002060"/>
                </a:solidFill>
              </a:rPr>
              <a:t>института кадровой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06724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Организации-соисполнители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919896"/>
              </p:ext>
            </p:extLst>
          </p:nvPr>
        </p:nvGraphicFramePr>
        <p:xfrm>
          <a:off x="611560" y="1628800"/>
          <a:ext cx="7920880" cy="4525965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14618668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1715903644"/>
                    </a:ext>
                  </a:extLst>
                </a:gridCol>
              </a:tblGrid>
              <a:tr h="569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автономное профессиональное образовательное учреждение Иркутской области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Иркутский колледж экономики, сервиса и туризма»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6265615"/>
                  </a:ext>
                </a:extLst>
              </a:tr>
              <a:tr h="569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профессиональное образовательное учреждение Иркутской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«Иркутский техникум транспорта и строительства»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8879012"/>
                  </a:ext>
                </a:extLst>
              </a:tr>
              <a:tr h="45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бюджетное общеобразовательное учреждение города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Иркутска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 общеобразовательная школа № 4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1042754"/>
                  </a:ext>
                </a:extLst>
              </a:tr>
              <a:tr h="45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бюджетное общеобразовательное учреждение города Иркутска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общеобразовательная школа № 18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251392"/>
                  </a:ext>
                </a:extLst>
              </a:tr>
              <a:tr h="45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бюджетное дошкольное образовательное учреждения города Иркутска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детский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сад №62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0043493"/>
                  </a:ext>
                </a:extLst>
              </a:tr>
              <a:tr h="58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профессиональное образовательное учреждение Иркутской области «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Тулунский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аграрный техникум»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039516"/>
                  </a:ext>
                </a:extLst>
              </a:tr>
              <a:tr h="490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бюджетное профессиональное образовательное учреждение Иркутской области «Братский педагогический колледж» (Филиал)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7762894"/>
                  </a:ext>
                </a:extLst>
              </a:tr>
              <a:tr h="45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Областное государственное бюджетное профессиональное образовательное учреждение "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Тулунский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медицинский колледж"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0220840"/>
                  </a:ext>
                </a:extLst>
              </a:tr>
              <a:tr h="490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Комитет по образованию администрации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Тулунского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муниципального района</a:t>
                      </a:r>
                    </a:p>
                  </a:txBody>
                  <a:tcPr marL="3440" marR="3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3086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0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Модель взаимодействия ОО ФИП «ПРОФМАЯК»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82" t="10566" r="4902"/>
          <a:stretch/>
        </p:blipFill>
        <p:spPr>
          <a:xfrm>
            <a:off x="467544" y="1772816"/>
            <a:ext cx="813046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4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Аннотация инновационного 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образовательного проекта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gray">
          <a:xfrm>
            <a:off x="3563938" y="33464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6327775" y="33464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67475" y="3095625"/>
            <a:ext cx="2355850" cy="523875"/>
            <a:chOff x="3964" y="2071"/>
            <a:chExt cx="1484" cy="330"/>
          </a:xfrm>
        </p:grpSpPr>
        <p:sp>
          <p:nvSpPr>
            <p:cNvPr id="6" name="AutoShape 1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1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Rectangle 18"/>
          <p:cNvSpPr>
            <a:spLocks noChangeArrowheads="1"/>
          </p:cNvSpPr>
          <p:nvPr/>
        </p:nvSpPr>
        <p:spPr bwMode="black">
          <a:xfrm>
            <a:off x="7142708" y="3146425"/>
            <a:ext cx="100380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Этап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3675063" y="3095625"/>
            <a:ext cx="2355850" cy="523875"/>
            <a:chOff x="2140" y="2071"/>
            <a:chExt cx="1484" cy="330"/>
          </a:xfrm>
        </p:grpSpPr>
        <p:sp>
          <p:nvSpPr>
            <p:cNvPr id="10" name="AutoShape 2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2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black">
          <a:xfrm>
            <a:off x="4343944" y="3146425"/>
            <a:ext cx="1003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Этап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 2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gray">
          <a:xfrm>
            <a:off x="801688" y="33464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ltGray">
          <a:xfrm>
            <a:off x="900113" y="3095625"/>
            <a:ext cx="235585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ltGray">
          <a:xfrm>
            <a:off x="936625" y="3127375"/>
            <a:ext cx="2273300" cy="12541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black">
          <a:xfrm>
            <a:off x="1568994" y="3146425"/>
            <a:ext cx="1003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Этап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 1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gray">
          <a:xfrm>
            <a:off x="1023938" y="2646363"/>
            <a:ext cx="3911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Задачи: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gray">
          <a:xfrm>
            <a:off x="801688" y="3658374"/>
            <a:ext cx="2586037" cy="2185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Нормативно-правовое обеспечение проекта</a:t>
            </a:r>
            <a:endParaRPr lang="en-US" sz="1600" b="1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Методическое обеспечение реализации профессиональных проб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gray">
          <a:xfrm>
            <a:off x="3644900" y="3658374"/>
            <a:ext cx="2506663" cy="21852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Разработка модели реализации профессиональных проб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Повышения квалификации педагогов (КПК, семинары и т.д.)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gray">
          <a:xfrm>
            <a:off x="6376988" y="3922713"/>
            <a:ext cx="2506662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Диагностика эффективности модели</a:t>
            </a:r>
            <a:endParaRPr lang="en-US" sz="1600" b="1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 Обобщение и распространения опыта проекта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113" y="1597621"/>
            <a:ext cx="7635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Цель: </a:t>
            </a:r>
            <a:r>
              <a:rPr lang="ru-RU" sz="2000" b="1" dirty="0"/>
              <a:t>Р</a:t>
            </a:r>
            <a:r>
              <a:rPr lang="ru-RU" sz="2000" b="1" dirty="0" smtClean="0"/>
              <a:t>азработка и апробация модели реализации профессиональных проб посредством сетевого взаимодействия организаций общего и профессионального образования  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18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Программа мероприятий инновационного проекта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 rot="5400000">
            <a:off x="7144" y="2801144"/>
            <a:ext cx="3703637" cy="1971675"/>
          </a:xfrm>
          <a:prstGeom prst="roundRect">
            <a:avLst>
              <a:gd name="adj" fmla="val 19894"/>
            </a:avLst>
          </a:prstGeom>
          <a:solidFill>
            <a:srgbClr val="FFC000"/>
          </a:soli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gray">
          <a:xfrm>
            <a:off x="890588" y="4057650"/>
            <a:ext cx="195421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FF0000"/>
                </a:solidFill>
              </a:rPr>
              <a:t>Информационно-аналитический</a:t>
            </a:r>
          </a:p>
          <a:p>
            <a:pPr algn="ctr" eaLnBrk="0" hangingPunct="0"/>
            <a:endParaRPr lang="ru-RU" sz="14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2019г.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 rot="5400000">
            <a:off x="2456657" y="2801144"/>
            <a:ext cx="3703637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gray">
          <a:xfrm>
            <a:off x="3340100" y="4057650"/>
            <a:ext cx="195421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FF0000"/>
                </a:solidFill>
              </a:rPr>
              <a:t>Внедренческий</a:t>
            </a:r>
          </a:p>
          <a:p>
            <a:pPr algn="ctr" eaLnBrk="0" hangingPunct="0"/>
            <a:endParaRPr lang="ru-RU" sz="1400" b="1" dirty="0">
              <a:solidFill>
                <a:srgbClr val="FF0000"/>
              </a:solidFill>
            </a:endParaRPr>
          </a:p>
          <a:p>
            <a:pPr algn="ctr" eaLnBrk="0" hangingPunct="0"/>
            <a:endParaRPr lang="ru-RU" sz="1400" b="1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2020г.</a:t>
            </a:r>
            <a:endParaRPr lang="en-US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 rot="5400000">
            <a:off x="4934744" y="2801144"/>
            <a:ext cx="3703637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5816600" y="4057650"/>
            <a:ext cx="1955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FF0000"/>
                </a:solidFill>
              </a:rPr>
              <a:t>Обобщающий</a:t>
            </a:r>
          </a:p>
          <a:p>
            <a:pPr algn="ctr" eaLnBrk="0" hangingPunct="0"/>
            <a:endParaRPr lang="ru-RU" sz="1400" b="1" dirty="0">
              <a:solidFill>
                <a:srgbClr val="FF0000"/>
              </a:solidFill>
            </a:endParaRPr>
          </a:p>
          <a:p>
            <a:pPr algn="ctr" eaLnBrk="0" hangingPunct="0"/>
            <a:endParaRPr lang="ru-RU" sz="1400" b="1" dirty="0" smtClean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2021г.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9" descr="RY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2363" y="2141538"/>
            <a:ext cx="1108075" cy="1108075"/>
          </a:xfrm>
          <a:prstGeom prst="rect">
            <a:avLst/>
          </a:prstGeom>
          <a:noFill/>
        </p:spPr>
      </p:pic>
      <p:pic>
        <p:nvPicPr>
          <p:cNvPr id="11" name="Picture 10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38" y="2141538"/>
            <a:ext cx="1176337" cy="1174750"/>
          </a:xfrm>
          <a:prstGeom prst="rect">
            <a:avLst/>
          </a:prstGeom>
          <a:noFill/>
        </p:spPr>
      </p:pic>
      <p:pic>
        <p:nvPicPr>
          <p:cNvPr id="12" name="Picture 11" descr="YG_circl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7763" y="2116138"/>
            <a:ext cx="1192212" cy="1192212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70013" y="2420938"/>
            <a:ext cx="912812" cy="56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D13F11"/>
                </a:solidFill>
              </a:rPr>
              <a:t>I</a:t>
            </a:r>
            <a:r>
              <a:rPr lang="en-US" sz="1400" b="1" dirty="0" smtClean="0">
                <a:solidFill>
                  <a:srgbClr val="D13F11"/>
                </a:solidFill>
              </a:rPr>
              <a:t> </a:t>
            </a:r>
            <a:endParaRPr lang="en-US" sz="1400" b="1" dirty="0">
              <a:solidFill>
                <a:srgbClr val="D13F11"/>
              </a:solidFill>
            </a:endParaRP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ru-RU" sz="1400" b="1" dirty="0">
                <a:solidFill>
                  <a:srgbClr val="5F5F5F"/>
                </a:solidFill>
              </a:rPr>
              <a:t>Э</a:t>
            </a:r>
            <a:r>
              <a:rPr lang="ru-RU" sz="1400" b="1" dirty="0" smtClean="0">
                <a:solidFill>
                  <a:srgbClr val="5F5F5F"/>
                </a:solidFill>
              </a:rPr>
              <a:t>тап</a:t>
            </a:r>
            <a:endParaRPr lang="en-US" sz="1400" b="1" dirty="0">
              <a:solidFill>
                <a:srgbClr val="5F5F5F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286500" y="2420938"/>
            <a:ext cx="914400" cy="56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rgbClr val="D13F11"/>
                </a:solidFill>
              </a:rPr>
              <a:t>III </a:t>
            </a:r>
            <a:endParaRPr lang="en-US" sz="2000" b="1" dirty="0">
              <a:solidFill>
                <a:srgbClr val="D13F11"/>
              </a:solidFill>
            </a:endParaRP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ru-RU" sz="1400" b="1" dirty="0" smtClean="0">
                <a:solidFill>
                  <a:srgbClr val="5F5F5F"/>
                </a:solidFill>
              </a:rPr>
              <a:t>Этап</a:t>
            </a:r>
            <a:endParaRPr lang="en-US" sz="1400" b="1" dirty="0">
              <a:solidFill>
                <a:srgbClr val="5F5F5F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817938" y="2420938"/>
            <a:ext cx="914400" cy="5016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rgbClr val="D13F11"/>
                </a:solidFill>
              </a:rPr>
              <a:t> II</a:t>
            </a:r>
            <a:endParaRPr lang="en-US" sz="1400" b="1" dirty="0">
              <a:solidFill>
                <a:srgbClr val="D13F11"/>
              </a:solidFill>
            </a:endParaRP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ru-RU" sz="1400" b="1" dirty="0">
                <a:solidFill>
                  <a:srgbClr val="5F5F5F"/>
                </a:solidFill>
              </a:rPr>
              <a:t>Э</a:t>
            </a:r>
            <a:r>
              <a:rPr lang="ru-RU" sz="1400" b="1" dirty="0" smtClean="0">
                <a:solidFill>
                  <a:srgbClr val="5F5F5F"/>
                </a:solidFill>
              </a:rPr>
              <a:t>тап</a:t>
            </a:r>
            <a:endParaRPr lang="en-US" sz="1400" b="1" dirty="0">
              <a:solidFill>
                <a:srgbClr val="5F5F5F"/>
              </a:solidFill>
            </a:endParaRPr>
          </a:p>
        </p:txBody>
      </p:sp>
      <p:pic>
        <p:nvPicPr>
          <p:cNvPr id="16" name="Picture 15" descr="O_chevron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0513" y="3529013"/>
            <a:ext cx="412750" cy="363537"/>
          </a:xfrm>
          <a:prstGeom prst="rect">
            <a:avLst/>
          </a:prstGeom>
          <a:noFill/>
        </p:spPr>
      </p:pic>
      <p:pic>
        <p:nvPicPr>
          <p:cNvPr id="17" name="Picture 16" descr="O_chevron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9725" y="3529013"/>
            <a:ext cx="412750" cy="363537"/>
          </a:xfrm>
          <a:prstGeom prst="rect">
            <a:avLst/>
          </a:prstGeom>
          <a:noFill/>
        </p:spPr>
      </p:pic>
      <p:pic>
        <p:nvPicPr>
          <p:cNvPr id="18" name="Picture 17" descr="O_chevron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4313" y="3529013"/>
            <a:ext cx="412750" cy="3635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86123" y="5686315"/>
            <a:ext cx="145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Отчет до 10 сентября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0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Основные мероприятия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utoShape 43"/>
          <p:cNvSpPr>
            <a:spLocks noChangeArrowheads="1"/>
          </p:cNvSpPr>
          <p:nvPr/>
        </p:nvSpPr>
        <p:spPr bwMode="gray">
          <a:xfrm>
            <a:off x="1386690" y="5362575"/>
            <a:ext cx="6361113" cy="1030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4"/>
          <p:cNvSpPr>
            <a:spLocks noChangeArrowheads="1"/>
          </p:cNvSpPr>
          <p:nvPr/>
        </p:nvSpPr>
        <p:spPr bwMode="gray">
          <a:xfrm>
            <a:off x="1307888" y="3827132"/>
            <a:ext cx="6361113" cy="1030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5"/>
          <p:cNvSpPr>
            <a:spLocks noChangeArrowheads="1"/>
          </p:cNvSpPr>
          <p:nvPr/>
        </p:nvSpPr>
        <p:spPr bwMode="gray">
          <a:xfrm>
            <a:off x="1360552" y="1929126"/>
            <a:ext cx="6361113" cy="14135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EAEA">
                  <a:gamma/>
                  <a:tint val="29412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288019" y="3422006"/>
            <a:ext cx="6345857" cy="463550"/>
            <a:chOff x="720" y="1392"/>
            <a:chExt cx="4058" cy="480"/>
          </a:xfrm>
        </p:grpSpPr>
        <p:sp>
          <p:nvSpPr>
            <p:cNvPr id="7" name="AutoShape 4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9" name="AutoShape 4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5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3803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2249002" y="4983956"/>
            <a:ext cx="4686300" cy="463550"/>
            <a:chOff x="720" y="1392"/>
            <a:chExt cx="4058" cy="480"/>
          </a:xfrm>
        </p:grpSpPr>
        <p:sp>
          <p:nvSpPr>
            <p:cNvPr id="12" name="AutoShape 52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4" name="AutoShape 54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803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AutoShape 55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2225675" y="1524000"/>
            <a:ext cx="4686300" cy="463550"/>
            <a:chOff x="720" y="1392"/>
            <a:chExt cx="4058" cy="480"/>
          </a:xfrm>
        </p:grpSpPr>
        <p:sp>
          <p:nvSpPr>
            <p:cNvPr id="17" name="AutoShape 5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5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9" name="AutoShape 5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AutoShape 6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1765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1" name="Rectangle 61"/>
          <p:cNvSpPr>
            <a:spLocks noChangeArrowheads="1"/>
          </p:cNvSpPr>
          <p:nvPr/>
        </p:nvSpPr>
        <p:spPr bwMode="gray">
          <a:xfrm>
            <a:off x="2915546" y="1568450"/>
            <a:ext cx="3303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ru-RU" sz="1600" b="1" i="0" dirty="0" smtClean="0">
                <a:solidFill>
                  <a:srgbClr val="FFFFFF"/>
                </a:solidFill>
                <a:cs typeface="Arial" charset="0"/>
              </a:rPr>
              <a:t>Нормативно-правовые документы</a:t>
            </a:r>
            <a:endParaRPr lang="en-US" sz="1600" b="1" i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gray">
          <a:xfrm>
            <a:off x="1263117" y="3501719"/>
            <a:ext cx="6395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ru-RU" sz="1600" b="1" dirty="0" smtClean="0">
                <a:solidFill>
                  <a:srgbClr val="FFFFFF"/>
                </a:solidFill>
                <a:cs typeface="Arial" charset="0"/>
              </a:rPr>
              <a:t>Модель взаимодействия ОО по реализации профессиональных проб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Rectangle 63"/>
          <p:cNvSpPr>
            <a:spLocks noChangeArrowheads="1"/>
          </p:cNvSpPr>
          <p:nvPr/>
        </p:nvSpPr>
        <p:spPr bwMode="gray">
          <a:xfrm>
            <a:off x="2549805" y="5067196"/>
            <a:ext cx="3877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rgbClr val="1F3F5F"/>
              </a:buClr>
            </a:pPr>
            <a:r>
              <a:rPr lang="ru-RU" sz="1600" b="1" dirty="0" smtClean="0">
                <a:solidFill>
                  <a:srgbClr val="FFFFFF"/>
                </a:solidFill>
                <a:cs typeface="Arial" charset="0"/>
              </a:rPr>
              <a:t>Обучение педагогов и обобщение опыта 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" name="Text Box 64"/>
          <p:cNvSpPr txBox="1">
            <a:spLocks noChangeArrowheads="1"/>
          </p:cNvSpPr>
          <p:nvPr/>
        </p:nvSpPr>
        <p:spPr bwMode="black">
          <a:xfrm>
            <a:off x="1452563" y="2020888"/>
            <a:ext cx="630237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Приказ Министерства просвещения РФ от 18 декабря 2018 года №318 «О федеральных инновационных 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площадках»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 dirty="0">
                <a:solidFill>
                  <a:srgbClr val="000000"/>
                </a:solidFill>
                <a:cs typeface="Arial" charset="0"/>
              </a:rPr>
              <a:t>Приказ Института от 18 января 2019 года №12 «О создании рабочей группы по реализации ФИП «</a:t>
            </a:r>
            <a:r>
              <a:rPr lang="ru-RU" sz="1400" b="1" dirty="0" err="1">
                <a:solidFill>
                  <a:srgbClr val="000000"/>
                </a:solidFill>
                <a:cs typeface="Arial" charset="0"/>
              </a:rPr>
              <a:t>Профмаяк</a:t>
            </a:r>
            <a:r>
              <a:rPr lang="ru-RU" sz="1400" b="1" dirty="0" smtClean="0">
                <a:solidFill>
                  <a:srgbClr val="000000"/>
                </a:solidFill>
                <a:cs typeface="Arial" charset="0"/>
              </a:rPr>
              <a:t>»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 i="0" dirty="0" smtClean="0">
                <a:solidFill>
                  <a:srgbClr val="000000"/>
                </a:solidFill>
                <a:cs typeface="Arial" charset="0"/>
              </a:rPr>
              <a:t>Договор о сетевом взаимодействии</a:t>
            </a:r>
            <a:endParaRPr lang="en-US" sz="1400" b="1" i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black">
          <a:xfrm>
            <a:off x="1556270" y="5441901"/>
            <a:ext cx="607176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Программы профессиональных проб (базовые, углубленные)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Диагностика и сопровождение </a:t>
            </a:r>
            <a:r>
              <a:rPr lang="ru-RU" sz="1600" b="1" smtClean="0">
                <a:solidFill>
                  <a:srgbClr val="000000"/>
                </a:solidFill>
                <a:cs typeface="Arial" charset="0"/>
              </a:rPr>
              <a:t>профессионального самоопределения обучающихся</a:t>
            </a:r>
            <a:endParaRPr lang="en-US" sz="1600" b="1" i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7" name="Rectangle 67"/>
          <p:cNvSpPr>
            <a:spLocks noChangeArrowheads="1"/>
          </p:cNvSpPr>
          <p:nvPr/>
        </p:nvSpPr>
        <p:spPr bwMode="auto">
          <a:xfrm>
            <a:off x="1419225" y="5068888"/>
            <a:ext cx="631983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Rectangle 68"/>
          <p:cNvSpPr>
            <a:spLocks noChangeArrowheads="1"/>
          </p:cNvSpPr>
          <p:nvPr/>
        </p:nvSpPr>
        <p:spPr bwMode="black">
          <a:xfrm>
            <a:off x="1497013" y="5667375"/>
            <a:ext cx="6165850" cy="41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endParaRPr lang="en-US" sz="2000" b="1" i="0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29" name="Text Box 69"/>
          <p:cNvSpPr txBox="1">
            <a:spLocks noChangeArrowheads="1"/>
          </p:cNvSpPr>
          <p:nvPr/>
        </p:nvSpPr>
        <p:spPr bwMode="black">
          <a:xfrm>
            <a:off x="1667299" y="3998293"/>
            <a:ext cx="564100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Муниципальное образование г. Тулун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 dirty="0" smtClean="0">
                <a:solidFill>
                  <a:srgbClr val="000000"/>
                </a:solidFill>
                <a:cs typeface="Arial" charset="0"/>
              </a:rPr>
              <a:t>Микрорайон Юбилейный г. Иркутска</a:t>
            </a: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600" b="1" i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5292080" y="3998293"/>
            <a:ext cx="144016" cy="6548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501804" y="4109690"/>
            <a:ext cx="2013403" cy="543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Профессиональные пробы</a:t>
            </a:r>
            <a:endParaRPr lang="ru-RU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4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1d6b39fc4fc1db856cb64ae3994287f7ddf6428"/>
</p:tagLst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333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Федеральный инновационный проект «ПРОФМАЯК»</vt:lpstr>
      <vt:lpstr>Организации-соисполнители</vt:lpstr>
      <vt:lpstr>Модель взаимодействия ОО ФИП «ПРОФМАЯК»</vt:lpstr>
      <vt:lpstr>Аннотация инновационного  образовательного проекта</vt:lpstr>
      <vt:lpstr>Программа мероприятий инновационного проекта</vt:lpstr>
      <vt:lpstr>Основные мероприятия </vt:lpstr>
    </vt:vector>
  </TitlesOfParts>
  <Company>http://presentation-creation.ru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"Mac"</dc:title>
  <dc:creator>obstinate</dc:creator>
  <dc:description>Шаблон презентации с сайта http://presentation-creation.ru</dc:description>
  <cp:lastModifiedBy>Юля</cp:lastModifiedBy>
  <cp:revision>30</cp:revision>
  <dcterms:created xsi:type="dcterms:W3CDTF">2017-12-25T10:11:28Z</dcterms:created>
  <dcterms:modified xsi:type="dcterms:W3CDTF">2020-03-23T04:59:55Z</dcterms:modified>
  <cp:category>фон презентации, шаблон презентации, тема презентации</cp:category>
</cp:coreProperties>
</file>