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9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6600"/>
    <a:srgbClr val="003300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i/212947/0001-001-.jpg"/>
          <p:cNvPicPr/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64" y="1900659"/>
            <a:ext cx="7772400" cy="147002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Прикоснись к природе всем сердцем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573016"/>
            <a:ext cx="6400800" cy="2376264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системы работы в ДОУ по формированию экологической культуры у дошкольников</a:t>
            </a:r>
          </a:p>
          <a:p>
            <a:pPr algn="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г. Иркутска детский сад № 63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332657"/>
            <a:ext cx="2744464" cy="15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2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208" y="332656"/>
            <a:ext cx="7500264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Система работы по типу «Эколог»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Предполагает обязательное наличие в 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дошкольном учреждении </a:t>
            </a:r>
            <a:r>
              <a:rPr lang="ru-RU" sz="2400" b="1" u="sng" dirty="0" smtClean="0">
                <a:solidFill>
                  <a:srgbClr val="003300"/>
                </a:solidFill>
                <a:latin typeface="Arial Narrow" pitchFamily="34" charset="0"/>
              </a:rPr>
              <a:t>педагога-эколога</a:t>
            </a: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: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000" dirty="0" smtClean="0">
                <a:solidFill>
                  <a:srgbClr val="003300"/>
                </a:solidFill>
                <a:latin typeface="Arial Narrow" pitchFamily="34" charset="0"/>
              </a:rPr>
              <a:t>является координатором всей работы в области 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Arial Narrow" pitchFamily="34" charset="0"/>
              </a:rPr>
              <a:t>экологического образования в ДОУ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  <a:latin typeface="Arial Narrow" pitchFamily="34" charset="0"/>
              </a:rPr>
              <a:t>регулярно проводит занятия с детьми, беседы, 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Arial Narrow" pitchFamily="34" charset="0"/>
              </a:rPr>
              <a:t>игры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  <a:latin typeface="Arial Narrow" pitchFamily="34" charset="0"/>
              </a:rPr>
              <a:t>ухаживает за растениями, животными, огородом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ru-RU" sz="2000" b="1" dirty="0">
              <a:solidFill>
                <a:srgbClr val="003300"/>
              </a:solidFill>
              <a:latin typeface="Arial Narrow" pitchFamily="34" charset="0"/>
            </a:endParaRPr>
          </a:p>
          <a:p>
            <a:r>
              <a:rPr lang="ru-RU" sz="2400" b="1" u="sng" dirty="0" smtClean="0">
                <a:solidFill>
                  <a:srgbClr val="003300"/>
                </a:solidFill>
                <a:latin typeface="Arial Narrow" pitchFamily="34" charset="0"/>
              </a:rPr>
              <a:t>воспитатель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создает в группе РППС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вовлекает детей в различные </a:t>
            </a:r>
          </a:p>
          <a:p>
            <a:r>
              <a:rPr lang="ru-RU" sz="2000" dirty="0" smtClean="0">
                <a:latin typeface="Arial Narrow" pitchFamily="34" charset="0"/>
              </a:rPr>
              <a:t>экологически-ориентированные </a:t>
            </a:r>
          </a:p>
          <a:p>
            <a:r>
              <a:rPr lang="ru-RU" sz="2000" dirty="0" smtClean="0">
                <a:latin typeface="Arial Narrow" pitchFamily="34" charset="0"/>
              </a:rPr>
              <a:t>виды деятельности</a:t>
            </a:r>
            <a:endParaRPr lang="ru-RU" sz="20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152128" cy="11346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МЕТОДИЧЕСКАЯ РАБОТА КОЖУХОВА Т.М\Образовательный форум 2020\ФОТОГРАФИИ сада для оформления\9гр\DSCF994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7902" y="2708920"/>
            <a:ext cx="266775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МЕТОДИЧЕСКАЯ РАБОТА КОЖУХОВА Т.М\Образовательный форум 2020\ФОТОГРАФИИ сада для оформления\2  Разв. Предм. Простр Среда\Дети с минералами\IMG_912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27452" y="4277406"/>
            <a:ext cx="3104329" cy="21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IMG_425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3933" y="960600"/>
            <a:ext cx="2842260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4" descr="D:\экологическая психология\Фото\2  Разв. Предм. Простр Среда\Дети на тер. д.с. мои фото  09. 09.12г\IMG_9083_1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84241" y="3952999"/>
            <a:ext cx="1936231" cy="28354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9416" y="188640"/>
            <a:ext cx="8857080" cy="6480720"/>
            <a:chOff x="331" y="470"/>
            <a:chExt cx="16445" cy="11180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331" y="470"/>
              <a:ext cx="16445" cy="111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1270" y="593"/>
              <a:ext cx="14415" cy="1966"/>
            </a:xfrm>
            <a:prstGeom prst="horizontalScroll">
              <a:avLst>
                <a:gd name="adj" fmla="val 12500"/>
              </a:avLst>
            </a:prstGeom>
            <a:solidFill>
              <a:srgbClr val="CCFF99"/>
            </a:solidFill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Модель воспитания экологической культуры дошкольника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350" y="2436"/>
              <a:ext cx="16426" cy="8968"/>
              <a:chOff x="350" y="2436"/>
              <a:chExt cx="16426" cy="8968"/>
            </a:xfrm>
          </p:grpSpPr>
          <p:grpSp>
            <p:nvGrpSpPr>
              <p:cNvPr id="2054" name="Group 6"/>
              <p:cNvGrpSpPr>
                <a:grpSpLocks/>
              </p:cNvGrpSpPr>
              <p:nvPr/>
            </p:nvGrpSpPr>
            <p:grpSpPr bwMode="auto">
              <a:xfrm>
                <a:off x="7438" y="5999"/>
                <a:ext cx="9338" cy="5405"/>
                <a:chOff x="7438" y="5999"/>
                <a:chExt cx="9338" cy="5405"/>
              </a:xfrm>
            </p:grpSpPr>
            <p:sp>
              <p:nvSpPr>
                <p:cNvPr id="2055" name="AutoShape 7"/>
                <p:cNvSpPr>
                  <a:spLocks noChangeArrowheads="1"/>
                </p:cNvSpPr>
                <p:nvPr/>
              </p:nvSpPr>
              <p:spPr bwMode="auto">
                <a:xfrm>
                  <a:off x="11863" y="5999"/>
                  <a:ext cx="4913" cy="172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5B8B7"/>
                    </a:gs>
                  </a:gsLst>
                  <a:lin ang="5400000" scaled="1"/>
                </a:gradFill>
                <a:ln w="12700">
                  <a:solidFill>
                    <a:srgbClr val="D99594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Взаимосвязь всех педагогов (специалистов): экологические досуги, музыкальные и спортивные, праздники, конструирование из природного материала</a:t>
                  </a:r>
                  <a:endPara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6" name="AutoShape 8"/>
                <p:cNvSpPr>
                  <a:spLocks noChangeArrowheads="1"/>
                </p:cNvSpPr>
                <p:nvPr/>
              </p:nvSpPr>
              <p:spPr bwMode="auto">
                <a:xfrm>
                  <a:off x="11863" y="7841"/>
                  <a:ext cx="4803" cy="1526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5B8B7"/>
                    </a:gs>
                  </a:gsLst>
                  <a:lin ang="5400000" scaled="1"/>
                </a:gradFill>
                <a:ln w="12700">
                  <a:solidFill>
                    <a:srgbClr val="D99594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Оформление материала экологического просвещения; привлечение родителей к акциям и экологическим проектам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7" name="AutoShape 9"/>
                <p:cNvSpPr>
                  <a:spLocks noChangeArrowheads="1"/>
                </p:cNvSpPr>
                <p:nvPr/>
              </p:nvSpPr>
              <p:spPr bwMode="auto">
                <a:xfrm>
                  <a:off x="11997" y="9439"/>
                  <a:ext cx="4444" cy="176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5B8B7"/>
                    </a:gs>
                  </a:gsLst>
                  <a:lin ang="5400000" scaled="1"/>
                </a:gradFill>
                <a:ln w="12700">
                  <a:solidFill>
                    <a:srgbClr val="D99594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Организация совместных мероприятий, экскурсий, экологических акций, смотров, выставок, участие в конкурсах экологической тематики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auto">
                <a:xfrm>
                  <a:off x="7533" y="8035"/>
                  <a:ext cx="3570" cy="1425"/>
                </a:xfrm>
                <a:prstGeom prst="rect">
                  <a:avLst/>
                </a:prstGeom>
                <a:solidFill>
                  <a:srgbClr val="CCFF99"/>
                </a:solidFill>
                <a:ln w="63500" cmpd="thickThin">
                  <a:solidFill>
                    <a:srgbClr val="9BBB59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ЭКОЛОГИЧЕСКОЕ ПРОСВЕЩЕНИЕ РОДИТЕЛЕЙ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9" name="Rectangle 11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7440" y="9685"/>
                  <a:ext cx="3720" cy="1719"/>
                </a:xfrm>
                <a:prstGeom prst="rect">
                  <a:avLst/>
                </a:prstGeom>
                <a:solidFill>
                  <a:srgbClr val="CCFF99"/>
                </a:solidFill>
                <a:ln w="63500" cmpd="thickThin">
                  <a:solidFill>
                    <a:srgbClr val="9BBB59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СОЦИАЛЬНОЕ ПАРТНЕРСТВО С ДРУГИМИ УЧРЕЖДЕНИЯМИ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0" name="Rectangle 12"/>
                <p:cNvSpPr>
                  <a:spLocks noChangeArrowheads="1"/>
                </p:cNvSpPr>
                <p:nvPr/>
              </p:nvSpPr>
              <p:spPr bwMode="auto">
                <a:xfrm>
                  <a:off x="7438" y="6367"/>
                  <a:ext cx="3663" cy="1351"/>
                </a:xfrm>
                <a:prstGeom prst="rect">
                  <a:avLst/>
                </a:prstGeom>
                <a:solidFill>
                  <a:srgbClr val="CCFF99"/>
                </a:solidFill>
                <a:ln w="63500" cmpd="thickThin">
                  <a:solidFill>
                    <a:srgbClr val="9BBB59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ЭКОЛОГИЗАЦИЯ ВИДОВ ДЕЯТЕЛЬНОСТИ ДЕТЕЙ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1" name="AutoShape 13"/>
                <p:cNvSpPr>
                  <a:spLocks noChangeArrowheads="1"/>
                </p:cNvSpPr>
                <p:nvPr/>
              </p:nvSpPr>
              <p:spPr bwMode="auto">
                <a:xfrm>
                  <a:off x="11192" y="6613"/>
                  <a:ext cx="617" cy="580"/>
                </a:xfrm>
                <a:prstGeom prst="rightArrow">
                  <a:avLst>
                    <a:gd name="adj1" fmla="val 50000"/>
                    <a:gd name="adj2" fmla="val 26595"/>
                  </a:avLst>
                </a:prstGeom>
                <a:solidFill>
                  <a:srgbClr val="00B05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AutoShape 14"/>
                <p:cNvSpPr>
                  <a:spLocks noChangeArrowheads="1"/>
                </p:cNvSpPr>
                <p:nvPr/>
              </p:nvSpPr>
              <p:spPr bwMode="auto">
                <a:xfrm>
                  <a:off x="11103" y="8410"/>
                  <a:ext cx="677" cy="590"/>
                </a:xfrm>
                <a:prstGeom prst="rightArrow">
                  <a:avLst>
                    <a:gd name="adj1" fmla="val 50000"/>
                    <a:gd name="adj2" fmla="val 28686"/>
                  </a:avLst>
                </a:prstGeom>
                <a:solidFill>
                  <a:srgbClr val="00B05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AutoShape 15"/>
                <p:cNvSpPr>
                  <a:spLocks noChangeArrowheads="1"/>
                </p:cNvSpPr>
                <p:nvPr/>
              </p:nvSpPr>
              <p:spPr bwMode="auto">
                <a:xfrm>
                  <a:off x="11160" y="9910"/>
                  <a:ext cx="673" cy="640"/>
                </a:xfrm>
                <a:prstGeom prst="rightArrow">
                  <a:avLst>
                    <a:gd name="adj1" fmla="val 50000"/>
                    <a:gd name="adj2" fmla="val 26289"/>
                  </a:avLst>
                </a:prstGeom>
                <a:solidFill>
                  <a:srgbClr val="00B05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64" name="Group 16"/>
              <p:cNvGrpSpPr>
                <a:grpSpLocks/>
              </p:cNvGrpSpPr>
              <p:nvPr/>
            </p:nvGrpSpPr>
            <p:grpSpPr bwMode="auto">
              <a:xfrm>
                <a:off x="350" y="2436"/>
                <a:ext cx="16253" cy="8844"/>
                <a:chOff x="350" y="2436"/>
                <a:chExt cx="16253" cy="8844"/>
              </a:xfrm>
            </p:grpSpPr>
            <p:grpSp>
              <p:nvGrpSpPr>
                <p:cNvPr id="2065" name="Group 17"/>
                <p:cNvGrpSpPr>
                  <a:grpSpLocks/>
                </p:cNvGrpSpPr>
                <p:nvPr/>
              </p:nvGrpSpPr>
              <p:grpSpPr bwMode="auto">
                <a:xfrm>
                  <a:off x="733" y="9070"/>
                  <a:ext cx="4157" cy="2210"/>
                  <a:chOff x="733" y="9070"/>
                  <a:chExt cx="4157" cy="2210"/>
                </a:xfrm>
              </p:grpSpPr>
              <p:sp>
                <p:nvSpPr>
                  <p:cNvPr id="2066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733" y="9070"/>
                    <a:ext cx="4157" cy="22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63500" cmpd="thickThin">
                    <a:solidFill>
                      <a:srgbClr val="F79646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6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68" y="9270"/>
                    <a:ext cx="2011" cy="86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Календарь природы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68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9270"/>
                    <a:ext cx="2011" cy="96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Комнатные растения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6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868" y="10310"/>
                    <a:ext cx="2145" cy="82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Аптека на подоконнике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7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91" y="10310"/>
                    <a:ext cx="1493" cy="82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Огород на окне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071" name="Group 23"/>
                <p:cNvGrpSpPr>
                  <a:grpSpLocks/>
                </p:cNvGrpSpPr>
                <p:nvPr/>
              </p:nvGrpSpPr>
              <p:grpSpPr bwMode="auto">
                <a:xfrm>
                  <a:off x="5024" y="5260"/>
                  <a:ext cx="2296" cy="6020"/>
                  <a:chOff x="5024" y="5260"/>
                  <a:chExt cx="2296" cy="6020"/>
                </a:xfrm>
              </p:grpSpPr>
              <p:sp>
                <p:nvSpPr>
                  <p:cNvPr id="2072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292" y="8701"/>
                    <a:ext cx="1830" cy="51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Огород</a:t>
                    </a:r>
                    <a:endPara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7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5210" y="7700"/>
                    <a:ext cx="1950" cy="845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Экологическая тропа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74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5210" y="6685"/>
                    <a:ext cx="1960" cy="82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Деревья кустарники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9316"/>
                    <a:ext cx="2216" cy="1609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Природные </a:t>
                    </a:r>
                    <a:r>
                      <a:rPr lang="ru-RU" sz="1200" b="1" dirty="0" smtClean="0">
                        <a:solidFill>
                          <a:srgbClr val="006600"/>
                        </a:solidFill>
                        <a:latin typeface="Calibri" pitchFamily="34" charset="0"/>
                        <a:cs typeface="Arial" pitchFamily="34" charset="0"/>
                      </a:rPr>
                      <a:t>особенности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Ландшафт </a:t>
                    </a:r>
                    <a:r>
                      <a:rPr lang="ru-RU" sz="1200" b="1" dirty="0" smtClean="0">
                        <a:solidFill>
                          <a:srgbClr val="006600"/>
                        </a:solidFill>
                        <a:latin typeface="Arial Narrow" pitchFamily="34" charset="0"/>
                        <a:cs typeface="Arial" pitchFamily="34" charset="0"/>
                      </a:rPr>
                      <a:t>территории,</a:t>
                    </a:r>
                    <a:endPara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76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5237" y="5405"/>
                    <a:ext cx="1763" cy="1085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Клумбы, цветники, газоны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7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5260"/>
                    <a:ext cx="2220" cy="602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63500" cmpd="thickThin">
                    <a:solidFill>
                      <a:srgbClr val="8064A2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78" name="Group 30"/>
                <p:cNvGrpSpPr>
                  <a:grpSpLocks/>
                </p:cNvGrpSpPr>
                <p:nvPr/>
              </p:nvGrpSpPr>
              <p:grpSpPr bwMode="auto">
                <a:xfrm>
                  <a:off x="350" y="7280"/>
                  <a:ext cx="4647" cy="1190"/>
                  <a:chOff x="350" y="7280"/>
                  <a:chExt cx="4647" cy="1190"/>
                </a:xfrm>
              </p:grpSpPr>
              <p:sp>
                <p:nvSpPr>
                  <p:cNvPr id="2079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7473"/>
                    <a:ext cx="1876" cy="87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DAEEF3"/>
                      </a:gs>
                      <a:gs pos="100000">
                        <a:srgbClr val="92CDDC"/>
                      </a:gs>
                    </a:gsLst>
                    <a:lin ang="18900000" scaled="1"/>
                  </a:gradFill>
                  <a:ln w="12700">
                    <a:solidFill>
                      <a:srgbClr val="92CDDC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Уголки природы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8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477" y="7415"/>
                    <a:ext cx="2536" cy="1041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DAEEF3"/>
                      </a:gs>
                      <a:gs pos="100000">
                        <a:srgbClr val="92CDDC"/>
                      </a:gs>
                    </a:gsLst>
                    <a:lin ang="18900000" scaled="1"/>
                  </a:gradFill>
                  <a:ln w="12700">
                    <a:solidFill>
                      <a:srgbClr val="92CDDC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Экспериментальный уголок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81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350" y="7280"/>
                    <a:ext cx="4647" cy="119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63500" cmpd="thickThin">
                    <a:solidFill>
                      <a:srgbClr val="4BACC6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2" name="Group 34"/>
                <p:cNvGrpSpPr>
                  <a:grpSpLocks/>
                </p:cNvGrpSpPr>
                <p:nvPr/>
              </p:nvGrpSpPr>
              <p:grpSpPr bwMode="auto">
                <a:xfrm>
                  <a:off x="527" y="2436"/>
                  <a:ext cx="16076" cy="4573"/>
                  <a:chOff x="527" y="2436"/>
                  <a:chExt cx="16076" cy="4573"/>
                </a:xfrm>
              </p:grpSpPr>
              <p:sp>
                <p:nvSpPr>
                  <p:cNvPr id="2083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1863" y="3664"/>
                    <a:ext cx="4740" cy="2221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Наблюдение за живой и неживой природой, , ведение журнала наблюдений экскурсии, формирование представлений о сезонных изменениях, работа с календарем природы, ознакомление детей с влиянием человека на окружающий мир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84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1863" y="2436"/>
                    <a:ext cx="4687" cy="1105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Трудовая деятельность в уголках природы, экологических зонах, на участках, уход за растениями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8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304" y="3173"/>
                    <a:ext cx="3920" cy="1280"/>
                  </a:xfrm>
                  <a:prstGeom prst="rect">
                    <a:avLst/>
                  </a:prstGeom>
                  <a:solidFill>
                    <a:srgbClr val="CCFF99"/>
                  </a:solidFill>
                  <a:ln w="63500" cmpd="thickThin">
                    <a:solidFill>
                      <a:srgbClr val="9BBB5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ЭКОЛОГИЧЕСКОЕ ОБРАЗОВАНИЕ ДОШКОЛЬНИКОВ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8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527" y="4879"/>
                    <a:ext cx="4440" cy="2130"/>
                    <a:chOff x="477" y="4880"/>
                    <a:chExt cx="4440" cy="2130"/>
                  </a:xfrm>
                </p:grpSpPr>
                <p:sp>
                  <p:nvSpPr>
                    <p:cNvPr id="2087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29" y="5017"/>
                      <a:ext cx="2011" cy="983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Коридоры  холлы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8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7" y="6275"/>
                      <a:ext cx="2152" cy="64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Библиотека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9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0" y="4980"/>
                      <a:ext cx="2190" cy="114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Музыкальный физкультурный залы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0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7" y="6215"/>
                      <a:ext cx="1699" cy="555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Группы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1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" y="4880"/>
                      <a:ext cx="4440" cy="2130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63500" cmpd="thickThin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92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11326" y="4033"/>
                    <a:ext cx="523" cy="465"/>
                  </a:xfrm>
                  <a:prstGeom prst="rightArrow">
                    <a:avLst>
                      <a:gd name="adj1" fmla="val 50000"/>
                      <a:gd name="adj2" fmla="val 28118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1326" y="3050"/>
                    <a:ext cx="523" cy="520"/>
                  </a:xfrm>
                  <a:prstGeom prst="rightArrow">
                    <a:avLst>
                      <a:gd name="adj1" fmla="val 50000"/>
                      <a:gd name="adj2" fmla="val 25144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4" name="Group 46"/>
                <p:cNvGrpSpPr>
                  <a:grpSpLocks/>
                </p:cNvGrpSpPr>
                <p:nvPr/>
              </p:nvGrpSpPr>
              <p:grpSpPr bwMode="auto">
                <a:xfrm>
                  <a:off x="527" y="2655"/>
                  <a:ext cx="6633" cy="1985"/>
                  <a:chOff x="527" y="2655"/>
                  <a:chExt cx="6633" cy="1985"/>
                </a:xfrm>
              </p:grpSpPr>
              <p:sp>
                <p:nvSpPr>
                  <p:cNvPr id="2095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527" y="3810"/>
                    <a:ext cx="2597" cy="63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D99594"/>
                      </a:gs>
                      <a:gs pos="50000">
                        <a:srgbClr val="F2DBDB"/>
                      </a:gs>
                      <a:gs pos="100000">
                        <a:srgbClr val="D99594"/>
                      </a:gs>
                    </a:gsLst>
                    <a:lin ang="189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В помещении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96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683" y="4010"/>
                    <a:ext cx="3477" cy="63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D99594"/>
                      </a:gs>
                      <a:gs pos="50000">
                        <a:srgbClr val="F2DBDB"/>
                      </a:gs>
                      <a:gs pos="100000">
                        <a:srgbClr val="D99594"/>
                      </a:gs>
                    </a:gsLst>
                    <a:lin ang="189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На территории ДОУ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9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2655"/>
                    <a:ext cx="3277" cy="764"/>
                  </a:xfrm>
                  <a:prstGeom prst="rect">
                    <a:avLst/>
                  </a:prstGeom>
                  <a:solidFill>
                    <a:srgbClr val="CCFF99"/>
                  </a:solidFill>
                  <a:ln w="63500" cmpd="thickThin">
                    <a:solidFill>
                      <a:srgbClr val="9BBB5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ЭКОЛОГИЗАЦИЯ РППС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98" name="AutoShap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762" y="3298"/>
                    <a:ext cx="470" cy="553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9" name="AutoShape 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59" y="3371"/>
                    <a:ext cx="670" cy="607"/>
                  </a:xfrm>
                  <a:prstGeom prst="rightArrow">
                    <a:avLst>
                      <a:gd name="adj1" fmla="val 50000"/>
                      <a:gd name="adj2" fmla="val 27595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00" name="AutoShape 52"/>
                <p:cNvSpPr>
                  <a:spLocks noChangeArrowheads="1"/>
                </p:cNvSpPr>
                <p:nvPr/>
              </p:nvSpPr>
              <p:spPr bwMode="auto">
                <a:xfrm rot="5400000">
                  <a:off x="3393" y="6860"/>
                  <a:ext cx="510" cy="330"/>
                </a:xfrm>
                <a:prstGeom prst="chevron">
                  <a:avLst>
                    <a:gd name="adj" fmla="val 38636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1" name="AutoShape 53"/>
                <p:cNvSpPr>
                  <a:spLocks noChangeArrowheads="1"/>
                </p:cNvSpPr>
                <p:nvPr/>
              </p:nvSpPr>
              <p:spPr bwMode="auto">
                <a:xfrm rot="5400000">
                  <a:off x="2485" y="8605"/>
                  <a:ext cx="600" cy="330"/>
                </a:xfrm>
                <a:prstGeom prst="chevron">
                  <a:avLst>
                    <a:gd name="adj" fmla="val 45455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2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1946" y="4464"/>
                  <a:ext cx="501" cy="330"/>
                </a:xfrm>
                <a:prstGeom prst="chevron">
                  <a:avLst>
                    <a:gd name="adj" fmla="val 37955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3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5673" y="4759"/>
                  <a:ext cx="570" cy="330"/>
                </a:xfrm>
                <a:prstGeom prst="chevron">
                  <a:avLst>
                    <a:gd name="adj" fmla="val 43182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332656"/>
            <a:ext cx="7992888" cy="1080120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2664" y="1937157"/>
            <a:ext cx="849694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Реализуется через </a:t>
            </a: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различные виды деятельности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образовательная деятельность (занятия)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наблюдения;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опыты;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экспериментирование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исследования;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игры;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труд;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художественно-эстетическая практика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музыкальная; изобразительная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знакомство с природоведческой литературой: </a:t>
            </a:r>
            <a:r>
              <a:rPr lang="ru-RU" sz="2000" i="1" dirty="0" smtClean="0"/>
              <a:t>детской худ. литературой природоведческого содержания, детские экологические журналы, энциклопедии и т.д.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занятия физкультурой и спортом</a:t>
            </a:r>
            <a:r>
              <a:rPr lang="ru-RU" sz="2000" i="1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345272"/>
            <a:ext cx="6552728" cy="1143000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Экологическое образование дошкольников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:\МЕТОДИЧЕСКАЯ РАБОТА КОЖУХОВА Т.М\Образовательный форум 2020\ФОТОГРАФИИ сада для оформления\9гр\урок экологии 2018\DSC_025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3497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D:\экологическая психология\Фото\2  Разв. Предм. Простр Среда\Дети исслед. песка\IMG_0136_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566442"/>
            <a:ext cx="2743835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Рисунок 10" descr="D:\МЕТОДИЧЕСКАЯ РАБОТА КОЖУХОВА Т.М\Образовательный форум 2020\ФОТОГРАФИИ сада для оформления\9гр\DSCF874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5840" y="5095240"/>
            <a:ext cx="2638425" cy="176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20000"/>
          </a:blip>
          <a:srcRect b="2751"/>
          <a:stretch>
            <a:fillRect/>
          </a:stretch>
        </p:blipFill>
        <p:spPr bwMode="auto">
          <a:xfrm>
            <a:off x="2146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195736" y="260648"/>
            <a:ext cx="6563072" cy="1143000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Экологическое образование дошкольников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556792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осуществления экологического воспитания: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коллективные;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групповые;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индивидуальные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003300"/>
                </a:solidFill>
              </a:rPr>
              <a:t>Осуществление экологического образования 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в </a:t>
            </a:r>
            <a:r>
              <a:rPr lang="ru-RU" sz="2400" b="1" u="sng" dirty="0" smtClean="0">
                <a:solidFill>
                  <a:srgbClr val="003300"/>
                </a:solidFill>
              </a:rPr>
              <a:t>двух направлениях: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</a:rPr>
              <a:t>на обучающих занятиях;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</a:rPr>
              <a:t>в повседневной жизни, 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в режимных моментах</a:t>
            </a:r>
            <a:endParaRPr lang="ru-RU" sz="2000" b="1" dirty="0" smtClean="0">
              <a:solidFill>
                <a:srgbClr val="003300"/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Documents and Settings\ДС 63\Мои документы\Downloads\IMG-a043d745ef336403b1f4c3ae8bc5057b-V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2153767"/>
            <a:ext cx="23042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ДС 63\Мои документы\Downloads\IMG-e5aa8a60e00d57808a489d2e7dd295d5-V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334860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475656" y="332656"/>
            <a:ext cx="7149368" cy="1143000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Экологизация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видов деятельности дошкольников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60848"/>
            <a:ext cx="83529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u="sng" dirty="0" smtClean="0">
                <a:solidFill>
                  <a:srgbClr val="003300"/>
                </a:solidFill>
                <a:latin typeface="Arial Narrow" pitchFamily="34" charset="0"/>
              </a:rPr>
              <a:t>Интеграция </a:t>
            </a:r>
            <a:r>
              <a:rPr lang="ru-RU" sz="2000" b="1" dirty="0" smtClean="0">
                <a:solidFill>
                  <a:srgbClr val="003300"/>
                </a:solidFill>
                <a:latin typeface="Arial Narrow" pitchFamily="34" charset="0"/>
              </a:rPr>
              <a:t>различных образовательных 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 Narrow" pitchFamily="34" charset="0"/>
              </a:rPr>
              <a:t>областей и видов деятельности 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Arial Narrow" pitchFamily="34" charset="0"/>
              </a:rPr>
              <a:t>2. Создание </a:t>
            </a:r>
            <a:r>
              <a:rPr lang="ru-RU" sz="2000" b="1" u="sng" dirty="0" smtClean="0">
                <a:solidFill>
                  <a:srgbClr val="003300"/>
                </a:solidFill>
                <a:latin typeface="Arial Narrow" pitchFamily="34" charset="0"/>
              </a:rPr>
              <a:t>единого образовательного </a:t>
            </a:r>
            <a:r>
              <a:rPr lang="ru-RU" sz="2000" b="1" u="sng" dirty="0" smtClean="0">
                <a:solidFill>
                  <a:srgbClr val="003300"/>
                </a:solidFill>
                <a:latin typeface="Arial Narrow" pitchFamily="34" charset="0"/>
              </a:rPr>
              <a:t>пространства</a:t>
            </a:r>
          </a:p>
          <a:p>
            <a:endParaRPr lang="ru-RU" sz="20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выбранное экологическое направление  берут за основу  своего планирования все воспитатели и специалисты ДОУ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идеи </a:t>
            </a:r>
            <a:r>
              <a:rPr lang="ru-RU" sz="2000" b="1" i="1" dirty="0" err="1" smtClean="0">
                <a:solidFill>
                  <a:srgbClr val="003300"/>
                </a:solidFill>
                <a:latin typeface="Arial Narrow" pitchFamily="34" charset="0"/>
              </a:rPr>
              <a:t>экoлoгичeскoгo</a:t>
            </a: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rgbClr val="003300"/>
                </a:solidFill>
                <a:latin typeface="Arial Narrow" pitchFamily="34" charset="0"/>
              </a:rPr>
              <a:t>oбpазoвания</a:t>
            </a: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 проходят через разные образовательные области и виды детской деятельности, музыкальные экологические праздники, досуги, развлечения, спортивные праздники и соревнования, различные экологические акции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:\МЕТОДИЧЕСКАЯ РАБОТА КОЖУХОВА Т.М\Образовательный форум 2020\ФОТОГРАФИИ сада для оформления\9гр\урок экологии 2018\DSC_012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09634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МЕТОДИЧЕСКАЯ РАБОТА КОЖУХОВА Т.М\Образовательный форум 2020\ФОТОГРАФИИ сада для оформления\2  Разв. Предм. Простр Среда\Дети с минералами\IMG_0164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9186" y="5085184"/>
            <a:ext cx="264265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D:\МЕТОДИЧЕСКАЯ РАБОТА КОЖУХОВА Т.М\Образовательный форум 2020\фото растения экол. 12.13год\IMG_911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144" y="1268760"/>
            <a:ext cx="26642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809111"/>
            <a:ext cx="8496944" cy="249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Интеграция разнообразных видов деятельности, направленных на познание окружающего мира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3300"/>
                </a:solidFill>
                <a:latin typeface="Arial Narrow" pitchFamily="34" charset="0"/>
              </a:rPr>
              <a:t>Осуществление дошкольниками практической целенаправленной деятельности Формирование личного жизненного опыта по взаимодействию с природными объектами.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547664" y="332656"/>
            <a:ext cx="7200800" cy="1143000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Экологизация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видов деятельности дошкольников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МЕТОДИЧЕСКАЯ РАБОТА КОЖУХОВА Т.М\Образовательный форум 2020\ФОТОГРАФИИ сада для оформления\IMG-17a64d94e3b2697c22e8c0359078184f-V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130941" cy="302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МЕТОДИЧЕСКАЯ РАБОТА КОЖУХОВА Т.М\Образовательный форум 2020\ФОТОГРАФИИ сада для оформления\IMG-4b74a1688d322eee84b87986f1b2145d-V (1)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8184" y="4043419"/>
            <a:ext cx="5147992" cy="262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3300"/>
                </a:solidFill>
                <a:latin typeface="Arial Narrow" pitchFamily="34" charset="0"/>
              </a:rPr>
              <a:t>Внесение в пространственную среду элементов, </a:t>
            </a:r>
            <a:endParaRPr lang="ru-RU" sz="20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Arial Narrow" pitchFamily="34" charset="0"/>
              </a:rPr>
              <a:t>способствующих </a:t>
            </a:r>
            <a:r>
              <a:rPr lang="ru-RU" sz="2000" b="1" dirty="0" smtClean="0">
                <a:solidFill>
                  <a:srgbClr val="003300"/>
                </a:solidFill>
                <a:latin typeface="Arial Narrow" pitchFamily="34" charset="0"/>
              </a:rPr>
              <a:t>формированию экологических представлений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Arial Narrow" pitchFamily="34" charset="0"/>
              </a:rPr>
              <a:t>дошкольника и воспитанию экологической культуры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Экологический кабинет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Музей (мини-музей)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Коридоры, холлы, музыкальный и физкультурный залы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Живой уголок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Территория ДОУ (ландшафтные и природные особенности)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Развивающие экологические центры в группах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(уголки природы, экспериментальные центры, мини-лаборатории)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Огород (по сезонам: на улице или на окне зимой)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Выставочный уголок (для оформления выставок рисунков,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поделок, </a:t>
            </a:r>
            <a:r>
              <a:rPr lang="ru-RU" sz="1600" b="1" dirty="0" err="1" smtClean="0">
                <a:solidFill>
                  <a:srgbClr val="003300"/>
                </a:solidFill>
                <a:latin typeface="Arial Narrow" pitchFamily="34" charset="0"/>
              </a:rPr>
              <a:t>фотовернисажей</a:t>
            </a: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3300"/>
                </a:solidFill>
                <a:latin typeface="Arial Narrow" pitchFamily="34" charset="0"/>
              </a:rPr>
              <a:t>- Бассейн </a:t>
            </a:r>
          </a:p>
          <a:p>
            <a:pPr>
              <a:buFont typeface="Wingdings" pitchFamily="2" charset="2"/>
              <a:buChar char="v"/>
            </a:pPr>
            <a:endParaRPr lang="ru-RU" sz="2200" dirty="0"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835696" y="332656"/>
            <a:ext cx="6923112" cy="1143000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Экологизация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РППС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06600"/>
                </a:solidFill>
                <a:latin typeface="Arial Narrow" pitchFamily="34" charset="0"/>
              </a:rPr>
              <a:t>Экологический комплекс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МЕТОДИЧЕСКАЯ РАБОТА КОЖУХОВА Т.М\Образовательный форум 2020\ФОТОГРАФИИ сада для оформления\Фото Лето 2013\IMG_694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433464" cy="171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МЕТОДИЧЕСКАЯ РАБОТА КОЖУХОВА Т.М\Образовательный форум 2020\ФОТОГРАФИИ сада для оформления\Фото Лето 2013\IMG_692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438400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МЕТОДИЧЕСКАЯ РАБОТА КОЖУХОВА Т.М\Образовательный форум 2020\ФОТОГРАФИИ сада для оформления\Фото Лето 2013\IMG_705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623820" cy="174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МЕТОДИЧЕСКАЯ РАБОТА КОЖУХОВА Т.М\Образовательный форум 2020\ФОТОГРАФИИ сада для оформления\2  Разв. Предм. Простр Среда\Дети у живого уголка\P710009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2432948" cy="175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Формы взаимодействия с семьями воспитанников: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совместные проекты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конкурсы;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семейные встречи;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выставки детских работ;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методические бюллетени;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консультации;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праздники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экологические акции</a:t>
            </a:r>
            <a:endParaRPr lang="ru-RU" sz="24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91680" y="355976"/>
            <a:ext cx="7056784" cy="1012974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 Narrow" pitchFamily="34" charset="0"/>
              </a:rPr>
              <a:t>Экологическое  просвещение родителей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8704" y="8237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xn--44-jlccebaf3boqd6artg4e.xn--p1ai/wp-content/uploads/2017/05/IMG_976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49144" y="2056739"/>
            <a:ext cx="3438525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dsad1.3dn.ru/_nw/1/3603099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31369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Наши социальные партнеры: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ИОДБ Библиотека имени Марка Сергеева</a:t>
            </a:r>
            <a:endParaRPr lang="ru-RU" sz="2000" i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Экскурсионное </a:t>
            </a:r>
            <a:r>
              <a:rPr lang="ru-RU" sz="2000" b="1" i="1" dirty="0" err="1" smtClean="0">
                <a:solidFill>
                  <a:srgbClr val="003300"/>
                </a:solidFill>
                <a:latin typeface="Arial Narrow" pitchFamily="34" charset="0"/>
              </a:rPr>
              <a:t>агенство</a:t>
            </a: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 «</a:t>
            </a:r>
            <a:r>
              <a:rPr lang="ru-RU" sz="2000" b="1" i="1" dirty="0" err="1" smtClean="0">
                <a:solidFill>
                  <a:srgbClr val="003300"/>
                </a:solidFill>
                <a:latin typeface="Arial Narrow" pitchFamily="34" charset="0"/>
              </a:rPr>
              <a:t>Нерпенок</a:t>
            </a: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» г. Иркутск</a:t>
            </a:r>
            <a:endParaRPr lang="ru-RU" sz="2000" i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Юридическая компания «</a:t>
            </a:r>
            <a:r>
              <a:rPr lang="ru-RU" sz="2000" b="1" i="1" dirty="0" err="1" smtClean="0">
                <a:solidFill>
                  <a:srgbClr val="003300"/>
                </a:solidFill>
                <a:latin typeface="Arial Narrow" pitchFamily="34" charset="0"/>
              </a:rPr>
              <a:t>Финэксперт</a:t>
            </a: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»</a:t>
            </a:r>
            <a:endParaRPr lang="ru-RU" sz="2000" i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Дворец творчества детей и молодежи г. </a:t>
            </a:r>
            <a:r>
              <a:rPr lang="ru-RU" sz="2000" b="1" i="1" dirty="0" err="1" smtClean="0">
                <a:solidFill>
                  <a:srgbClr val="003300"/>
                </a:solidFill>
                <a:latin typeface="Arial Narrow" pitchFamily="34" charset="0"/>
              </a:rPr>
              <a:t>Ангарск</a:t>
            </a:r>
            <a:endParaRPr lang="ru-RU" sz="2000" i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Благотворительный фонд «Подари планете жизнь»</a:t>
            </a:r>
            <a:endParaRPr lang="ru-RU" sz="2000" i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Группа компаний «Сибирский стандарт»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Западно-байкальская межрайонная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природоохранная прокуратура</a:t>
            </a:r>
            <a:endParaRPr lang="ru-RU" sz="2000" i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22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475656" y="274638"/>
            <a:ext cx="7211144" cy="838105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Взаимодействие с социальными партнерами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Documents and Settings\ДС 63\Мои документы\Downloads\PCSIMG-20b728a78f7d7b711cf869fffb1e147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3294128"/>
            <a:ext cx="2304256" cy="169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МЕТОДИЧЕСКАЯ РАБОТА КОЖУХОВА Т.М\Образовательный форум 2020\ФОТОГРАФИИ сада для оформления\IMG-4b74a1688d322eee84b87986f1b2145d-V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49680"/>
            <a:ext cx="36724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ОФОРМЛЕНИЕ ДОУ\Стенд калейдоскоп событий\конкурс рисунков нов.год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3024336" cy="209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-343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Экологические акции: 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«Покормите птиц зимой»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«Скажи мусору нет»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«Берегите воду»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Экологическое движение 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«Земля наш общий дом»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«Берегите елочку»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Конкурс «</a:t>
            </a:r>
            <a:r>
              <a:rPr lang="ru-RU" sz="2400" b="1" dirty="0" err="1" smtClean="0">
                <a:solidFill>
                  <a:srgbClr val="003300"/>
                </a:solidFill>
                <a:latin typeface="Arial Narrow" pitchFamily="34" charset="0"/>
              </a:rPr>
              <a:t>ЭКО-елка</a:t>
            </a:r>
            <a:r>
              <a:rPr lang="ru-RU" sz="2400" b="1" dirty="0" smtClean="0">
                <a:solidFill>
                  <a:srgbClr val="003300"/>
                </a:solidFill>
                <a:latin typeface="Arial Narrow" pitchFamily="34" charset="0"/>
              </a:rPr>
              <a:t>»</a:t>
            </a:r>
          </a:p>
          <a:p>
            <a:endParaRPr lang="ru-RU" sz="24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91680" y="274638"/>
            <a:ext cx="6192688" cy="1143000"/>
          </a:xfrm>
          <a:prstGeom prst="rect">
            <a:avLst/>
          </a:prstGeom>
          <a:ln w="28575" cap="flat" cmpd="sng" algn="ctr">
            <a:solidFill>
              <a:srgbClr val="0066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</a:rPr>
              <a:t>Взаимодействие с социальными партнерами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Documents and Settings\ДС 63\Мои документы\Downloads\IMG-c0c88b7eb0774ddcc85fa53b84462006-V (1)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01484" y="1628800"/>
            <a:ext cx="2662932" cy="198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ДС 63\Мои документы\Downloads\IMG-199f71ed30cb51e4ab55cf90c19049d6-V.jpg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5" y="1892830"/>
            <a:ext cx="206360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ОФОРМЛЕНИЕ ДОУ\Стенд калейдоскоп событий\Победитель ЭКО-елка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401528"/>
            <a:ext cx="2160240" cy="319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ОФОРМЛЕНИЕ ДОУ\Стенд калейдоскоп событий\Акция Птицы зимой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6208" y="4015376"/>
            <a:ext cx="21602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10000"/>
          </a:blip>
          <a:srcRect b="2751"/>
          <a:stretch>
            <a:fillRect/>
          </a:stretch>
        </p:blipFill>
        <p:spPr bwMode="auto">
          <a:xfrm>
            <a:off x="0" y="-12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2448272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« </a:t>
            </a:r>
            <a:r>
              <a:rPr lang="ru-RU" sz="2600" b="1" dirty="0" smtClean="0">
                <a:solidFill>
                  <a:srgbClr val="006600"/>
                </a:solidFill>
                <a:latin typeface="Arial Narrow" pitchFamily="34" charset="0"/>
              </a:rPr>
              <a:t>Человек стал </a:t>
            </a: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человеком</a:t>
            </a:r>
            <a:r>
              <a:rPr lang="ru-RU" sz="2600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br>
              <a:rPr lang="ru-RU" sz="2600" b="1" dirty="0" smtClean="0">
                <a:solidFill>
                  <a:srgbClr val="00660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006600"/>
                </a:solidFill>
                <a:latin typeface="Arial Narrow" pitchFamily="34" charset="0"/>
              </a:rPr>
              <a:t>когда услышал шепот листьев и песню кузнечика, журчание весеннего ручья и 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</a:t>
            </a:r>
            <a:br>
              <a:rPr lang="ru-RU" sz="2600" b="1" dirty="0" smtClean="0">
                <a:solidFill>
                  <a:srgbClr val="00660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006600"/>
                </a:solidFill>
                <a:latin typeface="Arial Narrow" pitchFamily="34" charset="0"/>
              </a:rPr>
              <a:t> В. А. Сухомлинский.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:\МЕТОДИЧЕСКАЯ РАБОТА КОЖУХОВА Т.М\Образовательный форум 2020\ФОТОГРАФИИ сада для оформления\9гр\DSCF99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408" y="3501008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79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rgorka1.3dn.ru/_nw/16/9153026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044877" cy="2304256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admlariak.ru/tinybrowser/fulls/images/novosti/2019/01/infografika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9040"/>
            <a:ext cx="62646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http://900igr.net/up/datai/198011/0018-019-.jpg"/>
          <p:cNvPicPr>
            <a:picLocks noGrp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22413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www.maam.ru/upload/blogs/detsad-46572-155055842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186664" cy="2016224"/>
          </a:xfrm>
          <a:prstGeom prst="rect">
            <a:avLst/>
          </a:prstGeom>
          <a:ln w="76200">
            <a:solidFill>
              <a:srgbClr val="006600"/>
            </a:solidFill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Documents and Settings\ДС 63\Мои документы\Downloads\IMG-25a65f1b557857e6861217d57543ba12-V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3714154"/>
            <a:ext cx="216408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179416" y="188640"/>
            <a:ext cx="8857080" cy="6480720"/>
            <a:chOff x="331" y="470"/>
            <a:chExt cx="16445" cy="11180"/>
          </a:xfrm>
        </p:grpSpPr>
        <p:sp>
          <p:nvSpPr>
            <p:cNvPr id="59" name="AutoShape 3"/>
            <p:cNvSpPr>
              <a:spLocks noChangeArrowheads="1"/>
            </p:cNvSpPr>
            <p:nvPr/>
          </p:nvSpPr>
          <p:spPr bwMode="auto">
            <a:xfrm>
              <a:off x="331" y="470"/>
              <a:ext cx="16445" cy="111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utoShape 4"/>
            <p:cNvSpPr>
              <a:spLocks noChangeArrowheads="1"/>
            </p:cNvSpPr>
            <p:nvPr/>
          </p:nvSpPr>
          <p:spPr bwMode="auto">
            <a:xfrm>
              <a:off x="1270" y="593"/>
              <a:ext cx="14415" cy="1966"/>
            </a:xfrm>
            <a:prstGeom prst="horizontalScroll">
              <a:avLst>
                <a:gd name="adj" fmla="val 12500"/>
              </a:avLst>
            </a:prstGeom>
            <a:solidFill>
              <a:srgbClr val="CCFF99"/>
            </a:solidFill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Arial" pitchFamily="34" charset="0"/>
                </a:rPr>
                <a:t>Модель воспитания экологической культуры дошкольника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 5"/>
            <p:cNvGrpSpPr>
              <a:grpSpLocks/>
            </p:cNvGrpSpPr>
            <p:nvPr/>
          </p:nvGrpSpPr>
          <p:grpSpPr bwMode="auto">
            <a:xfrm>
              <a:off x="350" y="2436"/>
              <a:ext cx="16426" cy="8968"/>
              <a:chOff x="350" y="2436"/>
              <a:chExt cx="16426" cy="8968"/>
            </a:xfrm>
          </p:grpSpPr>
          <p:grpSp>
            <p:nvGrpSpPr>
              <p:cNvPr id="62" name="Group 6"/>
              <p:cNvGrpSpPr>
                <a:grpSpLocks/>
              </p:cNvGrpSpPr>
              <p:nvPr/>
            </p:nvGrpSpPr>
            <p:grpSpPr bwMode="auto">
              <a:xfrm>
                <a:off x="7438" y="5999"/>
                <a:ext cx="9338" cy="5405"/>
                <a:chOff x="7438" y="5999"/>
                <a:chExt cx="9338" cy="5405"/>
              </a:xfrm>
            </p:grpSpPr>
            <p:sp>
              <p:nvSpPr>
                <p:cNvPr id="103" name="AutoShape 7"/>
                <p:cNvSpPr>
                  <a:spLocks noChangeArrowheads="1"/>
                </p:cNvSpPr>
                <p:nvPr/>
              </p:nvSpPr>
              <p:spPr bwMode="auto">
                <a:xfrm>
                  <a:off x="11863" y="5999"/>
                  <a:ext cx="4913" cy="172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5B8B7"/>
                    </a:gs>
                  </a:gsLst>
                  <a:lin ang="5400000" scaled="1"/>
                </a:gradFill>
                <a:ln w="12700">
                  <a:solidFill>
                    <a:srgbClr val="D99594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Взаимосвязь всех педагогов (специалистов): экологические досуги, музыкальные и спортивные, праздники, конструирование из природного материала</a:t>
                  </a:r>
                  <a:endPara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AutoShape 8"/>
                <p:cNvSpPr>
                  <a:spLocks noChangeArrowheads="1"/>
                </p:cNvSpPr>
                <p:nvPr/>
              </p:nvSpPr>
              <p:spPr bwMode="auto">
                <a:xfrm>
                  <a:off x="11863" y="7841"/>
                  <a:ext cx="4803" cy="1526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5B8B7"/>
                    </a:gs>
                  </a:gsLst>
                  <a:lin ang="5400000" scaled="1"/>
                </a:gradFill>
                <a:ln w="12700">
                  <a:solidFill>
                    <a:srgbClr val="D99594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Оформление материала экологического просвещения; привлечение родителей к акциям и экологическим проектам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AutoShape 9"/>
                <p:cNvSpPr>
                  <a:spLocks noChangeArrowheads="1"/>
                </p:cNvSpPr>
                <p:nvPr/>
              </p:nvSpPr>
              <p:spPr bwMode="auto">
                <a:xfrm>
                  <a:off x="11997" y="9439"/>
                  <a:ext cx="4444" cy="176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5B8B7"/>
                    </a:gs>
                  </a:gsLst>
                  <a:lin ang="5400000" scaled="1"/>
                </a:gradFill>
                <a:ln w="12700">
                  <a:solidFill>
                    <a:srgbClr val="D99594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Организация совместных мероприятий, экскурсий, экологических акций, смотров, выставок, участие в конкурсах экологической тематики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7533" y="8035"/>
                  <a:ext cx="3570" cy="1425"/>
                </a:xfrm>
                <a:prstGeom prst="rect">
                  <a:avLst/>
                </a:prstGeom>
                <a:solidFill>
                  <a:srgbClr val="CCFF99"/>
                </a:solidFill>
                <a:ln w="63500" cmpd="thickThin">
                  <a:solidFill>
                    <a:srgbClr val="9BBB59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ЭКОЛОГИЧЕСКОЕ ПРОСВЕЩЕНИЕ РОДИТЕЛЕЙ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Rectangle 11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7440" y="9685"/>
                  <a:ext cx="3720" cy="1719"/>
                </a:xfrm>
                <a:prstGeom prst="rect">
                  <a:avLst/>
                </a:prstGeom>
                <a:solidFill>
                  <a:srgbClr val="CCFF99"/>
                </a:solidFill>
                <a:ln w="63500" cmpd="thickThin">
                  <a:solidFill>
                    <a:srgbClr val="9BBB59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СОЦИАЛЬНОЕ ПАРТНЕРСТВО С ДРУГИМИ УЧРЕЖДЕНИЯМИ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7438" y="6367"/>
                  <a:ext cx="3663" cy="1351"/>
                </a:xfrm>
                <a:prstGeom prst="rect">
                  <a:avLst/>
                </a:prstGeom>
                <a:solidFill>
                  <a:srgbClr val="CCFF99"/>
                </a:solidFill>
                <a:ln w="63500" cmpd="thickThin">
                  <a:solidFill>
                    <a:srgbClr val="9BBB59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ЭКОЛОГИЗАЦИЯ ВИДОВ ДЕЯТЕЛЬНОСТИ ДЕТЕЙ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AutoShape 13"/>
                <p:cNvSpPr>
                  <a:spLocks noChangeArrowheads="1"/>
                </p:cNvSpPr>
                <p:nvPr/>
              </p:nvSpPr>
              <p:spPr bwMode="auto">
                <a:xfrm>
                  <a:off x="11192" y="6613"/>
                  <a:ext cx="617" cy="580"/>
                </a:xfrm>
                <a:prstGeom prst="rightArrow">
                  <a:avLst>
                    <a:gd name="adj1" fmla="val 50000"/>
                    <a:gd name="adj2" fmla="val 26595"/>
                  </a:avLst>
                </a:prstGeom>
                <a:solidFill>
                  <a:srgbClr val="00B05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AutoShape 14"/>
                <p:cNvSpPr>
                  <a:spLocks noChangeArrowheads="1"/>
                </p:cNvSpPr>
                <p:nvPr/>
              </p:nvSpPr>
              <p:spPr bwMode="auto">
                <a:xfrm>
                  <a:off x="11103" y="8410"/>
                  <a:ext cx="677" cy="590"/>
                </a:xfrm>
                <a:prstGeom prst="rightArrow">
                  <a:avLst>
                    <a:gd name="adj1" fmla="val 50000"/>
                    <a:gd name="adj2" fmla="val 28686"/>
                  </a:avLst>
                </a:prstGeom>
                <a:solidFill>
                  <a:srgbClr val="00B05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AutoShape 15"/>
                <p:cNvSpPr>
                  <a:spLocks noChangeArrowheads="1"/>
                </p:cNvSpPr>
                <p:nvPr/>
              </p:nvSpPr>
              <p:spPr bwMode="auto">
                <a:xfrm>
                  <a:off x="11160" y="9910"/>
                  <a:ext cx="673" cy="640"/>
                </a:xfrm>
                <a:prstGeom prst="rightArrow">
                  <a:avLst>
                    <a:gd name="adj1" fmla="val 50000"/>
                    <a:gd name="adj2" fmla="val 26289"/>
                  </a:avLst>
                </a:prstGeom>
                <a:solidFill>
                  <a:srgbClr val="00B05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50" y="2436"/>
                <a:ext cx="16253" cy="8844"/>
                <a:chOff x="350" y="2436"/>
                <a:chExt cx="16253" cy="8844"/>
              </a:xfrm>
            </p:grpSpPr>
            <p:grpSp>
              <p:nvGrpSpPr>
                <p:cNvPr id="64" name="Group 17"/>
                <p:cNvGrpSpPr>
                  <a:grpSpLocks/>
                </p:cNvGrpSpPr>
                <p:nvPr/>
              </p:nvGrpSpPr>
              <p:grpSpPr bwMode="auto">
                <a:xfrm>
                  <a:off x="733" y="9070"/>
                  <a:ext cx="4157" cy="2210"/>
                  <a:chOff x="733" y="9070"/>
                  <a:chExt cx="4157" cy="2210"/>
                </a:xfrm>
              </p:grpSpPr>
              <p:sp>
                <p:nvSpPr>
                  <p:cNvPr id="9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733" y="9070"/>
                    <a:ext cx="4157" cy="22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63500" cmpd="thickThin">
                    <a:solidFill>
                      <a:srgbClr val="F79646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68" y="9270"/>
                    <a:ext cx="2011" cy="86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Календарь природы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0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9270"/>
                    <a:ext cx="2011" cy="96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Комнатные растения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868" y="10310"/>
                    <a:ext cx="2145" cy="82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Аптека на подоконнике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91" y="10310"/>
                    <a:ext cx="1493" cy="82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Огород на окне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5" name="Group 23"/>
                <p:cNvGrpSpPr>
                  <a:grpSpLocks/>
                </p:cNvGrpSpPr>
                <p:nvPr/>
              </p:nvGrpSpPr>
              <p:grpSpPr bwMode="auto">
                <a:xfrm>
                  <a:off x="5024" y="5260"/>
                  <a:ext cx="2296" cy="6020"/>
                  <a:chOff x="5024" y="5260"/>
                  <a:chExt cx="2296" cy="6020"/>
                </a:xfrm>
              </p:grpSpPr>
              <p:sp>
                <p:nvSpPr>
                  <p:cNvPr id="92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292" y="8701"/>
                    <a:ext cx="1830" cy="51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Огород</a:t>
                    </a:r>
                    <a:endPara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5210" y="7700"/>
                    <a:ext cx="1950" cy="845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Экологическая тропа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5210" y="6685"/>
                    <a:ext cx="1960" cy="82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Деревья кустарники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9316"/>
                    <a:ext cx="2216" cy="1609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Природные </a:t>
                    </a:r>
                    <a:r>
                      <a:rPr lang="ru-RU" sz="1200" b="1" dirty="0" smtClean="0">
                        <a:solidFill>
                          <a:srgbClr val="006600"/>
                        </a:solidFill>
                        <a:latin typeface="Calibri" pitchFamily="34" charset="0"/>
                        <a:cs typeface="Arial" pitchFamily="34" charset="0"/>
                      </a:rPr>
                      <a:t>особенности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Ландшафт </a:t>
                    </a:r>
                    <a:r>
                      <a:rPr lang="ru-RU" sz="1200" b="1" dirty="0" smtClean="0">
                        <a:solidFill>
                          <a:srgbClr val="006600"/>
                        </a:solidFill>
                        <a:latin typeface="Arial Narrow" pitchFamily="34" charset="0"/>
                        <a:cs typeface="Arial" pitchFamily="34" charset="0"/>
                      </a:rPr>
                      <a:t>территории,</a:t>
                    </a:r>
                    <a:endPara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6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5237" y="5405"/>
                    <a:ext cx="1763" cy="1085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B2A1C7"/>
                      </a:gs>
                      <a:gs pos="50000">
                        <a:srgbClr val="E5DFEC"/>
                      </a:gs>
                      <a:gs pos="100000">
                        <a:srgbClr val="B2A1C7"/>
                      </a:gs>
                    </a:gsLst>
                    <a:lin ang="18900000" scaled="1"/>
                  </a:gradFill>
                  <a:ln w="12700">
                    <a:solidFill>
                      <a:srgbClr val="B2A1C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Клумбы, цветники, газоны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5260"/>
                    <a:ext cx="2220" cy="602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63500" cmpd="thickThin">
                    <a:solidFill>
                      <a:srgbClr val="8064A2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30"/>
                <p:cNvGrpSpPr>
                  <a:grpSpLocks/>
                </p:cNvGrpSpPr>
                <p:nvPr/>
              </p:nvGrpSpPr>
              <p:grpSpPr bwMode="auto">
                <a:xfrm>
                  <a:off x="350" y="7280"/>
                  <a:ext cx="4647" cy="1190"/>
                  <a:chOff x="350" y="7280"/>
                  <a:chExt cx="4647" cy="1190"/>
                </a:xfrm>
              </p:grpSpPr>
              <p:sp>
                <p:nvSpPr>
                  <p:cNvPr id="89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7473"/>
                    <a:ext cx="1876" cy="87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DAEEF3"/>
                      </a:gs>
                      <a:gs pos="100000">
                        <a:srgbClr val="92CDDC"/>
                      </a:gs>
                    </a:gsLst>
                    <a:lin ang="18900000" scaled="1"/>
                  </a:gradFill>
                  <a:ln w="12700">
                    <a:solidFill>
                      <a:srgbClr val="92CDDC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Уголки природы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477" y="7415"/>
                    <a:ext cx="2536" cy="1041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DAEEF3"/>
                      </a:gs>
                      <a:gs pos="100000">
                        <a:srgbClr val="92CDDC"/>
                      </a:gs>
                    </a:gsLst>
                    <a:lin ang="18900000" scaled="1"/>
                  </a:gradFill>
                  <a:ln w="12700">
                    <a:solidFill>
                      <a:srgbClr val="92CDDC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Экспериментальный уголок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350" y="7280"/>
                    <a:ext cx="4647" cy="119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63500" cmpd="thickThin">
                    <a:solidFill>
                      <a:srgbClr val="4BACC6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34"/>
                <p:cNvGrpSpPr>
                  <a:grpSpLocks/>
                </p:cNvGrpSpPr>
                <p:nvPr/>
              </p:nvGrpSpPr>
              <p:grpSpPr bwMode="auto">
                <a:xfrm>
                  <a:off x="527" y="2436"/>
                  <a:ext cx="16076" cy="4573"/>
                  <a:chOff x="527" y="2436"/>
                  <a:chExt cx="16076" cy="4573"/>
                </a:xfrm>
              </p:grpSpPr>
              <p:sp>
                <p:nvSpPr>
                  <p:cNvPr id="78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1863" y="3664"/>
                    <a:ext cx="4740" cy="2221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Наблюдение за живой и неживой природой, , ведение журнала наблюдений экскурсии, формирование представлений о сезонных изменениях, работа с календарем природы, ознакомление детей с влиянием человека на окружающий мир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1863" y="2436"/>
                    <a:ext cx="4687" cy="1105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Трудовая деятельность в уголках природы, экологических зонах, на участках, уход за растениями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304" y="3173"/>
                    <a:ext cx="3920" cy="1280"/>
                  </a:xfrm>
                  <a:prstGeom prst="rect">
                    <a:avLst/>
                  </a:prstGeom>
                  <a:solidFill>
                    <a:srgbClr val="CCFF99"/>
                  </a:solidFill>
                  <a:ln w="63500" cmpd="thickThin">
                    <a:solidFill>
                      <a:srgbClr val="9BBB5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ЭКОЛОГИЧЕСКОЕ ОБРАЗОВАНИЕ ДОШКОЛЬНИКОВ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81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527" y="4879"/>
                    <a:ext cx="4440" cy="2130"/>
                    <a:chOff x="477" y="4880"/>
                    <a:chExt cx="4440" cy="2130"/>
                  </a:xfrm>
                </p:grpSpPr>
                <p:sp>
                  <p:nvSpPr>
                    <p:cNvPr id="84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29" y="5017"/>
                      <a:ext cx="2011" cy="983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Коридоры  холлы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7" y="6275"/>
                      <a:ext cx="2152" cy="64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Библиотека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0" y="4980"/>
                      <a:ext cx="2190" cy="114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Музыкальный физкультурный залы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7" y="6215"/>
                      <a:ext cx="1699" cy="555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Группы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" y="4880"/>
                      <a:ext cx="4440" cy="2130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63500" cmpd="thickThin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11326" y="4033"/>
                    <a:ext cx="523" cy="465"/>
                  </a:xfrm>
                  <a:prstGeom prst="rightArrow">
                    <a:avLst>
                      <a:gd name="adj1" fmla="val 50000"/>
                      <a:gd name="adj2" fmla="val 28118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1326" y="3050"/>
                    <a:ext cx="523" cy="520"/>
                  </a:xfrm>
                  <a:prstGeom prst="rightArrow">
                    <a:avLst>
                      <a:gd name="adj1" fmla="val 50000"/>
                      <a:gd name="adj2" fmla="val 25144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" name="Group 46"/>
                <p:cNvGrpSpPr>
                  <a:grpSpLocks/>
                </p:cNvGrpSpPr>
                <p:nvPr/>
              </p:nvGrpSpPr>
              <p:grpSpPr bwMode="auto">
                <a:xfrm>
                  <a:off x="527" y="2655"/>
                  <a:ext cx="6633" cy="1985"/>
                  <a:chOff x="527" y="2655"/>
                  <a:chExt cx="6633" cy="1985"/>
                </a:xfrm>
              </p:grpSpPr>
              <p:sp>
                <p:nvSpPr>
                  <p:cNvPr id="73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527" y="3810"/>
                    <a:ext cx="2597" cy="63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D99594"/>
                      </a:gs>
                      <a:gs pos="50000">
                        <a:srgbClr val="F2DBDB"/>
                      </a:gs>
                      <a:gs pos="100000">
                        <a:srgbClr val="D99594"/>
                      </a:gs>
                    </a:gsLst>
                    <a:lin ang="189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В помещении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683" y="4010"/>
                    <a:ext cx="3477" cy="630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D99594"/>
                      </a:gs>
                      <a:gs pos="50000">
                        <a:srgbClr val="F2DBDB"/>
                      </a:gs>
                      <a:gs pos="100000">
                        <a:srgbClr val="D99594"/>
                      </a:gs>
                    </a:gsLst>
                    <a:lin ang="18900000" scaled="1"/>
                  </a:gradFill>
                  <a:ln w="12700">
                    <a:solidFill>
                      <a:srgbClr val="D99594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Arial" pitchFamily="34" charset="0"/>
                      </a:rPr>
                      <a:t>На территории ДОУ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2655"/>
                    <a:ext cx="3277" cy="764"/>
                  </a:xfrm>
                  <a:prstGeom prst="rect">
                    <a:avLst/>
                  </a:prstGeom>
                  <a:solidFill>
                    <a:srgbClr val="CCFF99"/>
                  </a:solidFill>
                  <a:ln w="63500" cmpd="thickThin">
                    <a:solidFill>
                      <a:srgbClr val="9BBB5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ЭКОЛОГИЗАЦИЯ РППС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AutoShap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762" y="3298"/>
                    <a:ext cx="470" cy="553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AutoShape 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59" y="3371"/>
                    <a:ext cx="670" cy="607"/>
                  </a:xfrm>
                  <a:prstGeom prst="rightArrow">
                    <a:avLst>
                      <a:gd name="adj1" fmla="val 50000"/>
                      <a:gd name="adj2" fmla="val 27595"/>
                    </a:avLst>
                  </a:prstGeom>
                  <a:solidFill>
                    <a:srgbClr val="00B050"/>
                  </a:solidFill>
                  <a:ln w="2857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69" name="AutoShape 52"/>
                <p:cNvSpPr>
                  <a:spLocks noChangeArrowheads="1"/>
                </p:cNvSpPr>
                <p:nvPr/>
              </p:nvSpPr>
              <p:spPr bwMode="auto">
                <a:xfrm rot="5400000">
                  <a:off x="3393" y="6860"/>
                  <a:ext cx="510" cy="330"/>
                </a:xfrm>
                <a:prstGeom prst="chevron">
                  <a:avLst>
                    <a:gd name="adj" fmla="val 38636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AutoShape 53"/>
                <p:cNvSpPr>
                  <a:spLocks noChangeArrowheads="1"/>
                </p:cNvSpPr>
                <p:nvPr/>
              </p:nvSpPr>
              <p:spPr bwMode="auto">
                <a:xfrm rot="5400000">
                  <a:off x="2485" y="8605"/>
                  <a:ext cx="600" cy="330"/>
                </a:xfrm>
                <a:prstGeom prst="chevron">
                  <a:avLst>
                    <a:gd name="adj" fmla="val 45455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1946" y="4464"/>
                  <a:ext cx="501" cy="330"/>
                </a:xfrm>
                <a:prstGeom prst="chevron">
                  <a:avLst>
                    <a:gd name="adj" fmla="val 37955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5673" y="4759"/>
                  <a:ext cx="570" cy="330"/>
                </a:xfrm>
                <a:prstGeom prst="chevron">
                  <a:avLst>
                    <a:gd name="adj" fmla="val 43182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rect">
                    <a:fillToRect l="50000" t="50000" r="50000" b="50000"/>
                  </a:path>
                </a:gradFill>
                <a:ln w="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-297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Всё хорошее в детях из детства! 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Как истоки добра пробудить? 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Прикоснуться к природе всем сердцем: 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Удивиться, узнать, полюбить! 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Мы хотим, чтоб земля расцветала. 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И росли как цветы, малыши. 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Чтоб для них экология стала 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ru-RU" sz="2200" b="1" i="1" dirty="0" smtClean="0">
                <a:solidFill>
                  <a:srgbClr val="003300"/>
                </a:solidFill>
                <a:latin typeface="Arial Narrow" pitchFamily="34" charset="0"/>
              </a:rPr>
              <a:t>Не наукой, а частью души!</a:t>
            </a:r>
            <a:endParaRPr lang="ru-RU" sz="22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40160" cy="14183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МЕТОДИЧЕСКАЯ РАБОТА КОЖУХОВА Т.М\Образовательный форум 2020\ФОТОГРАФИИ сада для оформления\9гр\DSCF802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183700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МЕТОДИЧЕСКАЯ РАБОТА КОЖУХОВА Т.М\Образовательный форум 2020\ФОТОГРАФИИ сада для оформления\9гр\DSCF802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3667472" cy="256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912768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3300"/>
                </a:solidFill>
                <a:latin typeface="Arial Narrow" pitchFamily="34" charset="0"/>
              </a:rPr>
              <a:t>Мы рады сотрудничеству!</a:t>
            </a:r>
            <a:endParaRPr lang="ru-RU" sz="6600" dirty="0">
              <a:solidFill>
                <a:srgbClr val="0033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291730" cy="229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960488" cy="165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экологическая психология\Фото\2  Разв. Предм. Простр Среда\Дети в Зимнем саду 2012год\1IMG_902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3802736"/>
            <a:ext cx="419370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</a:t>
            </a:r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Первая строка – </a:t>
            </a:r>
            <a:r>
              <a:rPr lang="ru-RU" b="1" dirty="0" smtClean="0"/>
              <a:t>тема </a:t>
            </a:r>
            <a:r>
              <a:rPr lang="ru-RU" b="1" dirty="0" err="1" smtClean="0"/>
              <a:t>синквейна</a:t>
            </a:r>
            <a:r>
              <a:rPr lang="ru-RU" b="1" dirty="0" smtClean="0"/>
              <a:t>, или заголовок, понятие </a:t>
            </a:r>
            <a:r>
              <a:rPr lang="ru-RU" dirty="0" smtClean="0"/>
              <a:t>заключает в себе одно слово (обычно существительное или местоимение), которое обозначает объект или предмет, о котором пойдет речь.</a:t>
            </a:r>
          </a:p>
          <a:p>
            <a:r>
              <a:rPr lang="ru-RU" dirty="0" smtClean="0"/>
              <a:t>2. Вторая строка – два слова (чаще всего прилагательные или причастия), они дают </a:t>
            </a:r>
            <a:r>
              <a:rPr lang="ru-RU" b="1" dirty="0" smtClean="0"/>
              <a:t>описание признаков и свойств </a:t>
            </a:r>
            <a:r>
              <a:rPr lang="ru-RU" dirty="0" smtClean="0"/>
              <a:t>выбранного в </a:t>
            </a:r>
            <a:r>
              <a:rPr lang="ru-RU" dirty="0" err="1" smtClean="0"/>
              <a:t>синквейне</a:t>
            </a:r>
            <a:r>
              <a:rPr lang="ru-RU" dirty="0" smtClean="0"/>
              <a:t> предмета или объекта.</a:t>
            </a:r>
            <a:br>
              <a:rPr lang="ru-RU" dirty="0" smtClean="0"/>
            </a:br>
            <a:r>
              <a:rPr lang="ru-RU" dirty="0" smtClean="0"/>
              <a:t>3. Третья строка – образована тремя глаголами или деепричастиями, описывающими </a:t>
            </a:r>
            <a:r>
              <a:rPr lang="ru-RU" b="1" dirty="0" smtClean="0"/>
              <a:t>характерные действия </a:t>
            </a:r>
            <a:r>
              <a:rPr lang="ru-RU" dirty="0" smtClean="0"/>
              <a:t>объекта.</a:t>
            </a:r>
          </a:p>
          <a:p>
            <a:r>
              <a:rPr lang="ru-RU" dirty="0" smtClean="0"/>
              <a:t>4. Четвертая строка - фраза их четырёх слов, несущая определенный смысл, выражающая </a:t>
            </a:r>
            <a:r>
              <a:rPr lang="ru-RU" b="1" dirty="0" smtClean="0"/>
              <a:t>личное отношение автора </a:t>
            </a:r>
            <a:r>
              <a:rPr lang="ru-RU" dirty="0" err="1" smtClean="0"/>
              <a:t>синквейна</a:t>
            </a:r>
            <a:r>
              <a:rPr lang="ru-RU" dirty="0" smtClean="0"/>
              <a:t> к описываемому предмету или объекту.</a:t>
            </a:r>
          </a:p>
          <a:p>
            <a:r>
              <a:rPr lang="ru-RU" dirty="0" smtClean="0"/>
              <a:t>5. Пятая строка – одно слово – резюме, вывод, характеризующее </a:t>
            </a:r>
            <a:r>
              <a:rPr lang="ru-RU" b="1" dirty="0" smtClean="0"/>
              <a:t>суть предмета или объекта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20000"/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720150"/>
            <a:ext cx="7768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Сложная экологическая 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обстановка в мире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484784"/>
            <a:ext cx="8496944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- Техногенные катастрофы, их тяжелые последствия; 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- Сбой в </a:t>
            </a:r>
            <a:r>
              <a:rPr lang="ru-RU" sz="3200" b="1" dirty="0" err="1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эко-системе</a:t>
            </a: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климатические изменения; 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- засоренность среды обитания; 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- загрязняются и становятся безжизненными водоёмы; 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- теряют плодородие почвы; 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- обедняются флора и фауна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10000"/>
          </a:blip>
          <a:stretch>
            <a:fillRect/>
          </a:stretch>
        </p:blipFill>
        <p:spPr bwMode="auto">
          <a:xfrm>
            <a:off x="0" y="0"/>
            <a:ext cx="9310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541243"/>
            <a:ext cx="748883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Экологическая культура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72816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Экологическая культура </a:t>
            </a:r>
            <a:r>
              <a:rPr lang="ru-RU" sz="3600" b="1" u="sng" dirty="0" smtClean="0">
                <a:solidFill>
                  <a:srgbClr val="003300"/>
                </a:solidFill>
                <a:latin typeface="Arial Narrow" pitchFamily="34" charset="0"/>
              </a:rPr>
              <a:t>ныне живущих 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людей и </a:t>
            </a:r>
            <a:r>
              <a:rPr lang="ru-RU" sz="3600" b="1" u="sng" dirty="0" smtClean="0">
                <a:solidFill>
                  <a:srgbClr val="003300"/>
                </a:solidFill>
                <a:latin typeface="Arial Narrow" pitchFamily="34" charset="0"/>
              </a:rPr>
              <a:t>последующих поколений  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могут вывести планету и человечество из того катастрофического состояния, в котором они прибывают сейчас. </a:t>
            </a:r>
          </a:p>
          <a:p>
            <a:endParaRPr lang="ru-RU" sz="2800" dirty="0"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:\МЕТОДИЧЕСКАЯ РАБОТА КОЖУХОВА Т.М\Образовательный форум 2020\ФОТОГРАФИИ сада для оформления\9гр\DSCF818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4869160"/>
            <a:ext cx="2422525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МЕТОДИЧЕСКАЯ РАБОТА КОЖУХОВА Т.М\Образовательный форум 2020\ФОТОГРАФИИ сада для оформления\9гр\DSCF818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60553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1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Дошкольный возраст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- около </a:t>
            </a: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70 %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 отношения ко всему окружающему на психологическом уровне формируется </a:t>
            </a:r>
            <a:r>
              <a:rPr lang="ru-RU" sz="2800" b="1" u="sng" dirty="0" smtClean="0">
                <a:solidFill>
                  <a:srgbClr val="003300"/>
                </a:solidFill>
                <a:latin typeface="Arial Narrow" pitchFamily="34" charset="0"/>
              </a:rPr>
              <a:t>в дошкольном детстве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оставшееся  </a:t>
            </a: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30 %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 - в течение последующей  жизни</a:t>
            </a:r>
            <a:r>
              <a:rPr lang="ru-RU" sz="2800" i="1" dirty="0" smtClean="0"/>
              <a:t> </a:t>
            </a:r>
          </a:p>
          <a:p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- Элементарные экологические знания, полученные в младшем возрасте, помогут в дальнейшем формировании экологического мировоззрения, на следующей ступени – школьного образования.</a:t>
            </a:r>
          </a:p>
          <a:p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368152" cy="13474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480" y="361272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Экологическое воспитание 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(ФГОС ДО)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400" y="1642716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- Это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непрерывный процесс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развития детей, направленный на формирование у них экологической культуры, которая выражается в наличии:</a:t>
            </a:r>
            <a:r>
              <a:rPr lang="ru-RU" sz="2400" b="1" i="1" dirty="0" smtClean="0">
                <a:solidFill>
                  <a:srgbClr val="003300"/>
                </a:solidFill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устойчивых знаний о природе и существующих в ней взаимосвязей;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бережного отношения к природе;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экологически ценных установок, поведенческих умений;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эмоциональной отзывчивости к живой природе;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положительных эстетических ощущений от любования природой;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умений познавать особенности </a:t>
            </a:r>
          </a:p>
          <a:p>
            <a:r>
              <a:rPr lang="ru-RU" sz="2000" b="1" i="1" dirty="0" smtClean="0">
                <a:solidFill>
                  <a:srgbClr val="003300"/>
                </a:solidFill>
                <a:latin typeface="Arial Narrow" pitchFamily="34" charset="0"/>
              </a:rPr>
              <a:t>окружающего мира.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35538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nf\Documents\Кареповой ЛА\мои фото\я в детском саду 26.09.11год\IMG_000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4359736"/>
            <a:ext cx="3312368" cy="23816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6" y="332656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66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Основная цель</a:t>
            </a:r>
            <a:r>
              <a:rPr lang="ru-RU" dirty="0" smtClean="0">
                <a:solidFill>
                  <a:srgbClr val="0066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экологического воспитания</a:t>
            </a:r>
            <a:endParaRPr lang="ru-RU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4360" y="1844824"/>
            <a:ext cx="87849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создание условий для формирования у ребёнка основ экологического сознания, экологической культуры, реализации новых представлений об универсальности и </a:t>
            </a:r>
            <a:r>
              <a:rPr lang="ru-RU" sz="2800" b="1" dirty="0" err="1" smtClean="0">
                <a:solidFill>
                  <a:srgbClr val="003300"/>
                </a:solidFill>
                <a:latin typeface="Arial Narrow" pitchFamily="34" charset="0"/>
              </a:rPr>
              <a:t>самоценности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 природы.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800" b="1" u="sng" dirty="0" smtClean="0">
                <a:solidFill>
                  <a:srgbClr val="003300"/>
                </a:solidFill>
                <a:latin typeface="Arial Narrow" pitchFamily="34" charset="0"/>
              </a:rPr>
              <a:t>Задачи:</a:t>
            </a:r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- формировать осознанное понимание взаимосвязей всего живого и неживого в природе; умения и навыки по уходу за растениями и животными, </a:t>
            </a:r>
          </a:p>
          <a:p>
            <a:r>
              <a:rPr lang="ru-RU" sz="2400" b="1" dirty="0" smtClean="0">
                <a:latin typeface="Arial Narrow" pitchFamily="34" charset="0"/>
              </a:rPr>
              <a:t>- воспитывать чувственно-эмоциональные реакции детей на окружающую среду, заботливое отношение к природе путем целенаправленного общения их с окружающей средой</a:t>
            </a:r>
          </a:p>
          <a:p>
            <a:r>
              <a:rPr lang="ru-RU" sz="2400" b="1" dirty="0" smtClean="0">
                <a:latin typeface="Arial Narrow" pitchFamily="34" charset="0"/>
              </a:rPr>
              <a:t>- воспитывать эстетические и патриотические чувства;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2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принципы 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создания системы 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экологического воспитания 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2420888"/>
            <a:ext cx="8352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1.Создание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единого образовательного пространства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Интеграция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образовательных областей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 различных видов детской деятельности: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Триединство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участников образовательных отношений: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педагоги – дети – родители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84176" cy="15601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2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058" y="269776"/>
            <a:ext cx="73500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Единая система экологического воспитания в ДОУ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323528" y="1412776"/>
            <a:ext cx="8569667" cy="5044004"/>
            <a:chOff x="85" y="739"/>
            <a:chExt cx="11784" cy="6621"/>
          </a:xfrm>
        </p:grpSpPr>
        <p:sp>
          <p:nvSpPr>
            <p:cNvPr id="7170" name="Oval 2"/>
            <p:cNvSpPr>
              <a:spLocks noChangeArrowheads="1"/>
            </p:cNvSpPr>
            <p:nvPr/>
          </p:nvSpPr>
          <p:spPr bwMode="auto">
            <a:xfrm>
              <a:off x="1810" y="2055"/>
              <a:ext cx="1739" cy="1739"/>
            </a:xfrm>
            <a:prstGeom prst="ellipse">
              <a:avLst/>
            </a:pr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Narrow" pitchFamily="34" charset="0"/>
                  <a:cs typeface="Arial" pitchFamily="34" charset="0"/>
                </a:rPr>
                <a:t>Работа с детьми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" name="Oval 3"/>
            <p:cNvSpPr>
              <a:spLocks noChangeArrowheads="1"/>
            </p:cNvSpPr>
            <p:nvPr/>
          </p:nvSpPr>
          <p:spPr bwMode="auto">
            <a:xfrm>
              <a:off x="4343" y="2729"/>
              <a:ext cx="2772" cy="2525"/>
            </a:xfrm>
            <a:prstGeom prst="ellipse">
              <a:avLst/>
            </a:pr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Narrow" pitchFamily="34" charset="0"/>
                  <a:cs typeface="Arial" pitchFamily="34" charset="0"/>
                </a:rPr>
                <a:t>Экологическое воспитание детей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8105" y="5035"/>
              <a:ext cx="2048" cy="1942"/>
            </a:xfrm>
            <a:prstGeom prst="ellipse">
              <a:avLst/>
            </a:pr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Narrow" pitchFamily="34" charset="0"/>
                  <a:cs typeface="Arial" pitchFamily="34" charset="0"/>
                </a:rPr>
                <a:t>Работа с родителями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7511" y="1590"/>
              <a:ext cx="2053" cy="1739"/>
            </a:xfrm>
            <a:prstGeom prst="ellipse">
              <a:avLst/>
            </a:pr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Narrow" pitchFamily="34" charset="0"/>
                  <a:cs typeface="Arial" pitchFamily="34" charset="0"/>
                </a:rPr>
                <a:t>Работа с педагогами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3039" y="1196"/>
              <a:ext cx="2033" cy="77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Образовательная деятельность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5335" y="6377"/>
              <a:ext cx="1797" cy="8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Дни открытых дверей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10096" y="4746"/>
              <a:ext cx="1772" cy="78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Родительские собрания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9392" y="3492"/>
              <a:ext cx="1981" cy="96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Участие в экологических акциях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9789" y="6505"/>
              <a:ext cx="2080" cy="85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Труд в природе (огород, клумбы)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6026" y="5429"/>
              <a:ext cx="2052" cy="7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Анкетирование, опросы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7486" y="3719"/>
              <a:ext cx="1709" cy="102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Совместные выставки поделок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auto">
            <a:xfrm>
              <a:off x="5729" y="834"/>
              <a:ext cx="2310" cy="7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Самообразовательная работа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2" name="AutoShape 14"/>
            <p:cNvSpPr>
              <a:spLocks noChangeArrowheads="1"/>
            </p:cNvSpPr>
            <p:nvPr/>
          </p:nvSpPr>
          <p:spPr bwMode="auto">
            <a:xfrm>
              <a:off x="9839" y="2142"/>
              <a:ext cx="1930" cy="107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Обучающие семинары, консультации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3" name="AutoShape 15"/>
            <p:cNvSpPr>
              <a:spLocks noChangeArrowheads="1"/>
            </p:cNvSpPr>
            <p:nvPr/>
          </p:nvSpPr>
          <p:spPr bwMode="auto">
            <a:xfrm>
              <a:off x="9392" y="739"/>
              <a:ext cx="2377" cy="114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Просмотр открытых занятий, обмен опытом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158" y="3481"/>
              <a:ext cx="1774" cy="9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Трудовая деятельность в природе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>
              <a:off x="2392" y="4186"/>
              <a:ext cx="1961" cy="124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Развлечения, досуги, игры экологического содержания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6" name="AutoShape 18"/>
            <p:cNvSpPr>
              <a:spLocks noChangeArrowheads="1"/>
            </p:cNvSpPr>
            <p:nvPr/>
          </p:nvSpPr>
          <p:spPr bwMode="auto">
            <a:xfrm>
              <a:off x="736" y="739"/>
              <a:ext cx="2094" cy="80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Создание  РППС в ДОУ  и на улице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483" y="5035"/>
              <a:ext cx="1834" cy="1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Экскурсии, экологические акции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 rot="6737784">
              <a:off x="3774" y="2985"/>
              <a:ext cx="413" cy="1139"/>
            </a:xfrm>
            <a:prstGeom prst="downArrow">
              <a:avLst>
                <a:gd name="adj1" fmla="val 50000"/>
                <a:gd name="adj2" fmla="val 68947"/>
              </a:avLst>
            </a:prstGeom>
            <a:solidFill>
              <a:srgbClr val="76923C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9" name="AutoShape 21"/>
            <p:cNvSpPr>
              <a:spLocks noChangeArrowheads="1"/>
            </p:cNvSpPr>
            <p:nvPr/>
          </p:nvSpPr>
          <p:spPr bwMode="auto">
            <a:xfrm rot="-3730205">
              <a:off x="7424" y="4190"/>
              <a:ext cx="323" cy="1805"/>
            </a:xfrm>
            <a:prstGeom prst="downArrow">
              <a:avLst>
                <a:gd name="adj1" fmla="val 50000"/>
                <a:gd name="adj2" fmla="val 139706"/>
              </a:avLst>
            </a:prstGeom>
            <a:solidFill>
              <a:srgbClr val="76923C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0" name="AutoShape 22"/>
            <p:cNvSpPr>
              <a:spLocks noChangeArrowheads="1"/>
            </p:cNvSpPr>
            <p:nvPr/>
          </p:nvSpPr>
          <p:spPr bwMode="auto">
            <a:xfrm rot="-7397539">
              <a:off x="6998" y="2422"/>
              <a:ext cx="297" cy="1113"/>
            </a:xfrm>
            <a:prstGeom prst="downArrow">
              <a:avLst>
                <a:gd name="adj1" fmla="val 50000"/>
                <a:gd name="adj2" fmla="val 93687"/>
              </a:avLst>
            </a:prstGeom>
            <a:solidFill>
              <a:srgbClr val="76923C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85" y="1888"/>
              <a:ext cx="1656" cy="8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err="1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Экологизация</a:t>
              </a: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 Narrow" pitchFamily="34" charset="0"/>
                  <a:cs typeface="Arial" pitchFamily="34" charset="0"/>
                </a:rPr>
                <a:t> РППС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92" name="AutoShape 24"/>
            <p:cNvCxnSpPr>
              <a:cxnSpLocks noChangeShapeType="1"/>
            </p:cNvCxnSpPr>
            <p:nvPr/>
          </p:nvCxnSpPr>
          <p:spPr bwMode="auto">
            <a:xfrm flipH="1" flipV="1">
              <a:off x="1615" y="1548"/>
              <a:ext cx="551" cy="668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193" name="AutoShape 25"/>
            <p:cNvCxnSpPr>
              <a:cxnSpLocks noChangeShapeType="1"/>
            </p:cNvCxnSpPr>
            <p:nvPr/>
          </p:nvCxnSpPr>
          <p:spPr bwMode="auto">
            <a:xfrm flipV="1">
              <a:off x="3411" y="1967"/>
              <a:ext cx="1039" cy="640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194" name="AutoShape 26"/>
            <p:cNvCxnSpPr>
              <a:cxnSpLocks noChangeShapeType="1"/>
            </p:cNvCxnSpPr>
            <p:nvPr/>
          </p:nvCxnSpPr>
          <p:spPr bwMode="auto">
            <a:xfrm>
              <a:off x="3231" y="3656"/>
              <a:ext cx="564" cy="605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195" name="AutoShape 27"/>
            <p:cNvCxnSpPr>
              <a:cxnSpLocks noChangeShapeType="1"/>
            </p:cNvCxnSpPr>
            <p:nvPr/>
          </p:nvCxnSpPr>
          <p:spPr bwMode="auto">
            <a:xfrm flipH="1">
              <a:off x="1741" y="3761"/>
              <a:ext cx="513" cy="1274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196" name="AutoShape 28"/>
            <p:cNvCxnSpPr>
              <a:cxnSpLocks noChangeShapeType="1"/>
            </p:cNvCxnSpPr>
            <p:nvPr/>
          </p:nvCxnSpPr>
          <p:spPr bwMode="auto">
            <a:xfrm flipH="1">
              <a:off x="613" y="3127"/>
              <a:ext cx="1319" cy="354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197" name="AutoShape 29"/>
            <p:cNvCxnSpPr>
              <a:cxnSpLocks noChangeShapeType="1"/>
            </p:cNvCxnSpPr>
            <p:nvPr/>
          </p:nvCxnSpPr>
          <p:spPr bwMode="auto">
            <a:xfrm flipH="1" flipV="1">
              <a:off x="613" y="2765"/>
              <a:ext cx="1319" cy="228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198" name="AutoShape 30"/>
            <p:cNvCxnSpPr>
              <a:cxnSpLocks noChangeShapeType="1"/>
            </p:cNvCxnSpPr>
            <p:nvPr/>
          </p:nvCxnSpPr>
          <p:spPr bwMode="auto">
            <a:xfrm flipV="1">
              <a:off x="8865" y="1114"/>
              <a:ext cx="527" cy="501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199" name="AutoShape 31"/>
            <p:cNvCxnSpPr>
              <a:cxnSpLocks noChangeShapeType="1"/>
            </p:cNvCxnSpPr>
            <p:nvPr/>
          </p:nvCxnSpPr>
          <p:spPr bwMode="auto">
            <a:xfrm>
              <a:off x="9465" y="2641"/>
              <a:ext cx="374" cy="189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200" name="AutoShape 32"/>
            <p:cNvCxnSpPr>
              <a:cxnSpLocks noChangeShapeType="1"/>
            </p:cNvCxnSpPr>
            <p:nvPr/>
          </p:nvCxnSpPr>
          <p:spPr bwMode="auto">
            <a:xfrm flipH="1" flipV="1">
              <a:off x="6416" y="1548"/>
              <a:ext cx="1287" cy="507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201" name="AutoShape 33"/>
            <p:cNvCxnSpPr>
              <a:cxnSpLocks noChangeShapeType="1"/>
            </p:cNvCxnSpPr>
            <p:nvPr/>
          </p:nvCxnSpPr>
          <p:spPr bwMode="auto">
            <a:xfrm flipV="1">
              <a:off x="9392" y="4458"/>
              <a:ext cx="704" cy="577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202" name="AutoShape 34"/>
            <p:cNvCxnSpPr>
              <a:cxnSpLocks noChangeShapeType="1"/>
            </p:cNvCxnSpPr>
            <p:nvPr/>
          </p:nvCxnSpPr>
          <p:spPr bwMode="auto">
            <a:xfrm flipH="1" flipV="1">
              <a:off x="8227" y="4746"/>
              <a:ext cx="638" cy="363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203" name="AutoShape 35"/>
            <p:cNvCxnSpPr>
              <a:cxnSpLocks noChangeShapeType="1"/>
            </p:cNvCxnSpPr>
            <p:nvPr/>
          </p:nvCxnSpPr>
          <p:spPr bwMode="auto">
            <a:xfrm flipV="1">
              <a:off x="9465" y="4931"/>
              <a:ext cx="688" cy="178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204" name="AutoShape 36"/>
            <p:cNvCxnSpPr>
              <a:cxnSpLocks noChangeShapeType="1"/>
            </p:cNvCxnSpPr>
            <p:nvPr/>
          </p:nvCxnSpPr>
          <p:spPr bwMode="auto">
            <a:xfrm>
              <a:off x="10096" y="5954"/>
              <a:ext cx="873" cy="641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205" name="AutoShape 37"/>
            <p:cNvCxnSpPr>
              <a:cxnSpLocks noChangeShapeType="1"/>
            </p:cNvCxnSpPr>
            <p:nvPr/>
          </p:nvCxnSpPr>
          <p:spPr bwMode="auto">
            <a:xfrm flipH="1">
              <a:off x="7132" y="6261"/>
              <a:ext cx="1252" cy="476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  <p:cxnSp>
          <p:nvCxnSpPr>
            <p:cNvPr id="7206" name="AutoShape 38"/>
            <p:cNvCxnSpPr>
              <a:cxnSpLocks noChangeShapeType="1"/>
            </p:cNvCxnSpPr>
            <p:nvPr/>
          </p:nvCxnSpPr>
          <p:spPr bwMode="auto">
            <a:xfrm flipH="1" flipV="1">
              <a:off x="7132" y="6176"/>
              <a:ext cx="1252" cy="85"/>
            </a:xfrm>
            <a:prstGeom prst="straightConnector1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4620" y="347038"/>
            <a:ext cx="1184668" cy="11667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1256</Words>
  <Application>Microsoft Office PowerPoint</Application>
  <PresentationFormat>Экран (4:3)</PresentationFormat>
  <Paragraphs>223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Прикоснись к природе всем сердцем</vt:lpstr>
      <vt:lpstr>« Человек стал человеком,  когда услышал шепот листьев и песню кузнечика, журчание весеннего ручья и 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  В. А. Сухомлинский. </vt:lpstr>
      <vt:lpstr>Сложная экологическая  обстановка в мире </vt:lpstr>
      <vt:lpstr>Экологическая культура</vt:lpstr>
      <vt:lpstr>Дошкольный возраст</vt:lpstr>
      <vt:lpstr>Экологическое воспитание  (ФГОС ДО)</vt:lpstr>
      <vt:lpstr>Основная цель экологического воспитания</vt:lpstr>
      <vt:lpstr>Основные принципы  создания системы  экологического воспитания </vt:lpstr>
      <vt:lpstr>Единая система экологического воспитания в ДОУ</vt:lpstr>
      <vt:lpstr>Система работы по типу «Эколог»</vt:lpstr>
      <vt:lpstr>Слайд 11</vt:lpstr>
      <vt:lpstr>Слайд 12</vt:lpstr>
      <vt:lpstr>Экологическое образование дошкольников </vt:lpstr>
      <vt:lpstr>Экологизация видов деятельности дошкольников </vt:lpstr>
      <vt:lpstr>Экологизация видов деятельности дошкольников </vt:lpstr>
      <vt:lpstr>Экологизация РППС Экологический комплекс</vt:lpstr>
      <vt:lpstr>Экологическое  просвещение родителей</vt:lpstr>
      <vt:lpstr>Взаимодействие с социальными партнерами</vt:lpstr>
      <vt:lpstr>Взаимодействие с социальными партнерами</vt:lpstr>
      <vt:lpstr>Слайд 20</vt:lpstr>
      <vt:lpstr>Слайд 21</vt:lpstr>
      <vt:lpstr>Слайд 22</vt:lpstr>
      <vt:lpstr>Мы рады сотрудничеству!</vt:lpstr>
      <vt:lpstr>Экологический синквейн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</cp:revision>
  <dcterms:created xsi:type="dcterms:W3CDTF">2020-01-26T07:43:52Z</dcterms:created>
  <dcterms:modified xsi:type="dcterms:W3CDTF">2020-01-29T17:05:45Z</dcterms:modified>
</cp:coreProperties>
</file>