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56" r:id="rId7"/>
    <p:sldId id="263" r:id="rId8"/>
    <p:sldId id="264" r:id="rId9"/>
    <p:sldId id="266" r:id="rId10"/>
    <p:sldId id="262" r:id="rId11"/>
    <p:sldId id="286" r:id="rId12"/>
    <p:sldId id="287" r:id="rId13"/>
    <p:sldId id="289" r:id="rId14"/>
    <p:sldId id="265" r:id="rId15"/>
    <p:sldId id="288" r:id="rId16"/>
    <p:sldId id="290" r:id="rId17"/>
    <p:sldId id="291" r:id="rId18"/>
    <p:sldId id="292" r:id="rId19"/>
    <p:sldId id="293" r:id="rId20"/>
    <p:sldId id="267" r:id="rId21"/>
    <p:sldId id="294" r:id="rId22"/>
    <p:sldId id="295" r:id="rId23"/>
    <p:sldId id="268" r:id="rId24"/>
    <p:sldId id="270" r:id="rId25"/>
    <p:sldId id="269" r:id="rId26"/>
    <p:sldId id="271" r:id="rId27"/>
    <p:sldId id="272" r:id="rId28"/>
    <p:sldId id="273" r:id="rId29"/>
    <p:sldId id="274" r:id="rId30"/>
    <p:sldId id="305" r:id="rId31"/>
    <p:sldId id="297" r:id="rId32"/>
    <p:sldId id="296" r:id="rId33"/>
    <p:sldId id="303" r:id="rId34"/>
    <p:sldId id="302" r:id="rId35"/>
    <p:sldId id="306" r:id="rId36"/>
    <p:sldId id="308" r:id="rId37"/>
    <p:sldId id="278" r:id="rId38"/>
    <p:sldId id="281" r:id="rId39"/>
    <p:sldId id="285" r:id="rId40"/>
    <p:sldId id="307" r:id="rId41"/>
    <p:sldId id="311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4" autoAdjust="0"/>
    <p:restoredTop sz="94660"/>
  </p:normalViewPr>
  <p:slideViewPr>
    <p:cSldViewPr>
      <p:cViewPr>
        <p:scale>
          <a:sx n="80" d="100"/>
          <a:sy n="80" d="100"/>
        </p:scale>
        <p:origin x="852" y="-1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BED76-0526-44B6-AA0A-FB77FE1655B4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DAA7C-9D77-4A2B-995A-837B87D68F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4292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BED76-0526-44B6-AA0A-FB77FE1655B4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DAA7C-9D77-4A2B-995A-837B87D68F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263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BED76-0526-44B6-AA0A-FB77FE1655B4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DAA7C-9D77-4A2B-995A-837B87D68F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3314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BED76-0526-44B6-AA0A-FB77FE1655B4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DAA7C-9D77-4A2B-995A-837B87D68F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827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BED76-0526-44B6-AA0A-FB77FE1655B4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DAA7C-9D77-4A2B-995A-837B87D68F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715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BED76-0526-44B6-AA0A-FB77FE1655B4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DAA7C-9D77-4A2B-995A-837B87D68F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0644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BED76-0526-44B6-AA0A-FB77FE1655B4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DAA7C-9D77-4A2B-995A-837B87D68F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4604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BED76-0526-44B6-AA0A-FB77FE1655B4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DAA7C-9D77-4A2B-995A-837B87D68F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96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BED76-0526-44B6-AA0A-FB77FE1655B4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DAA7C-9D77-4A2B-995A-837B87D68F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080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BED76-0526-44B6-AA0A-FB77FE1655B4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DAA7C-9D77-4A2B-995A-837B87D68F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119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BED76-0526-44B6-AA0A-FB77FE1655B4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DAA7C-9D77-4A2B-995A-837B87D68F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726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5BED76-0526-44B6-AA0A-FB77FE1655B4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EDAA7C-9D77-4A2B-995A-837B87D68F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357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image" Target="../media/image60.jpeg"/><Relationship Id="rId7" Type="http://schemas.openxmlformats.org/officeDocument/2006/relationships/image" Target="../media/image64.jpeg"/><Relationship Id="rId12" Type="http://schemas.openxmlformats.org/officeDocument/2006/relationships/image" Target="../media/image6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jpeg"/><Relationship Id="rId11" Type="http://schemas.openxmlformats.org/officeDocument/2006/relationships/image" Target="../media/image68.jpeg"/><Relationship Id="rId5" Type="http://schemas.openxmlformats.org/officeDocument/2006/relationships/image" Target="../media/image62.jpeg"/><Relationship Id="rId10" Type="http://schemas.openxmlformats.org/officeDocument/2006/relationships/image" Target="../media/image67.jpeg"/><Relationship Id="rId4" Type="http://schemas.openxmlformats.org/officeDocument/2006/relationships/image" Target="../media/image61.jpeg"/><Relationship Id="rId9" Type="http://schemas.openxmlformats.org/officeDocument/2006/relationships/image" Target="../media/image66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jpeg"/><Relationship Id="rId3" Type="http://schemas.openxmlformats.org/officeDocument/2006/relationships/image" Target="../media/image70.jpeg"/><Relationship Id="rId7" Type="http://schemas.openxmlformats.org/officeDocument/2006/relationships/image" Target="../media/image7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jpeg"/><Relationship Id="rId9" Type="http://schemas.openxmlformats.org/officeDocument/2006/relationships/image" Target="../media/image7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7" Type="http://schemas.openxmlformats.org/officeDocument/2006/relationships/image" Target="../media/image8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jpeg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7" Type="http://schemas.openxmlformats.org/officeDocument/2006/relationships/image" Target="../media/image8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jpeg"/><Relationship Id="rId5" Type="http://schemas.openxmlformats.org/officeDocument/2006/relationships/image" Target="../media/image85.jpeg"/><Relationship Id="rId4" Type="http://schemas.openxmlformats.org/officeDocument/2006/relationships/image" Target="../media/image8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7" Type="http://schemas.openxmlformats.org/officeDocument/2006/relationships/image" Target="../media/image9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3.jpeg"/><Relationship Id="rId5" Type="http://schemas.openxmlformats.org/officeDocument/2006/relationships/image" Target="../media/image92.jpeg"/><Relationship Id="rId4" Type="http://schemas.openxmlformats.org/officeDocument/2006/relationships/image" Target="../media/image9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0.png"/><Relationship Id="rId4" Type="http://schemas.openxmlformats.org/officeDocument/2006/relationships/image" Target="../media/image9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5.png"/><Relationship Id="rId4" Type="http://schemas.openxmlformats.org/officeDocument/2006/relationships/image" Target="../media/image10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eg"/><Relationship Id="rId7" Type="http://schemas.openxmlformats.org/officeDocument/2006/relationships/image" Target="../media/image1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1.jpeg"/><Relationship Id="rId5" Type="http://schemas.openxmlformats.org/officeDocument/2006/relationships/image" Target="../media/image110.jpeg"/><Relationship Id="rId4" Type="http://schemas.openxmlformats.org/officeDocument/2006/relationships/image" Target="../media/image109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jpeg"/><Relationship Id="rId5" Type="http://schemas.openxmlformats.org/officeDocument/2006/relationships/image" Target="../media/image115.jpeg"/><Relationship Id="rId4" Type="http://schemas.openxmlformats.org/officeDocument/2006/relationships/image" Target="../media/image114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9.png"/><Relationship Id="rId5" Type="http://schemas.openxmlformats.org/officeDocument/2006/relationships/image" Target="../media/image118.jpeg"/><Relationship Id="rId4" Type="http://schemas.openxmlformats.org/officeDocument/2006/relationships/image" Target="../media/image11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3.jpeg"/><Relationship Id="rId5" Type="http://schemas.openxmlformats.org/officeDocument/2006/relationships/image" Target="../media/image122.jpeg"/><Relationship Id="rId4" Type="http://schemas.openxmlformats.org/officeDocument/2006/relationships/image" Target="../media/image12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7.jpeg"/><Relationship Id="rId5" Type="http://schemas.openxmlformats.org/officeDocument/2006/relationships/image" Target="../media/image126.jpeg"/><Relationship Id="rId4" Type="http://schemas.openxmlformats.org/officeDocument/2006/relationships/image" Target="../media/image125.jpe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jpeg"/><Relationship Id="rId3" Type="http://schemas.openxmlformats.org/officeDocument/2006/relationships/image" Target="../media/image128.jpeg"/><Relationship Id="rId7" Type="http://schemas.openxmlformats.org/officeDocument/2006/relationships/image" Target="../media/image13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1.jpeg"/><Relationship Id="rId5" Type="http://schemas.openxmlformats.org/officeDocument/2006/relationships/image" Target="../media/image130.jpeg"/><Relationship Id="rId4" Type="http://schemas.openxmlformats.org/officeDocument/2006/relationships/image" Target="../media/image12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C:\Users\лена\Desktop\0_752ef_a3613744_X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9344"/>
            <a:ext cx="9162799" cy="688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лена\Desktop\зима\1623937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46" y="260648"/>
            <a:ext cx="8750504" cy="432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05907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44211"/>
            <a:ext cx="90364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3333CC"/>
                </a:solidFill>
              </a:rPr>
              <a:t>Время от времени на небе устанавливается яркая безоблачная погода, солнце уже чаще и ярче светит, но пригревать оно начнет только с середины февраля.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8370940" cy="55806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1159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63688" y="75982"/>
            <a:ext cx="64087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3333CC"/>
                </a:solidFill>
              </a:rPr>
              <a:t>Снегопады и морозы чередуются с оттепелями.</a:t>
            </a:r>
          </a:p>
        </p:txBody>
      </p:sp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119" y="3140968"/>
            <a:ext cx="5697772" cy="3564988"/>
          </a:xfrm>
          <a:prstGeom prst="rect">
            <a:avLst/>
          </a:prstGeom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2961"/>
            <a:ext cx="4860540" cy="3650447"/>
          </a:xfrm>
          <a:prstGeom prst="rect">
            <a:avLst/>
          </a:prstGeom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48308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188640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3333CC"/>
                </a:solidFill>
              </a:rPr>
              <a:t>Во время оттепели температура воздуха поднимается до 0º, снег становится влажным и липким.</a:t>
            </a:r>
          </a:p>
        </p:txBody>
      </p:sp>
      <p:pic>
        <p:nvPicPr>
          <p:cNvPr id="32772" name="Picture 4" descr="C:\Users\лена\Desktop\detsad-55361-151505027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867" y="1208277"/>
            <a:ext cx="4695707" cy="42133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39" y="3731789"/>
            <a:ext cx="4433161" cy="29997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55" y="1340768"/>
            <a:ext cx="3761829" cy="1994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92957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116632"/>
            <a:ext cx="88569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3333CC"/>
                </a:solidFill>
              </a:rPr>
              <a:t>К концу зимы Солнце поднимается выше и греет сильнее. День становится на– много длиннее. В солнечный день снег на крышах тает, начинается капель.</a:t>
            </a:r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43" y="1700808"/>
            <a:ext cx="6584366" cy="49375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3799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87" y="1196752"/>
            <a:ext cx="4256294" cy="3193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63231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50" y="-99392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004048" y="4869160"/>
            <a:ext cx="388843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3333CC"/>
                </a:solidFill>
              </a:rPr>
              <a:t>Зацепилась за карниз, </a:t>
            </a:r>
          </a:p>
          <a:p>
            <a:r>
              <a:rPr lang="ru-RU" sz="2400" b="1" dirty="0">
                <a:solidFill>
                  <a:srgbClr val="3333CC"/>
                </a:solidFill>
              </a:rPr>
              <a:t>Головой свисает вниз.</a:t>
            </a:r>
          </a:p>
          <a:p>
            <a:r>
              <a:rPr lang="ru-RU" sz="2400" b="1" dirty="0">
                <a:solidFill>
                  <a:srgbClr val="3333CC"/>
                </a:solidFill>
              </a:rPr>
              <a:t> Акробатка – </a:t>
            </a:r>
            <a:r>
              <a:rPr lang="ru-RU" sz="2400" b="1" dirty="0" err="1">
                <a:solidFill>
                  <a:srgbClr val="3333CC"/>
                </a:solidFill>
              </a:rPr>
              <a:t>крохотулька</a:t>
            </a:r>
            <a:r>
              <a:rPr lang="ru-RU" sz="2400" b="1" dirty="0">
                <a:solidFill>
                  <a:srgbClr val="3333CC"/>
                </a:solidFill>
              </a:rPr>
              <a:t>, </a:t>
            </a:r>
          </a:p>
          <a:p>
            <a:r>
              <a:rPr lang="ru-RU" sz="2400" b="1" dirty="0">
                <a:solidFill>
                  <a:srgbClr val="3333CC"/>
                </a:solidFill>
              </a:rPr>
              <a:t>Зимний леденец – сосулька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7543" y="231821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3333CC"/>
                </a:solidFill>
              </a:rPr>
              <a:t>Натекая друг на друга и замерзая в холодном воздухе, капли растаявшего снега образуют красивые ледяные сосульки.</a:t>
            </a: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815" y="1340768"/>
            <a:ext cx="3281867" cy="32818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848" y="1410795"/>
            <a:ext cx="4017799" cy="26725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75" y="3716166"/>
            <a:ext cx="4298176" cy="28670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493578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116632"/>
            <a:ext cx="89289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3333CC"/>
                </a:solidFill>
              </a:rPr>
              <a:t>Снег тускнеет, становится серым и рыхлым. Подтаявший на солнце снег за ночь смерзается в ледяную корку – наст.</a:t>
            </a:r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99" y="1772816"/>
            <a:ext cx="6488677" cy="48641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412776"/>
            <a:ext cx="3859814" cy="28941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776789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516216" y="150137"/>
            <a:ext cx="23033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3333CC"/>
                </a:solidFill>
              </a:rPr>
              <a:t>Растения зимой</a:t>
            </a:r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4803"/>
            <a:ext cx="5296903" cy="29766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31400"/>
            <a:ext cx="4608512" cy="31143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531398"/>
            <a:ext cx="3860869" cy="31143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927" y="511871"/>
            <a:ext cx="2312038" cy="2909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46334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188640"/>
            <a:ext cx="86303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3333CC"/>
                </a:solidFill>
              </a:rPr>
              <a:t>                                                 Как зимуют разные растения? </a:t>
            </a:r>
          </a:p>
          <a:p>
            <a:r>
              <a:rPr lang="ru-RU" sz="2400" b="1" dirty="0">
                <a:solidFill>
                  <a:srgbClr val="3333CC"/>
                </a:solidFill>
              </a:rPr>
              <a:t>Ель и сосна сбрасывают хвоинки постепенно, поэтому всю зиму стоят зелёными.</a:t>
            </a:r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484" y="1190382"/>
            <a:ext cx="3752899" cy="50051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76490"/>
            <a:ext cx="3653275" cy="48372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672986" y="6340678"/>
            <a:ext cx="58183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3333CC"/>
                </a:solidFill>
              </a:rPr>
              <a:t>Ёлка зимой и летом всегда зеленая.</a:t>
            </a:r>
          </a:p>
        </p:txBody>
      </p:sp>
    </p:spTree>
    <p:extLst>
      <p:ext uri="{BB962C8B-B14F-4D97-AF65-F5344CB8AC3E}">
        <p14:creationId xmlns:p14="http://schemas.microsoft.com/office/powerpoint/2010/main" val="5329818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116632"/>
            <a:ext cx="88569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3333CC"/>
                </a:solidFill>
              </a:rPr>
              <a:t>Стволы и ветви деревьев и кустарников благодаря толстой коре не боятся зимнего холода. А их почки надёжно защищены от морозов плотными кожистыми чешуями 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5687952" cy="42608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C:\Users\лена\Desktop\a53398b1470ddfd944e8097e31088d5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636912"/>
            <a:ext cx="3004236" cy="36941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529332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116632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3333CC"/>
                </a:solidFill>
              </a:rPr>
              <a:t>Снеговой покров защищает созревшие летом и осенью семена. На следующий год из них вырастут новые растения.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46" y="4155477"/>
            <a:ext cx="4309805" cy="24731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65" y="1138706"/>
            <a:ext cx="4235776" cy="28256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906" y="1090468"/>
            <a:ext cx="3813332" cy="27415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3" name="Picture 5" descr="C:\Users\лена\Desktop\nature___seasons___spring__young_spring_grass_from_under_the_snow_069168__20170214215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024" y="4150487"/>
            <a:ext cx="3930947" cy="24561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43739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C:\Users\лена\Desktop\0_752ef_a3613744_X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55776" y="2708920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СНЕГ ИДЁТ, </a:t>
            </a:r>
          </a:p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ПОД БЕЛОЙ ВАТОЙ </a:t>
            </a:r>
          </a:p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СКРЫЛИСЬ УЛИЦЫ, ДОМА. </a:t>
            </a:r>
          </a:p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РАДЫ СНЕГУ ВСЕ РЕБЯТА, </a:t>
            </a:r>
          </a:p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СНОВА К НАМ ПРИШЛА…</a:t>
            </a:r>
          </a:p>
        </p:txBody>
      </p:sp>
      <p:pic>
        <p:nvPicPr>
          <p:cNvPr id="3077" name="Picture 5" descr="C:\Users\лена\Desktop\0_a3e6d_4378bf25_L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95850"/>
            <a:ext cx="4392488" cy="6395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2805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58341"/>
            <a:ext cx="86409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                                                        </a:t>
            </a:r>
            <a:r>
              <a:rPr lang="ru-RU" sz="2000" b="1" u="sng" dirty="0">
                <a:solidFill>
                  <a:srgbClr val="3333CC"/>
                </a:solidFill>
              </a:rPr>
              <a:t>КАК ЗИМУЮТ ЗВЕРИ</a:t>
            </a:r>
            <a:r>
              <a:rPr lang="ru-RU" sz="2000" u="sng" dirty="0">
                <a:solidFill>
                  <a:srgbClr val="3333CC"/>
                </a:solidFill>
              </a:rPr>
              <a:t> </a:t>
            </a:r>
          </a:p>
          <a:p>
            <a:r>
              <a:rPr lang="ru-RU" sz="2000" b="1" dirty="0">
                <a:solidFill>
                  <a:srgbClr val="3333CC"/>
                </a:solidFill>
              </a:rPr>
              <a:t>От лютой зимней стужи зверей спасает пушистая тёплая шерсть. Не страшен им и голод. Заяц кормится веточками деревьев, гложет кору с их стволов.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29" y="1484784"/>
            <a:ext cx="4550516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4977173" y="1227954"/>
            <a:ext cx="404913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3333CC"/>
                </a:solidFill>
              </a:rPr>
              <a:t>Зимой белка живет в дупле или гнезде. Устраивает там подстилку из сухой травы, мха, шерстинок. В гнезде тепло. В холодную погоду она много спит. В пищу использует грибы, нанизанные ею на сучки деревьев, желуди, ягоды, орехи. Питается и семенами еловых шишек.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844" y="4125084"/>
            <a:ext cx="2554982" cy="20402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129" y="4125084"/>
            <a:ext cx="3064194" cy="20402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51" y="4125084"/>
            <a:ext cx="3260878" cy="20402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241564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116632"/>
            <a:ext cx="8784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3333CC"/>
                </a:solidFill>
              </a:rPr>
              <a:t>Лиса тщательно обнюхивает снег. У неё острый нюх , зрение и слух. Она слышит малейший писк мыши под снегом. Чтобы быть сытой, она должна съесть за день до 20 мышей.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39" b="15160"/>
          <a:stretch/>
        </p:blipFill>
        <p:spPr bwMode="auto">
          <a:xfrm>
            <a:off x="1115616" y="1405213"/>
            <a:ext cx="3123026" cy="16774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9877" y="1254755"/>
            <a:ext cx="3123027" cy="19849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216024" y="3177522"/>
            <a:ext cx="84672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3333CC"/>
                </a:solidFill>
              </a:rPr>
              <a:t>Основная пища волков– зайцы, мелкие грызуны, птицы, а также домашние животные.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15" y="4003083"/>
            <a:ext cx="4039188" cy="24240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935" y="3717032"/>
            <a:ext cx="4039188" cy="25206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509564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116632"/>
            <a:ext cx="84969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3333CC"/>
                </a:solidFill>
              </a:rPr>
              <a:t>Медвежьего корма в лесу нет. Но медведь неплохо устроился: спит всю зиму в берлоге и ничего не ест. Живёт он за счёт жира, который накопил в своём теле ещё летом и осенью.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853312"/>
            <a:ext cx="4320480" cy="28769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757" y="3723007"/>
            <a:ext cx="3438525" cy="2578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799" y="3933056"/>
            <a:ext cx="3434689" cy="2578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77564" y="1317491"/>
            <a:ext cx="37089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3333CC"/>
                </a:solidFill>
              </a:rPr>
              <a:t>В спячку впадают также ежи</a:t>
            </a:r>
            <a:r>
              <a:rPr lang="en-US" sz="2400" b="1" dirty="0">
                <a:solidFill>
                  <a:srgbClr val="3333CC"/>
                </a:solidFill>
              </a:rPr>
              <a:t>,</a:t>
            </a:r>
            <a:r>
              <a:rPr lang="ru-RU" sz="2400" b="1" dirty="0">
                <a:solidFill>
                  <a:srgbClr val="3333CC"/>
                </a:solidFill>
              </a:rPr>
              <a:t> сурки</a:t>
            </a:r>
            <a:r>
              <a:rPr lang="en-US" sz="2400" b="1" dirty="0">
                <a:solidFill>
                  <a:srgbClr val="3333CC"/>
                </a:solidFill>
              </a:rPr>
              <a:t>,</a:t>
            </a:r>
            <a:r>
              <a:rPr lang="ru-RU" sz="2400" b="1" dirty="0">
                <a:solidFill>
                  <a:srgbClr val="3333CC"/>
                </a:solidFill>
              </a:rPr>
              <a:t> летучие мыши. В это время жизнь в организме чуть теплица – температура тела опускается до четырёх градусов.</a:t>
            </a:r>
          </a:p>
        </p:txBody>
      </p:sp>
    </p:spTree>
    <p:extLst>
      <p:ext uri="{BB962C8B-B14F-4D97-AF65-F5344CB8AC3E}">
        <p14:creationId xmlns:p14="http://schemas.microsoft.com/office/powerpoint/2010/main" val="32211839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7" y="-28046"/>
            <a:ext cx="9168439" cy="6886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116632"/>
            <a:ext cx="84604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                                                        </a:t>
            </a:r>
            <a:r>
              <a:rPr lang="ru-RU" sz="2400" b="1" u="sng" dirty="0">
                <a:solidFill>
                  <a:srgbClr val="3333CC"/>
                </a:solidFill>
              </a:rPr>
              <a:t>КАК ЗИМУЮТ ПТИЦЫ 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4792" y="257754"/>
            <a:ext cx="90875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3333CC"/>
                </a:solidFill>
              </a:rPr>
              <a:t>                                                                               </a:t>
            </a:r>
          </a:p>
          <a:p>
            <a:r>
              <a:rPr lang="ru-RU" b="1" dirty="0">
                <a:solidFill>
                  <a:srgbClr val="3333CC"/>
                </a:solidFill>
              </a:rPr>
              <a:t>Многие птицы с наступлением холодов улетают на юг. Это перелетные птицы. </a:t>
            </a:r>
          </a:p>
        </p:txBody>
      </p:sp>
      <p:pic>
        <p:nvPicPr>
          <p:cNvPr id="1026" name="Picture 2" descr="C:\Users\лена\Desktop\u_0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1607029" cy="16401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67544" y="264780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удод</a:t>
            </a:r>
          </a:p>
        </p:txBody>
      </p:sp>
      <p:pic>
        <p:nvPicPr>
          <p:cNvPr id="1027" name="Picture 3" descr="C:\Users\лена\Desktop\bird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065" y="1028435"/>
            <a:ext cx="2064746" cy="14401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562929" y="2481664"/>
            <a:ext cx="881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зяблик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012" y="912894"/>
            <a:ext cx="1652587" cy="15065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6088871" y="2481664"/>
            <a:ext cx="1003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соловей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3454" y="914606"/>
            <a:ext cx="1590675" cy="1682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7665094" y="6488668"/>
            <a:ext cx="1048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журавль</a:t>
            </a:r>
          </a:p>
        </p:txBody>
      </p:sp>
      <p:pic>
        <p:nvPicPr>
          <p:cNvPr id="1030" name="Picture 6" descr="C:\Users\лена\Desktop\images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15" y="3261541"/>
            <a:ext cx="2228850" cy="2057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755576" y="5318941"/>
            <a:ext cx="905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лебедь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150" y="4569758"/>
            <a:ext cx="1700213" cy="1847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8264137" y="2559075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аист</a:t>
            </a:r>
          </a:p>
        </p:txBody>
      </p:sp>
      <p:pic>
        <p:nvPicPr>
          <p:cNvPr id="1033" name="Picture 9" descr="C:\Users\лена\Desktop\images (2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318" y="2891605"/>
            <a:ext cx="2101775" cy="13986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4230216" y="2556741"/>
            <a:ext cx="763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чайка</a:t>
            </a:r>
          </a:p>
        </p:txBody>
      </p:sp>
      <p:pic>
        <p:nvPicPr>
          <p:cNvPr id="1034" name="Picture 10" descr="C:\Users\лена\Desktop\item_3442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306" y="2850996"/>
            <a:ext cx="2130253" cy="14990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5981219" y="4350063"/>
            <a:ext cx="1026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Скворец</a:t>
            </a:r>
          </a:p>
        </p:txBody>
      </p:sp>
      <p:pic>
        <p:nvPicPr>
          <p:cNvPr id="1035" name="Picture 11" descr="C:\Users\лена\Desktop\depositphotos_137183186-stock-photo-bird-flying-swallow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853" y="4871786"/>
            <a:ext cx="1490859" cy="15458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5733283" y="6386515"/>
            <a:ext cx="1064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ласточка</a:t>
            </a:r>
          </a:p>
        </p:txBody>
      </p:sp>
      <p:pic>
        <p:nvPicPr>
          <p:cNvPr id="1036" name="Picture 12" descr="C:\Users\лена\Desktop\КУКУШКА_ГЛУХАЯ_СТР_228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0497" y="4479047"/>
            <a:ext cx="1831522" cy="18748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3180604" y="6422349"/>
            <a:ext cx="1031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кукушка</a:t>
            </a:r>
          </a:p>
        </p:txBody>
      </p:sp>
    </p:spTree>
    <p:extLst>
      <p:ext uri="{BB962C8B-B14F-4D97-AF65-F5344CB8AC3E}">
        <p14:creationId xmlns:p14="http://schemas.microsoft.com/office/powerpoint/2010/main" val="2350930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116632"/>
            <a:ext cx="86409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3333CC"/>
                </a:solidFill>
              </a:rPr>
              <a:t>А есть "зимующие птицы", которые живут с нами летом и остаются жить рядом с нами и зимой.</a:t>
            </a:r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89" y="1056211"/>
            <a:ext cx="2582490" cy="17319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773735" y="2769233"/>
            <a:ext cx="13227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воробей</a:t>
            </a:r>
          </a:p>
        </p:txBody>
      </p:sp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762" y="775368"/>
            <a:ext cx="2300131" cy="14718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6699866" y="2221356"/>
            <a:ext cx="10743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голубь</a:t>
            </a:r>
          </a:p>
        </p:txBody>
      </p:sp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870" y="594685"/>
            <a:ext cx="1782202" cy="23839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351" y="2769233"/>
            <a:ext cx="2024875" cy="23159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624" y="5147064"/>
            <a:ext cx="2206625" cy="15065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619" y="3204839"/>
            <a:ext cx="2412209" cy="21658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75443"/>
            <a:ext cx="2592288" cy="1963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563533" y="2978615"/>
            <a:ext cx="9488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дятел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91171" y="5439043"/>
            <a:ext cx="1152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ворона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01341" y="5439043"/>
            <a:ext cx="907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синица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990788" y="5185987"/>
            <a:ext cx="782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сова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18249" y="6199698"/>
            <a:ext cx="11088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сорока</a:t>
            </a:r>
          </a:p>
        </p:txBody>
      </p:sp>
    </p:spTree>
    <p:extLst>
      <p:ext uri="{BB962C8B-B14F-4D97-AF65-F5344CB8AC3E}">
        <p14:creationId xmlns:p14="http://schemas.microsoft.com/office/powerpoint/2010/main" val="2886801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347" y="100154"/>
            <a:ext cx="900278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3333CC"/>
                </a:solidFill>
              </a:rPr>
              <a:t>Но есть и такие, что прилетают к нам только зимой. Это птицы - гости, их ещё называют "кочующими". Кочующие птицы прилетают к нам зимой с далёкого холодного севера. Наши зимние гости - это чечётки, свиристели, клёсты, снегири. В их родных краях зимой такой мороз и стужа, что им кажется, что у нас тепло! Да и корм у нас есть!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086" y="1892735"/>
            <a:ext cx="2335834" cy="19285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81" y="1701911"/>
            <a:ext cx="3061048" cy="21003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305" y="4030534"/>
            <a:ext cx="3016456" cy="22687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7662249" y="6306172"/>
            <a:ext cx="12171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чечётка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67944" y="3795414"/>
            <a:ext cx="16092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поползень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43" y="4011225"/>
            <a:ext cx="3061048" cy="23161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400636"/>
            <a:ext cx="2291153" cy="20071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630363" y="3131676"/>
            <a:ext cx="12346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снегирь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69844" y="6203793"/>
            <a:ext cx="12498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клёст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34132" y="3407504"/>
            <a:ext cx="16846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свиристель</a:t>
            </a:r>
          </a:p>
        </p:txBody>
      </p:sp>
    </p:spTree>
    <p:extLst>
      <p:ext uri="{BB962C8B-B14F-4D97-AF65-F5344CB8AC3E}">
        <p14:creationId xmlns:p14="http://schemas.microsoft.com/office/powerpoint/2010/main" val="1687744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64704"/>
            <a:ext cx="5648604" cy="3859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39804" y="19650"/>
            <a:ext cx="606037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СДЕЛАЙ СВОЮ КОРМУШКУ!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494116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3333CC"/>
                </a:solidFill>
              </a:rPr>
              <a:t>Морозы жестокие в этом году. </a:t>
            </a:r>
          </a:p>
          <a:p>
            <a:r>
              <a:rPr lang="ru-RU" b="1" dirty="0">
                <a:solidFill>
                  <a:srgbClr val="3333CC"/>
                </a:solidFill>
              </a:rPr>
              <a:t>Тревожно за яблоньку в нашем саду.</a:t>
            </a:r>
          </a:p>
          <a:p>
            <a:r>
              <a:rPr lang="ru-RU" b="1" dirty="0">
                <a:solidFill>
                  <a:srgbClr val="3333CC"/>
                </a:solidFill>
              </a:rPr>
              <a:t>Тревожно за Жучку: в её конуре </a:t>
            </a:r>
          </a:p>
          <a:p>
            <a:r>
              <a:rPr lang="ru-RU" b="1" dirty="0">
                <a:solidFill>
                  <a:srgbClr val="3333CC"/>
                </a:solidFill>
              </a:rPr>
              <a:t>Такой же морозище, как во дворе.</a:t>
            </a:r>
          </a:p>
          <a:p>
            <a:r>
              <a:rPr lang="ru-RU" b="1" dirty="0">
                <a:solidFill>
                  <a:srgbClr val="3333CC"/>
                </a:solidFill>
              </a:rPr>
              <a:t>Но больше всего беспокойно за птиц,</a:t>
            </a:r>
            <a:r>
              <a:rPr lang="ru-RU" b="1" dirty="0"/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139952" y="4650122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3333CC"/>
                </a:solidFill>
              </a:rPr>
              <a:t>За наших воробышков, галок, синиц.</a:t>
            </a:r>
          </a:p>
          <a:p>
            <a:r>
              <a:rPr lang="ru-RU" sz="2000" b="1" dirty="0">
                <a:solidFill>
                  <a:srgbClr val="3333CC"/>
                </a:solidFill>
              </a:rPr>
              <a:t>Ведь очень уж холодно в воздухе им! </a:t>
            </a:r>
          </a:p>
          <a:p>
            <a:r>
              <a:rPr lang="ru-RU" sz="2000" b="1" dirty="0">
                <a:solidFill>
                  <a:srgbClr val="3333CC"/>
                </a:solidFill>
              </a:rPr>
              <a:t>Поможем ли мы беззащитным таким? </a:t>
            </a:r>
          </a:p>
          <a:p>
            <a:r>
              <a:rPr lang="ru-RU" sz="2000" b="1" dirty="0">
                <a:solidFill>
                  <a:srgbClr val="3333CC"/>
                </a:solidFill>
              </a:rPr>
              <a:t>Поможем! Их надо кормить и тогда </a:t>
            </a:r>
          </a:p>
          <a:p>
            <a:r>
              <a:rPr lang="ru-RU" sz="2000" b="1" dirty="0">
                <a:solidFill>
                  <a:srgbClr val="3333CC"/>
                </a:solidFill>
              </a:rPr>
              <a:t>Им будет легко пережить холода! </a:t>
            </a:r>
          </a:p>
        </p:txBody>
      </p:sp>
    </p:spTree>
    <p:extLst>
      <p:ext uri="{BB962C8B-B14F-4D97-AF65-F5344CB8AC3E}">
        <p14:creationId xmlns:p14="http://schemas.microsoft.com/office/powerpoint/2010/main" val="8631058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04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116632"/>
            <a:ext cx="87129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                                                     </a:t>
            </a:r>
            <a:r>
              <a:rPr lang="ru-RU" sz="2000" b="1" u="sng" dirty="0">
                <a:solidFill>
                  <a:srgbClr val="3333CC"/>
                </a:solidFill>
              </a:rPr>
              <a:t>КАК ЗИМУЮТ РЫБЫ </a:t>
            </a:r>
          </a:p>
          <a:p>
            <a:r>
              <a:rPr lang="ru-RU" sz="2000" b="1" dirty="0">
                <a:solidFill>
                  <a:srgbClr val="3333CC"/>
                </a:solidFill>
              </a:rPr>
              <a:t>Трудно бывает зимой рыбам. Воздух не проходит через лёд в воду. Поэтому зимой во льду проделывают проруби. Чтобы вода в проруби быстро не замерзала, в неё кладут пучки соломы и сверху присыпают снегом.</a:t>
            </a:r>
          </a:p>
        </p:txBody>
      </p:sp>
      <p:pic>
        <p:nvPicPr>
          <p:cNvPr id="5122" name="Picture 2" descr="C:\Users\лена\Desktop\3555c055107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16" y="4005063"/>
            <a:ext cx="3531012" cy="26482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735" y="1537372"/>
            <a:ext cx="3482400" cy="25440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2816"/>
            <a:ext cx="4102307" cy="25440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767" y="3970170"/>
            <a:ext cx="3409241" cy="25042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081" y="2873969"/>
            <a:ext cx="3017837" cy="226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47883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116632"/>
            <a:ext cx="892899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                                                 </a:t>
            </a:r>
            <a:r>
              <a:rPr lang="ru-RU" sz="2000" b="1" u="sng" dirty="0">
                <a:solidFill>
                  <a:srgbClr val="3333CC"/>
                </a:solidFill>
              </a:rPr>
              <a:t>КАК ЗИМУЮТ НАСЕКОМЫЕ </a:t>
            </a:r>
          </a:p>
          <a:p>
            <a:r>
              <a:rPr lang="ru-RU" sz="2000" b="1" dirty="0">
                <a:solidFill>
                  <a:srgbClr val="3333CC"/>
                </a:solidFill>
              </a:rPr>
              <a:t>С наступлением осени количество насекомых в природе уменьшается, а зимой они совсем исчезают. Насекомые уходят на зимовку, находя для этого самые укромные места, способные защитить их от зимней стужи. Муравьи осенью уходят в глубь муравейника. Кроме самих муравьёв в их большом доме зимуют и другие квартиранты: различные жучки, пауки, личинки. </a:t>
            </a:r>
          </a:p>
          <a:p>
            <a:endParaRPr lang="ru-RU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04864"/>
            <a:ext cx="5185370" cy="33957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302" y="3573016"/>
            <a:ext cx="4572194" cy="31012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703486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28" y="-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2739"/>
            <a:ext cx="87849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3333CC"/>
                </a:solidFill>
              </a:rPr>
              <a:t>Зимующие бабочки забиваются в укромные места – в дупла деревьев, под отставшую от стволов кору, на чердаки домов. Но так зимуют не все бабочки. Многие переживают зиму в стадии яйца, гусеницы или куколки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2543" y="3284984"/>
            <a:ext cx="89639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3333CC"/>
                </a:solidFill>
              </a:rPr>
              <a:t>Осы, шмели забираются в укромные места: трухлявые пни, под стволы упавших деревьев. Именно там их можно найти зимой.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40652" y="3549270"/>
            <a:ext cx="2457226" cy="369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087" y="926068"/>
            <a:ext cx="2328863" cy="232886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012996"/>
            <a:ext cx="2722993" cy="182480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93" y="1012996"/>
            <a:ext cx="2573337" cy="193198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998" y="4211054"/>
            <a:ext cx="3625551" cy="2422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4175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5460" y="4499480"/>
            <a:ext cx="84604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00FF"/>
                </a:solidFill>
              </a:rPr>
              <a:t>Декабрь год кончает, зиму начинает. В декабре</a:t>
            </a:r>
          </a:p>
          <a:p>
            <a:r>
              <a:rPr lang="ru-RU" sz="2400" b="1" dirty="0">
                <a:solidFill>
                  <a:srgbClr val="0000FF"/>
                </a:solidFill>
              </a:rPr>
              <a:t> зима стелет белые холсты , а мороз через реки </a:t>
            </a:r>
          </a:p>
          <a:p>
            <a:r>
              <a:rPr lang="ru-RU" sz="2400" b="1" dirty="0">
                <a:solidFill>
                  <a:srgbClr val="0000FF"/>
                </a:solidFill>
              </a:rPr>
              <a:t>наводит мосты.</a:t>
            </a:r>
          </a:p>
          <a:p>
            <a:r>
              <a:rPr lang="ru-RU" sz="2400" b="1" dirty="0">
                <a:solidFill>
                  <a:srgbClr val="0000FF"/>
                </a:solidFill>
              </a:rPr>
              <a:t>22 декабря – самый короткий день в году</a:t>
            </a:r>
            <a:r>
              <a:rPr lang="en-US" sz="2400" b="1" dirty="0">
                <a:solidFill>
                  <a:srgbClr val="0000FF"/>
                </a:solidFill>
              </a:rPr>
              <a:t>,</a:t>
            </a:r>
            <a:r>
              <a:rPr lang="ru-RU" sz="2400" b="1" dirty="0">
                <a:solidFill>
                  <a:srgbClr val="0000FF"/>
                </a:solidFill>
              </a:rPr>
              <a:t> день </a:t>
            </a:r>
          </a:p>
          <a:p>
            <a:r>
              <a:rPr lang="ru-RU" sz="2400" b="1" dirty="0">
                <a:solidFill>
                  <a:srgbClr val="0000FF"/>
                </a:solidFill>
              </a:rPr>
              <a:t>зимнего солнцестояния.</a:t>
            </a:r>
          </a:p>
        </p:txBody>
      </p:sp>
      <p:pic>
        <p:nvPicPr>
          <p:cNvPr id="4104" name="Picture 8" descr="C:\Users\лена\Desktop\10687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7550" y="875906"/>
            <a:ext cx="5454989" cy="38594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5490" y="3737294"/>
            <a:ext cx="1977618" cy="2788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1268760"/>
            <a:ext cx="360039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00FF"/>
                </a:solidFill>
              </a:rPr>
              <a:t>Дни его всех дней короче,</a:t>
            </a:r>
          </a:p>
          <a:p>
            <a:r>
              <a:rPr lang="ru-RU" sz="2000" b="1" dirty="0">
                <a:solidFill>
                  <a:srgbClr val="0000FF"/>
                </a:solidFill>
              </a:rPr>
              <a:t>Всех ночей длиннее ночи. </a:t>
            </a:r>
          </a:p>
          <a:p>
            <a:r>
              <a:rPr lang="ru-RU" sz="2000" b="1" dirty="0">
                <a:solidFill>
                  <a:srgbClr val="0000FF"/>
                </a:solidFill>
              </a:rPr>
              <a:t>На полях и на луга </a:t>
            </a:r>
          </a:p>
          <a:p>
            <a:r>
              <a:rPr lang="ru-RU" sz="2000" b="1" dirty="0">
                <a:solidFill>
                  <a:srgbClr val="0000FF"/>
                </a:solidFill>
              </a:rPr>
              <a:t>До весны легли снега. </a:t>
            </a:r>
          </a:p>
          <a:p>
            <a:r>
              <a:rPr lang="ru-RU" sz="2000" b="1" dirty="0">
                <a:solidFill>
                  <a:srgbClr val="0000FF"/>
                </a:solidFill>
              </a:rPr>
              <a:t>Только месяц наш пройдёт, </a:t>
            </a:r>
          </a:p>
          <a:p>
            <a:r>
              <a:rPr lang="ru-RU" sz="2000" b="1" dirty="0">
                <a:solidFill>
                  <a:srgbClr val="0000FF"/>
                </a:solidFill>
              </a:rPr>
              <a:t>Мы встречаем Новый год.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90150" y="0"/>
            <a:ext cx="29803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ДЕКАБРЬ</a:t>
            </a:r>
          </a:p>
        </p:txBody>
      </p:sp>
    </p:spTree>
    <p:extLst>
      <p:ext uri="{BB962C8B-B14F-4D97-AF65-F5344CB8AC3E}">
        <p14:creationId xmlns:p14="http://schemas.microsoft.com/office/powerpoint/2010/main" val="30796632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69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59632" y="-2169"/>
            <a:ext cx="69958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Зима -пора для забав.</a:t>
            </a:r>
          </a:p>
        </p:txBody>
      </p:sp>
      <p:pic>
        <p:nvPicPr>
          <p:cNvPr id="8194" name="Picture 2" descr="C:\Users\лена\Desktop\зима\scrn_big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542" y="897182"/>
            <a:ext cx="7859922" cy="4820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9592" y="5143310"/>
            <a:ext cx="4572000" cy="19082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3333CC"/>
                </a:solidFill>
              </a:rPr>
              <a:t>Саньке – санки,</a:t>
            </a:r>
          </a:p>
          <a:p>
            <a:r>
              <a:rPr lang="ru-RU" sz="2000" b="1" dirty="0">
                <a:solidFill>
                  <a:srgbClr val="3333CC"/>
                </a:solidFill>
              </a:rPr>
              <a:t> Лизе – лыжи, </a:t>
            </a:r>
          </a:p>
          <a:p>
            <a:r>
              <a:rPr lang="ru-RU" sz="2000" b="1" dirty="0">
                <a:solidFill>
                  <a:srgbClr val="3333CC"/>
                </a:solidFill>
              </a:rPr>
              <a:t>Кольке — клюшки и коньки. </a:t>
            </a:r>
          </a:p>
          <a:p>
            <a:r>
              <a:rPr lang="ru-RU" sz="2000" b="1" dirty="0">
                <a:solidFill>
                  <a:srgbClr val="3333CC"/>
                </a:solidFill>
              </a:rPr>
              <a:t>Наступили для детишек </a:t>
            </a:r>
          </a:p>
          <a:p>
            <a:r>
              <a:rPr lang="ru-RU" sz="2000" b="1" dirty="0">
                <a:solidFill>
                  <a:srgbClr val="3333CC"/>
                </a:solidFill>
              </a:rPr>
              <a:t>Благодатные деньки.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68312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7105"/>
            <a:ext cx="6624736" cy="65088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7768" y="416954"/>
            <a:ext cx="2286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3333CC"/>
                </a:solidFill>
              </a:rPr>
              <a:t>Снег да метели, </a:t>
            </a:r>
          </a:p>
          <a:p>
            <a:r>
              <a:rPr lang="ru-RU" sz="2000" b="1" dirty="0">
                <a:solidFill>
                  <a:srgbClr val="3333CC"/>
                </a:solidFill>
              </a:rPr>
              <a:t>Смех да веселье, </a:t>
            </a:r>
          </a:p>
          <a:p>
            <a:r>
              <a:rPr lang="ru-RU" sz="2000" b="1" dirty="0">
                <a:solidFill>
                  <a:srgbClr val="3333CC"/>
                </a:solidFill>
              </a:rPr>
              <a:t>Лыжи да коньки, </a:t>
            </a:r>
          </a:p>
          <a:p>
            <a:r>
              <a:rPr lang="ru-RU" sz="2000" b="1" dirty="0">
                <a:solidFill>
                  <a:srgbClr val="3333CC"/>
                </a:solidFill>
              </a:rPr>
              <a:t>Пожалуйте, пожалуйте </a:t>
            </a:r>
          </a:p>
          <a:p>
            <a:r>
              <a:rPr lang="ru-RU" sz="2000" b="1" dirty="0">
                <a:solidFill>
                  <a:srgbClr val="3333CC"/>
                </a:solidFill>
              </a:rPr>
              <a:t>Играть в снежки !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79" y="3145536"/>
            <a:ext cx="2316163" cy="2713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51310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3" y="-6749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 descr="C:\Users\лена\Desktop\зима\1-deti-zima-kanikulyi-sne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0299" y="-6749"/>
            <a:ext cx="5297746" cy="37890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33265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3333CC"/>
                </a:solidFill>
              </a:rPr>
              <a:t>Лепим мы  снеговика , </a:t>
            </a:r>
          </a:p>
          <a:p>
            <a:r>
              <a:rPr lang="ru-RU" b="1" dirty="0">
                <a:solidFill>
                  <a:srgbClr val="3333CC"/>
                </a:solidFill>
              </a:rPr>
              <a:t>Крутим гладкие бока! </a:t>
            </a:r>
          </a:p>
          <a:p>
            <a:r>
              <a:rPr lang="ru-RU" b="1" dirty="0">
                <a:solidFill>
                  <a:srgbClr val="3333CC"/>
                </a:solidFill>
              </a:rPr>
              <a:t>Эй! Ребята! С ним дружите, </a:t>
            </a:r>
          </a:p>
          <a:p>
            <a:r>
              <a:rPr lang="ru-RU" b="1" dirty="0">
                <a:solidFill>
                  <a:srgbClr val="3333CC"/>
                </a:solidFill>
              </a:rPr>
              <a:t>Нос - морковку подарите!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41277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3333CC"/>
                </a:solidFill>
              </a:rPr>
              <a:t>Если прочь отступит стужа, </a:t>
            </a:r>
          </a:p>
          <a:p>
            <a:r>
              <a:rPr lang="ru-RU" b="1" dirty="0">
                <a:solidFill>
                  <a:srgbClr val="3333CC"/>
                </a:solidFill>
              </a:rPr>
              <a:t>Он растает – будет лужа... </a:t>
            </a:r>
          </a:p>
          <a:p>
            <a:r>
              <a:rPr lang="ru-RU" b="1" dirty="0">
                <a:solidFill>
                  <a:srgbClr val="3333CC"/>
                </a:solidFill>
              </a:rPr>
              <a:t>Но пока стоит на месте </a:t>
            </a:r>
          </a:p>
          <a:p>
            <a:r>
              <a:rPr lang="ru-RU" b="1" dirty="0">
                <a:solidFill>
                  <a:srgbClr val="3333CC"/>
                </a:solidFill>
              </a:rPr>
              <a:t>И доволен, что мы вместе!</a:t>
            </a: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849537"/>
            <a:ext cx="4234903" cy="40285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139" y="3645024"/>
            <a:ext cx="2808312" cy="2936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95742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118632" y="81382"/>
            <a:ext cx="390324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3333CC"/>
                </a:solidFill>
              </a:rPr>
              <a:t>Чтоб зимою не скучать, </a:t>
            </a:r>
          </a:p>
          <a:p>
            <a:r>
              <a:rPr lang="ru-RU" sz="2400" b="1" dirty="0">
                <a:solidFill>
                  <a:srgbClr val="3333CC"/>
                </a:solidFill>
              </a:rPr>
              <a:t>Надо всем коньки достать </a:t>
            </a:r>
          </a:p>
          <a:p>
            <a:r>
              <a:rPr lang="ru-RU" sz="2400" b="1" dirty="0">
                <a:solidFill>
                  <a:srgbClr val="3333CC"/>
                </a:solidFill>
              </a:rPr>
              <a:t>И на лёд! Вперёд, вперёд, </a:t>
            </a:r>
          </a:p>
          <a:p>
            <a:r>
              <a:rPr lang="ru-RU" sz="2400" b="1" dirty="0">
                <a:solidFill>
                  <a:srgbClr val="3333CC"/>
                </a:solidFill>
              </a:rPr>
              <a:t>Отправляемся в полёт! </a:t>
            </a:r>
          </a:p>
          <a:p>
            <a:r>
              <a:rPr lang="ru-RU" sz="2400" b="1" dirty="0">
                <a:solidFill>
                  <a:srgbClr val="3333CC"/>
                </a:solidFill>
              </a:rPr>
              <a:t>Разбежались, покатились, </a:t>
            </a:r>
          </a:p>
          <a:p>
            <a:r>
              <a:rPr lang="ru-RU" sz="2400" b="1" dirty="0">
                <a:solidFill>
                  <a:srgbClr val="3333CC"/>
                </a:solidFill>
              </a:rPr>
              <a:t>Осторожно покружились. </a:t>
            </a:r>
          </a:p>
          <a:p>
            <a:r>
              <a:rPr lang="ru-RU" sz="2400" b="1" dirty="0">
                <a:solidFill>
                  <a:srgbClr val="3333CC"/>
                </a:solidFill>
              </a:rPr>
              <a:t>Сила, счастье , красота, </a:t>
            </a:r>
          </a:p>
          <a:p>
            <a:r>
              <a:rPr lang="ru-RU" sz="2400" b="1" dirty="0">
                <a:solidFill>
                  <a:srgbClr val="3333CC"/>
                </a:solidFill>
              </a:rPr>
              <a:t>И паденья не беда!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0023"/>
            <a:ext cx="4608512" cy="6520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209752"/>
            <a:ext cx="2743200" cy="305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90132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26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932040" y="476672"/>
            <a:ext cx="37444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3333CC"/>
                </a:solidFill>
              </a:rPr>
              <a:t>По снежку на санках дети </a:t>
            </a:r>
          </a:p>
          <a:p>
            <a:r>
              <a:rPr lang="ru-RU" sz="2400" b="1" dirty="0">
                <a:solidFill>
                  <a:srgbClr val="3333CC"/>
                </a:solidFill>
              </a:rPr>
              <a:t>Мчатся с горки, словно ветер. </a:t>
            </a:r>
          </a:p>
          <a:p>
            <a:r>
              <a:rPr lang="ru-RU" sz="2400" b="1" dirty="0">
                <a:solidFill>
                  <a:srgbClr val="3333CC"/>
                </a:solidFill>
              </a:rPr>
              <a:t>Кто боится в снег свалиться — </a:t>
            </a:r>
          </a:p>
          <a:p>
            <a:r>
              <a:rPr lang="ru-RU" sz="2400" b="1" dirty="0">
                <a:solidFill>
                  <a:srgbClr val="3333CC"/>
                </a:solidFill>
              </a:rPr>
              <a:t>Пусть на санки не садится.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98530" y="2708920"/>
            <a:ext cx="2862572" cy="2320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 descr="C:\Users\лена\Desktop\зима\b89fe321c824d22130a64172f126e8a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534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4"/>
          <a:stretch/>
        </p:blipFill>
        <p:spPr bwMode="auto">
          <a:xfrm>
            <a:off x="4783098" y="3516096"/>
            <a:ext cx="2602140" cy="285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80969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1634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 descr="C:\Users\лена\Desktop\зима\e4dd17c8b5cf412c520b6f59c2a9aba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490"/>
            <a:ext cx="4608512" cy="669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лена\Desktop\зима\507030227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57800" y="2640438"/>
            <a:ext cx="3114599" cy="376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932040" y="548680"/>
            <a:ext cx="39604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3333CC"/>
                </a:solidFill>
              </a:rPr>
              <a:t>В зимний день я не скучаю:</a:t>
            </a:r>
          </a:p>
          <a:p>
            <a:r>
              <a:rPr lang="ru-RU" sz="2400" b="1" dirty="0">
                <a:solidFill>
                  <a:srgbClr val="3333CC"/>
                </a:solidFill>
              </a:rPr>
              <a:t>Быстро лыжи надеваю,</a:t>
            </a:r>
          </a:p>
          <a:p>
            <a:r>
              <a:rPr lang="ru-RU" sz="2400" b="1" dirty="0">
                <a:solidFill>
                  <a:srgbClr val="3333CC"/>
                </a:solidFill>
              </a:rPr>
              <a:t>В руки я беру две палки,</a:t>
            </a:r>
          </a:p>
          <a:p>
            <a:r>
              <a:rPr lang="ru-RU" sz="2400" b="1" dirty="0">
                <a:solidFill>
                  <a:srgbClr val="3333CC"/>
                </a:solidFill>
              </a:rPr>
              <a:t>С ветерком играю в салки!</a:t>
            </a:r>
          </a:p>
        </p:txBody>
      </p:sp>
    </p:spTree>
    <p:extLst>
      <p:ext uri="{BB962C8B-B14F-4D97-AF65-F5344CB8AC3E}">
        <p14:creationId xmlns:p14="http://schemas.microsoft.com/office/powerpoint/2010/main" val="11659374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71747" y="0"/>
            <a:ext cx="70005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Что надевают зимой?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939785"/>
            <a:ext cx="30243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Злой на улице мороз.</a:t>
            </a:r>
          </a:p>
          <a:p>
            <a:r>
              <a:rPr lang="ru-RU" b="1" dirty="0"/>
              <a:t>Пальцы греются в перчатке.</a:t>
            </a:r>
          </a:p>
          <a:p>
            <a:r>
              <a:rPr lang="ru-RU" b="1" dirty="0"/>
              <a:t>В воротник зарылся нос.</a:t>
            </a:r>
          </a:p>
          <a:p>
            <a:r>
              <a:rPr lang="ru-RU" b="1" dirty="0"/>
              <a:t>Голова укрылась в..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7375" y="4725144"/>
            <a:ext cx="30060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Его повяжут мне на шею,</a:t>
            </a:r>
          </a:p>
          <a:p>
            <a:r>
              <a:rPr lang="ru-RU" b="1" dirty="0"/>
              <a:t>И я уже не заболею.</a:t>
            </a:r>
          </a:p>
          <a:p>
            <a:r>
              <a:rPr lang="ru-RU" b="1" dirty="0"/>
              <a:t>Закутавшись в него до носа,</a:t>
            </a:r>
          </a:p>
          <a:p>
            <a:r>
              <a:rPr lang="ru-RU" b="1" dirty="0"/>
              <a:t>Я не боюсь теперь мороза.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38828" y="1163873"/>
            <a:ext cx="24708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Пушистая, а не зверь.</a:t>
            </a:r>
          </a:p>
          <a:p>
            <a:r>
              <a:rPr lang="ru-RU" b="1" dirty="0"/>
              <a:t>Греет, а не печка.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138828" y="4739743"/>
            <a:ext cx="31500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Снег на улице, мороз!</a:t>
            </a:r>
          </a:p>
          <a:p>
            <a:r>
              <a:rPr lang="ru-RU" b="1" dirty="0"/>
              <a:t>Что одеть мне? Вот вопрос.</a:t>
            </a:r>
          </a:p>
          <a:p>
            <a:r>
              <a:rPr lang="ru-RU" b="1" dirty="0"/>
              <a:t>Босоножки не годятся,</a:t>
            </a:r>
          </a:p>
          <a:p>
            <a:r>
              <a:rPr lang="ru-RU" b="1" dirty="0"/>
              <a:t>Будут все вокруг смеяться.</a:t>
            </a:r>
          </a:p>
          <a:p>
            <a:r>
              <a:rPr lang="ru-RU" b="1" dirty="0"/>
              <a:t>Чтобы не замёрзли ножки,</a:t>
            </a:r>
          </a:p>
          <a:p>
            <a:r>
              <a:rPr lang="ru-RU" b="1" dirty="0"/>
              <a:t>Надо что одеть?… </a:t>
            </a:r>
          </a:p>
        </p:txBody>
      </p:sp>
      <p:pic>
        <p:nvPicPr>
          <p:cNvPr id="1027" name="Picture 3" descr="C:\Users\лена\Desktop\big-vyazanaya-rozovaya-shapka-kosy-pompon-eno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59" y="764704"/>
            <a:ext cx="3164495" cy="25388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лена\Desktop\jeltii-shar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12" y="4152505"/>
            <a:ext cx="3092643" cy="24411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197" y="752135"/>
            <a:ext cx="2783267" cy="23888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006" y="3886977"/>
            <a:ext cx="3054382" cy="28766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301839" y="2675289"/>
            <a:ext cx="26633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Чтоб не мерзнуть</a:t>
            </a:r>
            <a:r>
              <a:rPr lang="en-US" b="1" dirty="0"/>
              <a:t>,</a:t>
            </a:r>
            <a:endParaRPr lang="ru-RU" b="1" dirty="0"/>
          </a:p>
          <a:p>
            <a:r>
              <a:rPr lang="ru-RU" b="1" dirty="0"/>
              <a:t>Пять ребят</a:t>
            </a:r>
            <a:r>
              <a:rPr lang="en-US" b="1" dirty="0"/>
              <a:t>,</a:t>
            </a:r>
            <a:endParaRPr lang="ru-RU" b="1" dirty="0"/>
          </a:p>
          <a:p>
            <a:r>
              <a:rPr lang="ru-RU" b="1" dirty="0"/>
              <a:t>В печке вязанной сидят. 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840" y="2269958"/>
            <a:ext cx="2833356" cy="26573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7812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72309" y="30171"/>
            <a:ext cx="84496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Игра «Четвёртый лишний»</a:t>
            </a:r>
          </a:p>
        </p:txBody>
      </p:sp>
      <p:pic>
        <p:nvPicPr>
          <p:cNvPr id="2050" name="Picture 2" descr="C:\Users\лена\Desktop\animal_isolated_Corvus_cornix2010_1024_13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96752"/>
            <a:ext cx="2928579" cy="25508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 descr="C:\Users\лена\Desktop\19423191-tree-sparrow-wild-european-bird-side-view-illustration-isolated-on-white-backgroun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613" y="4367242"/>
            <a:ext cx="3048810" cy="21314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3" name="Picture 5" descr="C:\Users\лена\Desktop\pigeo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192148"/>
            <a:ext cx="2664296" cy="25555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4" name="Picture 6" descr="C:\Users\лена\Desktop\depositphotos_137183186-stock-photo-bird-flying-swallow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571" y="3933056"/>
            <a:ext cx="2633317" cy="27303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030357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15" y="-2573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C:\Users\лена\Desktop\Kataemsya-na-sankah-kopiya-300x30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033" y="1214576"/>
            <a:ext cx="3021062" cy="302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лена\Desktop\0_7068d_69a11a25_ori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323" y="835712"/>
            <a:ext cx="2831131" cy="2831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4" r="8867" b="11601"/>
          <a:stretch/>
        </p:blipFill>
        <p:spPr bwMode="auto">
          <a:xfrm>
            <a:off x="611560" y="3759796"/>
            <a:ext cx="3113464" cy="2795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226" y="4032575"/>
            <a:ext cx="3642774" cy="2686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310DE8CB-40B4-4CD1-B352-AF2587204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32757"/>
            <a:ext cx="857929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Игра «Четвёртый лишний»</a:t>
            </a:r>
          </a:p>
        </p:txBody>
      </p:sp>
    </p:spTree>
    <p:extLst>
      <p:ext uri="{BB962C8B-B14F-4D97-AF65-F5344CB8AC3E}">
        <p14:creationId xmlns:p14="http://schemas.microsoft.com/office/powerpoint/2010/main" val="11221907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560" y="1038602"/>
            <a:ext cx="4237037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 descr="C:\Users\лена\Desktop\3504d3ebb879bb225953e85ac486932f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51" y="1038602"/>
            <a:ext cx="2808312" cy="290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лена\Desktop\5545648979878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393" y="3322436"/>
            <a:ext cx="3865612" cy="2957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лена\Desktop\depositphotos_45994793-stock-photo-gray-bunny-sitting-isolated-on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01" y="3877067"/>
            <a:ext cx="3287862" cy="2394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8">
            <a:extLst>
              <a:ext uri="{FF2B5EF4-FFF2-40B4-BE49-F238E27FC236}">
                <a16:creationId xmlns:a16="http://schemas.microsoft.com/office/drawing/2014/main" id="{FB252BF4-0157-49CF-847B-FC23111A625A}"/>
              </a:ext>
            </a:extLst>
          </p:cNvPr>
          <p:cNvSpPr txBox="1">
            <a:spLocks/>
          </p:cNvSpPr>
          <p:nvPr/>
        </p:nvSpPr>
        <p:spPr>
          <a:xfrm>
            <a:off x="395536" y="132757"/>
            <a:ext cx="857929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Игра «Четвёртый лишний»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24198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110118"/>
            <a:ext cx="7941671" cy="44643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212" y="6016625"/>
            <a:ext cx="841375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285" y="817533"/>
            <a:ext cx="841375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21" y="3095847"/>
            <a:ext cx="841375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1971" y="2254472"/>
            <a:ext cx="841375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09" y="5596954"/>
            <a:ext cx="1017587" cy="969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8" name="Picture 1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910114"/>
            <a:ext cx="1017587" cy="969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9" name="Picture 1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91" y="1448646"/>
            <a:ext cx="1017587" cy="969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0" name="Picture 1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695074"/>
            <a:ext cx="1017587" cy="969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71125" y="4228991"/>
            <a:ext cx="889285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3333CC"/>
                </a:solidFill>
              </a:rPr>
              <a:t>Середина зимы - январь. Трещат крещенские морозы. Небосвод ясный и чистый, снег слепит глаза от яркого солнечного света. Чем ярче солнце, тем холодней день. Январь это самый зимний месяц, на который приходится полное спокойствие и безмятежность природы, которая отдыхает и набирается сил на предстоящий плодородный год под толстым слоем выпавшего еще с прошлого месяца снега. Температура ровная без резких скачков.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000978" y="135671"/>
            <a:ext cx="26098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ЯНВАРЬ</a:t>
            </a:r>
          </a:p>
        </p:txBody>
      </p:sp>
    </p:spTree>
    <p:extLst>
      <p:ext uri="{BB962C8B-B14F-4D97-AF65-F5344CB8AC3E}">
        <p14:creationId xmlns:p14="http://schemas.microsoft.com/office/powerpoint/2010/main" val="29782513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C:\Users\лена\Desktop\imag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746" y="3933056"/>
            <a:ext cx="3124930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77" y="996793"/>
            <a:ext cx="4018176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2207" y="1188844"/>
            <a:ext cx="2808312" cy="26920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184" y="3573016"/>
            <a:ext cx="2741091" cy="27410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Заголовок 8">
            <a:extLst>
              <a:ext uri="{FF2B5EF4-FFF2-40B4-BE49-F238E27FC236}">
                <a16:creationId xmlns:a16="http://schemas.microsoft.com/office/drawing/2014/main" id="{378C1255-3C83-41C1-A486-AD49DEEF3422}"/>
              </a:ext>
            </a:extLst>
          </p:cNvPr>
          <p:cNvSpPr txBox="1">
            <a:spLocks/>
          </p:cNvSpPr>
          <p:nvPr/>
        </p:nvSpPr>
        <p:spPr>
          <a:xfrm>
            <a:off x="395536" y="132757"/>
            <a:ext cx="857929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Игра «Четвёртый лишний»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3566984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6054" y="116632"/>
            <a:ext cx="921842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Какой праздник в декабре самый главный?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73461" y="2116634"/>
            <a:ext cx="41793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3333CC"/>
                </a:solidFill>
              </a:rPr>
              <a:t>Этот праздник любит каждый,</a:t>
            </a:r>
          </a:p>
          <a:p>
            <a:r>
              <a:rPr lang="ru-RU" sz="2400" b="1" dirty="0">
                <a:solidFill>
                  <a:srgbClr val="3333CC"/>
                </a:solidFill>
              </a:rPr>
              <a:t>Этот праздник каждый ждет,</a:t>
            </a:r>
          </a:p>
          <a:p>
            <a:r>
              <a:rPr lang="ru-RU" sz="2400" b="1" dirty="0">
                <a:solidFill>
                  <a:srgbClr val="3333CC"/>
                </a:solidFill>
              </a:rPr>
              <a:t>Для детей он самый важный,</a:t>
            </a:r>
          </a:p>
          <a:p>
            <a:r>
              <a:rPr lang="ru-RU" sz="2400" b="1" dirty="0">
                <a:solidFill>
                  <a:srgbClr val="3333CC"/>
                </a:solidFill>
              </a:rPr>
              <a:t>А зовется — Новый год!</a:t>
            </a:r>
          </a:p>
          <a:p>
            <a:endParaRPr lang="ru-RU" sz="2400" b="1" dirty="0">
              <a:solidFill>
                <a:srgbClr val="3333CC"/>
              </a:solidFill>
            </a:endParaRPr>
          </a:p>
          <a:p>
            <a:r>
              <a:rPr lang="ru-RU" sz="2400" b="1" dirty="0">
                <a:solidFill>
                  <a:srgbClr val="3333CC"/>
                </a:solidFill>
              </a:rPr>
              <a:t>Будет елка наша яркой,</a:t>
            </a:r>
          </a:p>
          <a:p>
            <a:r>
              <a:rPr lang="ru-RU" sz="2400" b="1" dirty="0">
                <a:solidFill>
                  <a:srgbClr val="3333CC"/>
                </a:solidFill>
              </a:rPr>
              <a:t>В разноцветной мишуре,</a:t>
            </a:r>
          </a:p>
          <a:p>
            <a:r>
              <a:rPr lang="ru-RU" sz="2400" b="1" dirty="0">
                <a:solidFill>
                  <a:srgbClr val="3333CC"/>
                </a:solidFill>
              </a:rPr>
              <a:t>Принесет Мороз подарки</a:t>
            </a:r>
          </a:p>
          <a:p>
            <a:r>
              <a:rPr lang="ru-RU" sz="2400" b="1" dirty="0">
                <a:solidFill>
                  <a:srgbClr val="3333CC"/>
                </a:solidFill>
              </a:rPr>
              <a:t>И подарит детворе!</a:t>
            </a:r>
          </a:p>
        </p:txBody>
      </p:sp>
      <p:pic>
        <p:nvPicPr>
          <p:cNvPr id="7172" name="Picture 4" descr="C:\Users\лена\Desktop\морр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2817" y="832761"/>
            <a:ext cx="3598802" cy="4535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820" y="4726738"/>
            <a:ext cx="2128576" cy="2128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5016410"/>
            <a:ext cx="2713037" cy="168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6F6F4"/>
              </a:clrFrom>
              <a:clrTo>
                <a:srgbClr val="F6F6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463" y="788044"/>
            <a:ext cx="1944687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82" r="8490" b="12035"/>
          <a:stretch/>
        </p:blipFill>
        <p:spPr bwMode="auto">
          <a:xfrm>
            <a:off x="42683" y="5356374"/>
            <a:ext cx="1228626" cy="1427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0" t="10579" r="6670" b="4659"/>
          <a:stretch/>
        </p:blipFill>
        <p:spPr bwMode="auto">
          <a:xfrm>
            <a:off x="3427782" y="724203"/>
            <a:ext cx="1512168" cy="1522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1564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 descr="C:\Users\лена\Desktop\92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29028"/>
            <a:ext cx="8064896" cy="53933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5308" y="105014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00FF"/>
                </a:solidFill>
              </a:rPr>
              <a:t>Январь плавно перетекает в стуженный месяц февраль, начало которого часто характеризуется метелями и вьюгами с сильными порывами леденящего ветра.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058637" y="2132856"/>
            <a:ext cx="30267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ФЕВРАЛЬ</a:t>
            </a:r>
          </a:p>
        </p:txBody>
      </p:sp>
    </p:spTree>
    <p:extLst>
      <p:ext uri="{BB962C8B-B14F-4D97-AF65-F5344CB8AC3E}">
        <p14:creationId xmlns:p14="http://schemas.microsoft.com/office/powerpoint/2010/main" val="3968031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4479" y="2817234"/>
            <a:ext cx="87849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00FF"/>
                </a:solidFill>
              </a:rPr>
              <a:t>                                                                    </a:t>
            </a:r>
            <a:r>
              <a:rPr lang="ru-RU" sz="2000" b="1" u="sng" dirty="0">
                <a:solidFill>
                  <a:srgbClr val="0000FF"/>
                </a:solidFill>
              </a:rPr>
              <a:t>Приметы зимы.</a:t>
            </a:r>
          </a:p>
          <a:p>
            <a:r>
              <a:rPr lang="ru-RU" sz="2000" b="1" dirty="0">
                <a:solidFill>
                  <a:srgbClr val="0000FF"/>
                </a:solidFill>
              </a:rPr>
              <a:t>В начале зимы солнце поднимается над горизонтом низко и греет слабо. Небо днём серое, тусклое, нахмуренное</a:t>
            </a: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45" y="116632"/>
            <a:ext cx="4457455" cy="2810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701" y="3858374"/>
            <a:ext cx="4245787" cy="2832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12" y="3858374"/>
            <a:ext cx="4408188" cy="2799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700" y="116631"/>
            <a:ext cx="4245788" cy="28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7032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29" y="44624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574" y="3878137"/>
            <a:ext cx="4565294" cy="2563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36" y="190500"/>
            <a:ext cx="4558715" cy="2847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94" y="3895509"/>
            <a:ext cx="3901550" cy="2576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064" y="190500"/>
            <a:ext cx="3988764" cy="2847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177982" y="2677808"/>
            <a:ext cx="4346346" cy="13234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00FF"/>
                </a:solidFill>
              </a:rPr>
              <a:t>Кто зимой метёт и злится, </a:t>
            </a:r>
          </a:p>
          <a:p>
            <a:r>
              <a:rPr lang="ru-RU" sz="2000" b="1" dirty="0">
                <a:solidFill>
                  <a:srgbClr val="0000FF"/>
                </a:solidFill>
              </a:rPr>
              <a:t>Дует, воет и кружится, </a:t>
            </a:r>
          </a:p>
          <a:p>
            <a:r>
              <a:rPr lang="ru-RU" sz="2000" b="1" dirty="0">
                <a:solidFill>
                  <a:srgbClr val="0000FF"/>
                </a:solidFill>
              </a:rPr>
              <a:t>Стелет белую постель? </a:t>
            </a:r>
          </a:p>
          <a:p>
            <a:r>
              <a:rPr lang="ru-RU" sz="2000" b="1" dirty="0">
                <a:solidFill>
                  <a:srgbClr val="0000FF"/>
                </a:solidFill>
              </a:rPr>
              <a:t>Это – снежная … метель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22205" y="6413266"/>
            <a:ext cx="70292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2000" b="1" dirty="0">
                <a:solidFill>
                  <a:srgbClr val="002060"/>
                </a:solidFill>
              </a:rPr>
              <a:t>Метель (метелица) - просто сильный ветер со снегом</a:t>
            </a:r>
          </a:p>
        </p:txBody>
      </p:sp>
    </p:spTree>
    <p:extLst>
      <p:ext uri="{BB962C8B-B14F-4D97-AF65-F5344CB8AC3E}">
        <p14:creationId xmlns:p14="http://schemas.microsoft.com/office/powerpoint/2010/main" val="1936538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42" y="45282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35" y="188640"/>
            <a:ext cx="8316479" cy="5914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932040" y="4509121"/>
            <a:ext cx="4127853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>
                <a:solidFill>
                  <a:srgbClr val="3333CC"/>
                </a:solidFill>
              </a:rPr>
              <a:t>Кружит снег она вдоль улиц, </a:t>
            </a:r>
          </a:p>
          <a:p>
            <a:r>
              <a:rPr lang="ru-RU" b="1" dirty="0">
                <a:solidFill>
                  <a:srgbClr val="3333CC"/>
                </a:solidFill>
              </a:rPr>
              <a:t>Словно перья белых куриц, </a:t>
            </a:r>
          </a:p>
          <a:p>
            <a:r>
              <a:rPr lang="ru-RU" b="1" dirty="0">
                <a:solidFill>
                  <a:srgbClr val="3333CC"/>
                </a:solidFill>
              </a:rPr>
              <a:t>Зимушки-зимы подруга, </a:t>
            </a:r>
          </a:p>
          <a:p>
            <a:r>
              <a:rPr lang="ru-RU" b="1" dirty="0">
                <a:solidFill>
                  <a:srgbClr val="3333CC"/>
                </a:solidFill>
              </a:rPr>
              <a:t>Северная гостья - … вьюга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6024208"/>
            <a:ext cx="91766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3333CC"/>
                </a:solidFill>
              </a:rPr>
              <a:t>Вьюга - снежная буря, когда сила ветра может быть разрушительной (снежные вихри, очень плохая видимость)</a:t>
            </a:r>
          </a:p>
        </p:txBody>
      </p:sp>
    </p:spTree>
    <p:extLst>
      <p:ext uri="{BB962C8B-B14F-4D97-AF65-F5344CB8AC3E}">
        <p14:creationId xmlns:p14="http://schemas.microsoft.com/office/powerpoint/2010/main" val="1699617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652120" y="4221088"/>
            <a:ext cx="30963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>
                <a:solidFill>
                  <a:srgbClr val="3333CC"/>
                </a:solidFill>
              </a:rPr>
              <a:t>Гололедица.</a:t>
            </a:r>
          </a:p>
          <a:p>
            <a:r>
              <a:rPr lang="ru-RU" b="1" dirty="0">
                <a:solidFill>
                  <a:srgbClr val="3333CC"/>
                </a:solidFill>
              </a:rPr>
              <a:t>Не идётся и не </a:t>
            </a:r>
            <a:r>
              <a:rPr lang="ru-RU" b="1" dirty="0" err="1">
                <a:solidFill>
                  <a:srgbClr val="3333CC"/>
                </a:solidFill>
              </a:rPr>
              <a:t>едется</a:t>
            </a:r>
            <a:r>
              <a:rPr lang="ru-RU" b="1" dirty="0">
                <a:solidFill>
                  <a:srgbClr val="3333CC"/>
                </a:solidFill>
              </a:rPr>
              <a:t>, </a:t>
            </a:r>
          </a:p>
          <a:p>
            <a:r>
              <a:rPr lang="ru-RU" b="1" dirty="0">
                <a:solidFill>
                  <a:srgbClr val="3333CC"/>
                </a:solidFill>
              </a:rPr>
              <a:t>Потому что гололедица. </a:t>
            </a:r>
          </a:p>
          <a:p>
            <a:r>
              <a:rPr lang="ru-RU" b="1" dirty="0">
                <a:solidFill>
                  <a:srgbClr val="3333CC"/>
                </a:solidFill>
              </a:rPr>
              <a:t>Но зато отлично </a:t>
            </a:r>
            <a:r>
              <a:rPr lang="ru-RU" b="1" dirty="0" err="1">
                <a:solidFill>
                  <a:srgbClr val="3333CC"/>
                </a:solidFill>
              </a:rPr>
              <a:t>падается</a:t>
            </a:r>
            <a:r>
              <a:rPr lang="ru-RU" b="1" dirty="0">
                <a:solidFill>
                  <a:srgbClr val="3333CC"/>
                </a:solidFill>
              </a:rPr>
              <a:t>! </a:t>
            </a:r>
          </a:p>
          <a:p>
            <a:r>
              <a:rPr lang="ru-RU" b="1" dirty="0">
                <a:solidFill>
                  <a:srgbClr val="3333CC"/>
                </a:solidFill>
              </a:rPr>
              <a:t>Почему ж никто не радуется?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84" y="3158901"/>
            <a:ext cx="5230666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284" y="188640"/>
            <a:ext cx="5038128" cy="3819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962186" y="6176291"/>
            <a:ext cx="19221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>
                <a:solidFill>
                  <a:srgbClr val="3333CC"/>
                </a:solidFill>
              </a:rPr>
              <a:t>Гололёд</a:t>
            </a:r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97" y="300910"/>
            <a:ext cx="3455987" cy="288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650308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1857</TotalTime>
  <Words>1419</Words>
  <Application>Microsoft Office PowerPoint</Application>
  <PresentationFormat>Экран (4:3)</PresentationFormat>
  <Paragraphs>175</Paragraphs>
  <Slides>41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4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Игра «Четвёртый лишний»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лена</dc:creator>
  <cp:lastModifiedBy>User</cp:lastModifiedBy>
  <cp:revision>131</cp:revision>
  <dcterms:created xsi:type="dcterms:W3CDTF">2018-07-08T13:30:05Z</dcterms:created>
  <dcterms:modified xsi:type="dcterms:W3CDTF">2020-12-10T14:00:32Z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4685354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