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3"/>
  </p:notesMasterIdLst>
  <p:sldIdLst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88639-5D6C-413D-82C5-E961D4D38742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26B04-066D-4C7B-88F2-18DFF92615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1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97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0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3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8788-7FEA-4DB5-90EF-60DEA8882D9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683DA-8D89-43EB-9637-5893B9A40B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34410"/>
      </p:ext>
    </p:extLst>
  </p:cSld>
  <p:clrMapOvr>
    <a:masterClrMapping/>
  </p:clrMapOvr>
  <p:transition spd="slow" advClick="0" advTm="10000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45691-3553-4DB6-AA6F-A4658E5706A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5431D-9783-40AD-881D-2CC92F91BC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4768040"/>
      </p:ext>
    </p:extLst>
  </p:cSld>
  <p:clrMapOvr>
    <a:masterClrMapping/>
  </p:clrMapOvr>
  <p:transition spd="slow" advClick="0" advTm="10000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9E0F0-B340-4C56-9794-D0E33A216E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5DE25-D454-40C5-916E-5D07BDA5D9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7829045"/>
      </p:ext>
    </p:extLst>
  </p:cSld>
  <p:clrMapOvr>
    <a:masterClrMapping/>
  </p:clrMapOvr>
  <p:transition spd="slow" advClick="0" advTm="10000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623393" y="333375"/>
            <a:ext cx="5279993" cy="10795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6192011" y="404814"/>
            <a:ext cx="5376597" cy="10080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8F7E8-25EE-4C0B-9B5E-CBF5818F6B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004456C-EA70-4732-9FDF-3135F34A50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4957690"/>
      </p:ext>
    </p:extLst>
  </p:cSld>
  <p:clrMapOvr>
    <a:masterClrMapping/>
  </p:clrMapOvr>
  <p:transition spd="slow" advClick="0" advTm="10000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1D1D9-B75D-494C-BFC2-434989ABCD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D9ABE-525E-4F45-BF63-C295D8ACD0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6279275"/>
      </p:ext>
    </p:extLst>
  </p:cSld>
  <p:clrMapOvr>
    <a:masterClrMapping/>
  </p:clrMapOvr>
  <p:transition spd="slow" advClick="0" advTm="10000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4E7F-BA4F-4452-AC01-D0592109159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3B67F-7795-4667-90EA-EF98185792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2057363"/>
      </p:ext>
    </p:extLst>
  </p:cSld>
  <p:clrMapOvr>
    <a:masterClrMapping/>
  </p:clrMapOvr>
  <p:transition spd="slow" advClick="0" advTm="10000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3"/>
          </p:nvPr>
        </p:nvSpPr>
        <p:spPr>
          <a:xfrm>
            <a:off x="1199458" y="3861050"/>
            <a:ext cx="3937001" cy="2232025"/>
          </a:xfrm>
        </p:spPr>
        <p:txBody>
          <a:bodyPr rtlCol="0">
            <a:normAutofit/>
          </a:bodyPr>
          <a:lstStyle>
            <a:lvl1pPr>
              <a:buFontTx/>
              <a:buNone/>
              <a:defRPr/>
            </a:lvl1pPr>
          </a:lstStyle>
          <a:p>
            <a:pPr lvl="0"/>
            <a:endParaRPr lang="ru-RU" noProof="0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4"/>
          </p:nvPr>
        </p:nvSpPr>
        <p:spPr>
          <a:xfrm>
            <a:off x="6576057" y="1412778"/>
            <a:ext cx="4610100" cy="2232025"/>
          </a:xfrm>
        </p:spPr>
        <p:txBody>
          <a:bodyPr rtlCol="0">
            <a:normAutofit/>
          </a:bodyPr>
          <a:lstStyle>
            <a:lvl1pPr>
              <a:buFontTx/>
              <a:buNone/>
              <a:defRPr/>
            </a:lvl1pPr>
          </a:lstStyle>
          <a:p>
            <a:pPr lvl="0"/>
            <a:endParaRPr lang="ru-RU" noProof="0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5"/>
          </p:nvPr>
        </p:nvSpPr>
        <p:spPr>
          <a:xfrm>
            <a:off x="1199459" y="1412778"/>
            <a:ext cx="4511807" cy="216058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6"/>
          </p:nvPr>
        </p:nvSpPr>
        <p:spPr>
          <a:xfrm>
            <a:off x="6479119" y="3860802"/>
            <a:ext cx="4993216" cy="2016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4BDE-87EA-4885-854C-231E91589E1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46DDA620-FA2E-4E01-BD3C-40E87A110E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5085015"/>
      </p:ext>
    </p:extLst>
  </p:cSld>
  <p:clrMapOvr>
    <a:masterClrMapping/>
  </p:clrMapOvr>
  <p:transition spd="slow" advClick="0" advTm="10000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1007535" y="836613"/>
            <a:ext cx="3456517" cy="1439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>
          <a:xfrm>
            <a:off x="5903386" y="3284539"/>
            <a:ext cx="4705349" cy="25209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/>
          </p:nvPr>
        </p:nvSpPr>
        <p:spPr>
          <a:xfrm>
            <a:off x="5903385" y="836613"/>
            <a:ext cx="4417483" cy="1871662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/>
          </p:nvPr>
        </p:nvSpPr>
        <p:spPr>
          <a:xfrm>
            <a:off x="1102787" y="3357564"/>
            <a:ext cx="3744383" cy="187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31A9-3091-465A-A723-EA4F34E2D2D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C8266829-EAAF-48AA-96F0-EA0C985DF3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6830060"/>
      </p:ext>
    </p:extLst>
  </p:cSld>
  <p:clrMapOvr>
    <a:masterClrMapping/>
  </p:clrMapOvr>
  <p:transition spd="slow" advClick="0" advTm="10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305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E742-5FBE-4732-B4E5-4F886E7E0CE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A0B4B-5E66-4FB4-B2C7-1B2491C278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1785141"/>
      </p:ext>
    </p:extLst>
  </p:cSld>
  <p:clrMapOvr>
    <a:masterClrMapping/>
  </p:clrMapOvr>
  <p:transition spd="slow" advClick="0" advTm="10000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719403" y="692697"/>
            <a:ext cx="4225131" cy="1799679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6000753" y="2924176"/>
            <a:ext cx="3839633" cy="1873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/>
          </p:nvPr>
        </p:nvSpPr>
        <p:spPr>
          <a:xfrm>
            <a:off x="1103445" y="3357564"/>
            <a:ext cx="3840427" cy="2159669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/>
          </p:nvPr>
        </p:nvSpPr>
        <p:spPr>
          <a:xfrm>
            <a:off x="5807970" y="692698"/>
            <a:ext cx="4800767" cy="1872704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7" name="Дата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26C9A-1FBF-4A7A-A5C2-83001EE5A8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AB5A94EA-A4A5-43DA-B711-C0DAD8FC7E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0893833"/>
      </p:ext>
    </p:extLst>
  </p:cSld>
  <p:clrMapOvr>
    <a:masterClrMapping/>
  </p:clrMapOvr>
  <p:transition spd="slow" advClick="0" advTm="10000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7A0E-59F6-4714-8A2D-E725167FF3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9C80-BA85-4C56-9D61-99CC26A5B1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551942"/>
      </p:ext>
    </p:extLst>
  </p:cSld>
  <p:clrMapOvr>
    <a:masterClrMapping/>
  </p:clrMapOvr>
  <p:transition spd="slow" advClick="0" advTm="10000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E1B0F-7236-4844-9A85-256C37B078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EFE1-DC76-49AF-8DB8-B78E877DFD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1005712"/>
      </p:ext>
    </p:extLst>
  </p:cSld>
  <p:clrMapOvr>
    <a:masterClrMapping/>
  </p:clrMapOvr>
  <p:transition spd="slow" advClick="0" advTm="10000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46B5-6E82-41D6-A8A5-B4C3C344CE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D8CAF-63C6-4C52-8A16-878A71B73A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6217896"/>
      </p:ext>
    </p:extLst>
  </p:cSld>
  <p:clrMapOvr>
    <a:masterClrMapping/>
  </p:clrMapOvr>
  <p:transition spd="slow" advClick="0" advTm="10000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CC225-385D-42A1-B98F-E540F656676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5D664-3583-4D6E-B4D5-D470E394DE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7894846"/>
      </p:ext>
    </p:extLst>
  </p:cSld>
  <p:clrMapOvr>
    <a:masterClrMapping/>
  </p:clrMapOvr>
  <p:transition spd="slow" advClick="0" advTm="10000"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3CA9-1B86-43EF-AC71-4B121E85CB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10B23-5CB9-4C60-88C7-E468368F67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3644131"/>
      </p:ext>
    </p:extLst>
  </p:cSld>
  <p:clrMapOvr>
    <a:masterClrMapping/>
  </p:clrMapOvr>
  <p:transition spd="slow" advClick="0" advTm="10000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F26EC-9ED5-498B-A858-FC2071A7A6C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793AE-C852-42E2-B223-91D90F8FEB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8549736"/>
      </p:ext>
    </p:extLst>
  </p:cSld>
  <p:clrMapOvr>
    <a:masterClrMapping/>
  </p:clrMapOvr>
  <p:transition spd="slow" advClick="0" advTm="10000">
    <p:split orient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6CC19-8403-43E7-A3E3-227BF7A417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734E0-058A-42F2-8964-13B1EEADAC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626551"/>
      </p:ext>
    </p:extLst>
  </p:cSld>
  <p:clrMapOvr>
    <a:masterClrMapping/>
  </p:clrMapOvr>
  <p:transition spd="slow" advClick="0" advTm="10000"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A2A4-8959-453D-B69C-6CE72DE346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D4C00-DD59-4C80-90D5-BDE9F21013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2202004"/>
      </p:ext>
    </p:extLst>
  </p:cSld>
  <p:clrMapOvr>
    <a:masterClrMapping/>
  </p:clrMapOvr>
  <p:transition spd="slow" advClick="0" advTm="10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8415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2E68-FA43-42B5-913E-E6ECA78653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C2070-12AF-4B3D-A80A-761518CEC1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908080"/>
      </p:ext>
    </p:extLst>
  </p:cSld>
  <p:clrMapOvr>
    <a:masterClrMapping/>
  </p:clrMapOvr>
  <p:transition spd="slow" advClick="0" advTm="10000"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3E46D-20CF-4C1B-AE24-079F989353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CD5C4-F6B4-499C-BBC8-E6AC723A22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4296331"/>
      </p:ext>
    </p:extLst>
  </p:cSld>
  <p:clrMapOvr>
    <a:masterClrMapping/>
  </p:clrMapOvr>
  <p:transition spd="slow" advClick="0" advTm="10000"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D3CEC-23BA-4A77-97B8-573E5F6F23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D5850-F98D-4455-BBAD-4626332A7F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9988199"/>
      </p:ext>
    </p:extLst>
  </p:cSld>
  <p:clrMapOvr>
    <a:masterClrMapping/>
  </p:clrMapOvr>
  <p:transition spd="slow" advClick="0" advTm="10000"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1C1E-8FFD-421A-B1E1-E8EBA9527E8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17B54-A921-4C3D-87B1-EFA4E546E5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612145"/>
      </p:ext>
    </p:extLst>
  </p:cSld>
  <p:clrMapOvr>
    <a:masterClrMapping/>
  </p:clrMapOvr>
  <p:transition spd="slow" advClick="0" advTm="10000">
    <p:split orient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8A2B-C97E-4834-B799-619279AC41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BFBFB-C63B-4EE1-B7EA-FC83B4B606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4995450"/>
      </p:ext>
    </p:extLst>
  </p:cSld>
  <p:clrMapOvr>
    <a:masterClrMapping/>
  </p:clrMapOvr>
  <p:transition spd="slow" advClick="0" advTm="10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86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2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3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9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7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78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A171E-A970-4103-9E82-89129951077E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434EC-3C97-4263-B273-C99EC81E0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95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A184E0-539E-4255-AD19-DF587B5B15D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DB9FFD-DD00-4645-92B3-7D9CB6DF886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294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 advClick="0" advTm="10000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A8504A-935E-4BAB-990B-EB99BCD5FF9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07556A-249F-4B1B-9FDD-56723CBE5319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3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 advClick="0" advTm="10000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01719" y="1357298"/>
            <a:ext cx="4947765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b="1" i="1" spc="50" dirty="0">
                <a:ln w="11430"/>
                <a:solidFill>
                  <a:srgbClr val="F53DDB"/>
                </a:solidFill>
              </a:rPr>
              <a:t>ЖИВОТНЫЕ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b="1" i="1" spc="50" dirty="0">
                <a:ln w="11430"/>
                <a:solidFill>
                  <a:srgbClr val="F53DDB"/>
                </a:solidFill>
              </a:rPr>
              <a:t>ЗИМОЙ</a:t>
            </a:r>
          </a:p>
        </p:txBody>
      </p:sp>
    </p:spTree>
    <p:extLst>
      <p:ext uri="{BB962C8B-B14F-4D97-AF65-F5344CB8AC3E}">
        <p14:creationId xmlns:p14="http://schemas.microsoft.com/office/powerpoint/2010/main" val="307297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22"/>
          <p:cNvSpPr>
            <a:spLocks noGrp="1"/>
          </p:cNvSpPr>
          <p:nvPr>
            <p:ph type="title"/>
          </p:nvPr>
        </p:nvSpPr>
        <p:spPr>
          <a:xfrm>
            <a:off x="5880100" y="260351"/>
            <a:ext cx="3683000" cy="135572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Зверька узнаем мы с тобой </a:t>
            </a:r>
            <a:br>
              <a:rPr lang="ru-RU" altLang="ru-RU" dirty="0" smtClean="0"/>
            </a:br>
            <a:r>
              <a:rPr lang="ru-RU" altLang="ru-RU" dirty="0" smtClean="0"/>
              <a:t>По двум таким приметам:</a:t>
            </a:r>
            <a:br>
              <a:rPr lang="ru-RU" altLang="ru-RU" dirty="0" smtClean="0"/>
            </a:br>
            <a:r>
              <a:rPr lang="ru-RU" altLang="ru-RU" dirty="0" smtClean="0"/>
              <a:t>Он в шубке серенькой зимой,</a:t>
            </a:r>
            <a:br>
              <a:rPr lang="ru-RU" altLang="ru-RU" dirty="0" smtClean="0"/>
            </a:br>
            <a:r>
              <a:rPr lang="ru-RU" altLang="ru-RU" dirty="0" smtClean="0"/>
              <a:t>А в рыжей шубке -  летом.</a:t>
            </a:r>
          </a:p>
        </p:txBody>
      </p:sp>
      <p:pic>
        <p:nvPicPr>
          <p:cNvPr id="26" name="Содержимое 25" descr="1376647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32400" y="2060576"/>
            <a:ext cx="4895850" cy="3362325"/>
          </a:xfrm>
        </p:spPr>
      </p:pic>
      <p:sp>
        <p:nvSpPr>
          <p:cNvPr id="25" name="Текст 24"/>
          <p:cNvSpPr>
            <a:spLocks noGrp="1"/>
          </p:cNvSpPr>
          <p:nvPr>
            <p:ph type="body" sz="half" idx="2"/>
          </p:nvPr>
        </p:nvSpPr>
        <p:spPr>
          <a:xfrm>
            <a:off x="1981200" y="404814"/>
            <a:ext cx="3035300" cy="6192837"/>
          </a:xfrm>
        </p:spPr>
        <p:txBody>
          <a:bodyPr/>
          <a:lstStyle/>
          <a:p>
            <a:pPr eaLnBrk="1" hangingPunct="1"/>
            <a:r>
              <a:rPr lang="ru-RU" altLang="ru-RU" sz="1600" i="1" dirty="0"/>
              <a:t>Зимой деревья стоят без листвы, и на фоне темно-серых ветвей и стволов серая беличья шубка менее заметна, чем если бы она была рыжей. Кроме того, что беличья шубка меняет цвет, она еще становится и более теплой. А в самые сильные морозы белка спит в своем дупле. Оно тоже подготовлено для зимы: еще осенью белочка натаскала туда опавших листьев, сухого мха, так что в дупле сухо, тепло и мягко.  Подготовила белочка и припасы, которыми питается всю зиму: орехи, желуди, грибы и все это хранит в специальных </a:t>
            </a:r>
            <a:r>
              <a:rPr lang="ru-RU" altLang="ru-RU" sz="1600" i="1" dirty="0" err="1"/>
              <a:t>кладовочках</a:t>
            </a:r>
            <a:r>
              <a:rPr lang="ru-RU" altLang="ru-RU" sz="1600" i="1" dirty="0"/>
              <a:t> – в пустых дуплах, под мхом , у старых пеньков. А еще она собирает еловые и сосновые шишки и питается их семенами. Так что голодать белочке зимой не приходится.</a:t>
            </a:r>
          </a:p>
        </p:txBody>
      </p:sp>
    </p:spTree>
    <p:extLst>
      <p:ext uri="{BB962C8B-B14F-4D97-AF65-F5344CB8AC3E}">
        <p14:creationId xmlns:p14="http://schemas.microsoft.com/office/powerpoint/2010/main" val="3883170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65175"/>
          </a:xfrm>
        </p:spPr>
        <p:txBody>
          <a:bodyPr/>
          <a:lstStyle/>
          <a:p>
            <a:pPr eaLnBrk="1" hangingPunct="1"/>
            <a:r>
              <a:rPr lang="ru-RU" altLang="ru-RU" sz="2400" b="1"/>
              <a:t>Кто еще из лесных жителей меняет цвет шубки к зиме?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74825" y="1196975"/>
            <a:ext cx="4040188" cy="2160588"/>
          </a:xfrm>
        </p:spPr>
        <p:txBody>
          <a:bodyPr/>
          <a:lstStyle/>
          <a:p>
            <a:pPr eaLnBrk="1" hangingPunct="1"/>
            <a:endParaRPr lang="ru-RU" altLang="ru-RU" sz="1400" dirty="0"/>
          </a:p>
          <a:p>
            <a:pPr eaLnBrk="1" hangingPunct="1"/>
            <a:endParaRPr lang="ru-RU" altLang="ru-RU" sz="1400" dirty="0"/>
          </a:p>
          <a:p>
            <a:pPr eaLnBrk="1" hangingPunct="1"/>
            <a:endParaRPr lang="ru-RU" altLang="ru-RU" sz="1400" dirty="0"/>
          </a:p>
          <a:p>
            <a:pPr eaLnBrk="1" hangingPunct="1"/>
            <a:endParaRPr lang="ru-RU" altLang="ru-RU" sz="1400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400" b="0" i="1" dirty="0"/>
          </a:p>
          <a:p>
            <a:pPr eaLnBrk="1" hangingPunct="1"/>
            <a:endParaRPr lang="ru-RU" altLang="ru-RU" sz="1800" b="0" i="1" dirty="0"/>
          </a:p>
          <a:p>
            <a:pPr eaLnBrk="1" hangingPunct="1"/>
            <a:r>
              <a:rPr lang="ru-RU" altLang="ru-RU" sz="1800" b="0" i="1" dirty="0"/>
              <a:t>У зайца нет отдельной норки. Зимним днем он обычно спит в снежной ямке или зарывшись в сугроб, а ночью выходит еду добывать: обгладывать кору упавших деревьев. </a:t>
            </a:r>
          </a:p>
          <a:p>
            <a:pPr eaLnBrk="1" hangingPunct="1"/>
            <a:endParaRPr lang="ru-RU" altLang="ru-RU" sz="1400" dirty="0"/>
          </a:p>
          <a:p>
            <a:pPr algn="ctr" eaLnBrk="1" hangingPunct="1"/>
            <a:endParaRPr lang="ru-RU" altLang="ru-RU" sz="1400" dirty="0"/>
          </a:p>
        </p:txBody>
      </p:sp>
      <p:pic>
        <p:nvPicPr>
          <p:cNvPr id="5" name="Содержимое 4" descr="1260216424_1259924559_snow_animal-300x238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3429000"/>
            <a:ext cx="3671888" cy="2698750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69026" y="1268413"/>
            <a:ext cx="4041775" cy="14398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0" i="1" dirty="0"/>
              <a:t>Зайцу помогают его быстрые ноги. Задние лапы у него очень сильные, заяц ими отталкивается и делает большие прыжки, убегая от своих врагов.</a:t>
            </a:r>
          </a:p>
        </p:txBody>
      </p:sp>
      <p:pic>
        <p:nvPicPr>
          <p:cNvPr id="9" name="Содержимое 8" descr="slide0004_image004.jpg"/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16626" y="3357564"/>
            <a:ext cx="4041775" cy="2714625"/>
          </a:xfrm>
        </p:spPr>
      </p:pic>
    </p:spTree>
    <p:extLst>
      <p:ext uri="{BB962C8B-B14F-4D97-AF65-F5344CB8AC3E}">
        <p14:creationId xmlns:p14="http://schemas.microsoft.com/office/powerpoint/2010/main" val="91565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3100" dirty="0"/>
          </a:p>
        </p:txBody>
      </p:sp>
      <p:pic>
        <p:nvPicPr>
          <p:cNvPr id="5" name="Содержимое 4" descr="1264843850_111.jp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83338" y="218788"/>
            <a:ext cx="3960812" cy="3673475"/>
          </a:xfrm>
        </p:spPr>
      </p:pic>
      <p:pic>
        <p:nvPicPr>
          <p:cNvPr id="18436" name="Содержимое 12" descr="0_10435_c2b71d53_XL.jpe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74826" y="2852739"/>
            <a:ext cx="4392613" cy="3671887"/>
          </a:xfrm>
        </p:spPr>
      </p:pic>
      <p:sp>
        <p:nvSpPr>
          <p:cNvPr id="62469" name="Текст 13"/>
          <p:cNvSpPr>
            <a:spLocks noGrp="1"/>
          </p:cNvSpPr>
          <p:nvPr>
            <p:ph type="body" sz="quarter" idx="13"/>
          </p:nvPr>
        </p:nvSpPr>
        <p:spPr>
          <a:xfrm>
            <a:off x="1774826" y="333376"/>
            <a:ext cx="4392613" cy="2232025"/>
          </a:xfrm>
        </p:spPr>
        <p:txBody>
          <a:bodyPr/>
          <a:lstStyle/>
          <a:p>
            <a:pPr lvl="1">
              <a:buFont typeface="Arial" panose="020B0604020202020204" pitchFamily="34" charset="0"/>
              <a:buNone/>
            </a:pPr>
            <a:r>
              <a:rPr lang="ru-RU" altLang="ru-RU" sz="2400" dirty="0"/>
              <a:t>Какой зверь опасный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ru-RU" altLang="ru-RU" sz="2400" dirty="0"/>
              <a:t>Ходит в шубке красной,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ru-RU" altLang="ru-RU" sz="2400" dirty="0"/>
              <a:t> Снег разгребает,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ru-RU" altLang="ru-RU" sz="2400" dirty="0"/>
              <a:t> Мышек хватает?</a:t>
            </a:r>
          </a:p>
        </p:txBody>
      </p:sp>
      <p:sp>
        <p:nvSpPr>
          <p:cNvPr id="18438" name="Текст 14"/>
          <p:cNvSpPr>
            <a:spLocks noGrp="1"/>
          </p:cNvSpPr>
          <p:nvPr>
            <p:ph type="body" sz="quarter" idx="14"/>
          </p:nvPr>
        </p:nvSpPr>
        <p:spPr>
          <a:xfrm>
            <a:off x="6383339" y="4076701"/>
            <a:ext cx="4033837" cy="24479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1800" i="1" dirty="0"/>
              <a:t>У лисы очень тонкий слух и острый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800" i="1" dirty="0"/>
              <a:t> нюх. Бродит она по полю,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800" i="1" dirty="0"/>
              <a:t> покрытому белым пушистым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800" i="1" dirty="0"/>
              <a:t> покрывалом, ищет мышиные норки,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800" i="1" dirty="0"/>
              <a:t>выслеживает мышей – «мышкует» =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800" i="1" dirty="0"/>
              <a:t>Бегает по снегу, пугает мышек, 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800" i="1" dirty="0"/>
              <a:t>своим топотом выгоняет их из нор.</a:t>
            </a:r>
          </a:p>
        </p:txBody>
      </p:sp>
    </p:spTree>
    <p:extLst>
      <p:ext uri="{BB962C8B-B14F-4D97-AF65-F5344CB8AC3E}">
        <p14:creationId xmlns:p14="http://schemas.microsoft.com/office/powerpoint/2010/main" val="121548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264843924_3583572_large1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946" r="5946"/>
          <a:stretch>
            <a:fillRect/>
          </a:stretch>
        </p:blipFill>
        <p:spPr>
          <a:xfrm>
            <a:off x="1847850" y="981075"/>
            <a:ext cx="4032250" cy="2592388"/>
          </a:xfrm>
        </p:spPr>
      </p:pic>
      <p:pic>
        <p:nvPicPr>
          <p:cNvPr id="8" name="Содержимое 7" descr="10.jpg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964" b="6964"/>
          <a:stretch>
            <a:fillRect/>
          </a:stretch>
        </p:blipFill>
        <p:spPr>
          <a:xfrm>
            <a:off x="6167439" y="981075"/>
            <a:ext cx="4249737" cy="2592388"/>
          </a:xfrm>
        </p:spPr>
      </p:pic>
      <p:pic>
        <p:nvPicPr>
          <p:cNvPr id="6" name="Рисунок 5" descr="short.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51" r="3151"/>
          <a:stretch>
            <a:fillRect/>
          </a:stretch>
        </p:blipFill>
        <p:spPr>
          <a:xfrm>
            <a:off x="1859725" y="3789363"/>
            <a:ext cx="4032250" cy="2808287"/>
          </a:xfrm>
        </p:spPr>
      </p:pic>
      <p:sp>
        <p:nvSpPr>
          <p:cNvPr id="10" name="Текст 9"/>
          <p:cNvSpPr>
            <a:spLocks noGrp="1"/>
          </p:cNvSpPr>
          <p:nvPr>
            <p:ph type="body" sz="quarter" idx="4294967295"/>
          </p:nvPr>
        </p:nvSpPr>
        <p:spPr>
          <a:xfrm>
            <a:off x="2782888" y="260350"/>
            <a:ext cx="6481762" cy="6477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ru-RU" sz="2800" b="1" i="1" dirty="0">
                <a:latin typeface="+mj-lt"/>
              </a:rPr>
              <a:t>ЗИМОЙ В ЛЕСУ МОЖНО ВСТРЕТИТЬ</a:t>
            </a:r>
          </a:p>
        </p:txBody>
      </p:sp>
      <p:pic>
        <p:nvPicPr>
          <p:cNvPr id="12" name="Рисунок 11" descr="кабан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3789364"/>
            <a:ext cx="410527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05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52662" y="1785926"/>
            <a:ext cx="7286676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зимующие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птицы</a:t>
            </a:r>
          </a:p>
        </p:txBody>
      </p:sp>
    </p:spTree>
    <p:extLst>
      <p:ext uri="{BB962C8B-B14F-4D97-AF65-F5344CB8AC3E}">
        <p14:creationId xmlns:p14="http://schemas.microsoft.com/office/powerpoint/2010/main" val="227442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2495550" y="260350"/>
            <a:ext cx="3887788" cy="6337300"/>
          </a:xfrm>
        </p:spPr>
        <p:txBody>
          <a:bodyPr/>
          <a:lstStyle/>
          <a:p>
            <a:pPr>
              <a:defRPr/>
            </a:pPr>
            <a:r>
              <a:rPr lang="ru-RU" sz="2000" b="1" dirty="0">
                <a:latin typeface="+mn-lt"/>
              </a:rPr>
              <a:t>Покормите птиц</a:t>
            </a:r>
            <a:r>
              <a:rPr lang="en-US" sz="1800" dirty="0">
                <a:latin typeface="+mn-lt"/>
              </a:rPr>
              <a:t/>
            </a:r>
            <a:br>
              <a:rPr lang="en-US" sz="1800" dirty="0">
                <a:latin typeface="+mn-lt"/>
              </a:rPr>
            </a:br>
            <a:r>
              <a:rPr lang="ru-RU" sz="1800" dirty="0">
                <a:latin typeface="+mn-lt"/>
              </a:rPr>
              <a:t>Покормите птиц зимой!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Пусть со всех концов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К вам слетятся, как домой,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Стайки на крыльцо.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Небогаты их корма.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Горсть зерна нужна,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Горсть одна — и не страшна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Будет им зима.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Сколько гибнет их — не счесть,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Видеть тяжело.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А ведь в нашем сердце есть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И для птиц тепло.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Разве можно забывать: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Улететь могли,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А остались зимовать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Заодно с людьми.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Приучите птиц в мороз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К своему окну, </a:t>
            </a:r>
            <a:br>
              <a:rPr lang="ru-RU" sz="1800" dirty="0">
                <a:latin typeface="+mn-lt"/>
              </a:rPr>
            </a:br>
            <a:r>
              <a:rPr lang="ru-RU" sz="1800" dirty="0">
                <a:latin typeface="+mn-lt"/>
              </a:rPr>
              <a:t>Чтоб без песен не пришлось </a:t>
            </a:r>
            <a:br>
              <a:rPr lang="ru-RU" sz="1800" dirty="0">
                <a:latin typeface="+mn-lt"/>
              </a:rPr>
            </a:br>
            <a:r>
              <a:rPr lang="ru-RU" sz="2000" dirty="0">
                <a:latin typeface="+mn-lt"/>
              </a:rPr>
              <a:t>Нам встречать весну!</a:t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                                              </a:t>
            </a:r>
            <a:r>
              <a:rPr lang="ru-RU" sz="2000" i="1" dirty="0">
                <a:latin typeface="+mn-lt"/>
              </a:rPr>
              <a:t>А. Яшин</a:t>
            </a:r>
          </a:p>
        </p:txBody>
      </p:sp>
      <p:pic>
        <p:nvPicPr>
          <p:cNvPr id="23556" name="Содержимое 10" descr="winterbirds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0463" y="260350"/>
            <a:ext cx="3384550" cy="2736850"/>
          </a:xfrm>
        </p:spPr>
      </p:pic>
      <p:pic>
        <p:nvPicPr>
          <p:cNvPr id="23555" name="Содержимое 7" descr="1260964579_ff21123729fa.jp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1900" y="3357564"/>
            <a:ext cx="3384550" cy="3240087"/>
          </a:xfrm>
        </p:spPr>
      </p:pic>
    </p:spTree>
    <p:extLst>
      <p:ext uri="{BB962C8B-B14F-4D97-AF65-F5344CB8AC3E}">
        <p14:creationId xmlns:p14="http://schemas.microsoft.com/office/powerpoint/2010/main" val="328116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4"/>
          <p:cNvSpPr>
            <a:spLocks noGrp="1"/>
          </p:cNvSpPr>
          <p:nvPr>
            <p:ph type="title"/>
          </p:nvPr>
        </p:nvSpPr>
        <p:spPr>
          <a:xfrm>
            <a:off x="2495550" y="260350"/>
            <a:ext cx="7272338" cy="490538"/>
          </a:xfrm>
        </p:spPr>
        <p:txBody>
          <a:bodyPr/>
          <a:lstStyle/>
          <a:p>
            <a:pPr eaLnBrk="1" hangingPunct="1"/>
            <a:r>
              <a:rPr lang="ru-RU" altLang="ru-RU" sz="2800" b="1" i="1"/>
              <a:t>ОТГАДАЙТЕ  ЗАГАДКИ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95551" y="836614"/>
            <a:ext cx="3597275" cy="2232025"/>
          </a:xfrm>
        </p:spPr>
        <p:txBody>
          <a:bodyPr/>
          <a:lstStyle/>
          <a:p>
            <a:pPr algn="ctr" eaLnBrk="1" hangingPunct="1"/>
            <a:r>
              <a:rPr lang="ru-RU" altLang="ru-RU" dirty="0" err="1" smtClean="0"/>
              <a:t>Спинкою</a:t>
            </a:r>
            <a:r>
              <a:rPr lang="ru-RU" altLang="ru-RU" dirty="0" smtClean="0"/>
              <a:t> зеленовата,</a:t>
            </a:r>
          </a:p>
          <a:p>
            <a:pPr algn="ctr" eaLnBrk="1" hangingPunct="1"/>
            <a:r>
              <a:rPr lang="ru-RU" altLang="ru-RU" dirty="0" smtClean="0"/>
              <a:t>Животиком желтовата,</a:t>
            </a:r>
          </a:p>
          <a:p>
            <a:pPr algn="ctr" eaLnBrk="1" hangingPunct="1"/>
            <a:r>
              <a:rPr lang="ru-RU" altLang="ru-RU" dirty="0" smtClean="0"/>
              <a:t>Черненькая шапочка</a:t>
            </a:r>
          </a:p>
          <a:p>
            <a:pPr algn="ctr" eaLnBrk="1" hangingPunct="1"/>
            <a:r>
              <a:rPr lang="ru-RU" altLang="ru-RU" dirty="0" smtClean="0"/>
              <a:t>И полоска шарфика.</a:t>
            </a:r>
          </a:p>
        </p:txBody>
      </p:sp>
      <p:pic>
        <p:nvPicPr>
          <p:cNvPr id="13" name="Объект 12" descr="slide0008_image016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31176" y="3609274"/>
            <a:ext cx="3455988" cy="2736850"/>
          </a:xfrm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6096001" y="3644900"/>
            <a:ext cx="3529013" cy="2736850"/>
          </a:xfrm>
        </p:spPr>
        <p:txBody>
          <a:bodyPr/>
          <a:lstStyle/>
          <a:p>
            <a:pPr algn="ctr" eaLnBrk="1" hangingPunct="1"/>
            <a:r>
              <a:rPr lang="ru-RU" altLang="ru-RU" dirty="0" smtClean="0"/>
              <a:t>Чернокрылый,</a:t>
            </a:r>
          </a:p>
          <a:p>
            <a:pPr algn="ctr" eaLnBrk="1" hangingPunct="1"/>
            <a:r>
              <a:rPr lang="ru-RU" altLang="ru-RU" dirty="0" smtClean="0"/>
              <a:t>красногрудый,</a:t>
            </a:r>
          </a:p>
          <a:p>
            <a:pPr algn="ctr" eaLnBrk="1" hangingPunct="1"/>
            <a:r>
              <a:rPr lang="ru-RU" altLang="ru-RU" dirty="0" smtClean="0"/>
              <a:t>И зимой найдет приют:</a:t>
            </a:r>
          </a:p>
          <a:p>
            <a:pPr algn="ctr" eaLnBrk="1" hangingPunct="1"/>
            <a:r>
              <a:rPr lang="ru-RU" altLang="ru-RU" dirty="0" smtClean="0"/>
              <a:t>Не боится он простуды – </a:t>
            </a:r>
          </a:p>
          <a:p>
            <a:pPr algn="ctr" eaLnBrk="1" hangingPunct="1"/>
            <a:r>
              <a:rPr lang="ru-RU" altLang="ru-RU" dirty="0" smtClean="0"/>
              <a:t>С первым снегом</a:t>
            </a:r>
          </a:p>
          <a:p>
            <a:pPr algn="ctr" eaLnBrk="1" hangingPunct="1"/>
            <a:r>
              <a:rPr lang="ru-RU" altLang="ru-RU" dirty="0" smtClean="0"/>
              <a:t>Тут как тут! </a:t>
            </a:r>
          </a:p>
        </p:txBody>
      </p:sp>
      <p:pic>
        <p:nvPicPr>
          <p:cNvPr id="14" name="Объект 13" descr="slide0010_image019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908050"/>
            <a:ext cx="3671888" cy="2592388"/>
          </a:xfrm>
        </p:spPr>
      </p:pic>
    </p:spTree>
    <p:extLst>
      <p:ext uri="{BB962C8B-B14F-4D97-AF65-F5344CB8AC3E}">
        <p14:creationId xmlns:p14="http://schemas.microsoft.com/office/powerpoint/2010/main" val="111049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lide0018_image031.jpg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4" r="5904"/>
          <a:stretch>
            <a:fillRect/>
          </a:stretch>
        </p:blipFill>
        <p:spPr>
          <a:xfrm>
            <a:off x="2543238" y="3310063"/>
            <a:ext cx="3457575" cy="3095625"/>
          </a:xfrm>
        </p:spPr>
      </p:pic>
      <p:pic>
        <p:nvPicPr>
          <p:cNvPr id="7" name="Содержимое 6" descr="0012-021-Pjostryj-djatel-kriknet-gromko-razognav-lesnuju-tish.jpg"/>
          <p:cNvPicPr>
            <a:picLocks noGrp="1" noChangeAspect="1"/>
          </p:cNvPicPr>
          <p:nvPr>
            <p:ph type="pic"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0" b="7190"/>
          <a:stretch>
            <a:fillRect/>
          </a:stretch>
        </p:blipFill>
        <p:spPr>
          <a:xfrm>
            <a:off x="6311901" y="260351"/>
            <a:ext cx="3457575" cy="2663825"/>
          </a:xfrm>
        </p:spPr>
      </p:pic>
      <p:sp>
        <p:nvSpPr>
          <p:cNvPr id="67588" name="Текст 5"/>
          <p:cNvSpPr>
            <a:spLocks noGrp="1"/>
          </p:cNvSpPr>
          <p:nvPr>
            <p:ph type="body" sz="quarter" idx="15"/>
          </p:nvPr>
        </p:nvSpPr>
        <p:spPr>
          <a:xfrm>
            <a:off x="2424113" y="1412875"/>
            <a:ext cx="3382962" cy="2160588"/>
          </a:xfrm>
        </p:spPr>
        <p:txBody>
          <a:bodyPr/>
          <a:lstStyle/>
          <a:p>
            <a:pPr algn="ctr" eaLnBrk="1" hangingPunct="1"/>
            <a:endParaRPr lang="ru-RU" altLang="ru-RU" sz="2400" b="1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>
              <a:solidFill>
                <a:srgbClr val="002060"/>
              </a:solidFill>
            </a:endParaRPr>
          </a:p>
          <a:p>
            <a:pPr eaLnBrk="1" hangingPunct="1"/>
            <a:endParaRPr lang="ru-RU" altLang="ru-RU" sz="2800">
              <a:solidFill>
                <a:srgbClr val="002060"/>
              </a:solidFill>
            </a:endParaRPr>
          </a:p>
          <a:p>
            <a:pPr eaLnBrk="1" hangingPunct="1"/>
            <a:endParaRPr lang="ru-RU" altLang="ru-RU" smtClean="0"/>
          </a:p>
        </p:txBody>
      </p:sp>
      <p:sp>
        <p:nvSpPr>
          <p:cNvPr id="67589" name="Текст 10"/>
          <p:cNvSpPr>
            <a:spLocks noGrp="1"/>
          </p:cNvSpPr>
          <p:nvPr>
            <p:ph type="body" sz="quarter" idx="16"/>
          </p:nvPr>
        </p:nvSpPr>
        <p:spPr>
          <a:xfrm>
            <a:off x="2495550" y="260351"/>
            <a:ext cx="3600450" cy="26638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b="1" dirty="0"/>
              <a:t>Кто в беретке ярко-красной,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b="1" dirty="0"/>
              <a:t>В черной курточке атласной?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b="1" dirty="0"/>
              <a:t>На меня он не глядит,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b="1" dirty="0"/>
              <a:t>Все стучит, стучит, стучит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240463" y="3429001"/>
            <a:ext cx="3384550" cy="28813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Маленький мальчишка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В сером армячишке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По дворам шныряет,</a:t>
            </a:r>
            <a:br>
              <a:rPr lang="ru-RU" sz="2400" b="1" dirty="0">
                <a:latin typeface="+mn-lt"/>
              </a:rPr>
            </a:br>
            <a:r>
              <a:rPr lang="ru-RU" sz="2400" b="1" dirty="0">
                <a:latin typeface="+mn-lt"/>
              </a:rPr>
              <a:t>Крохи собирает.</a:t>
            </a:r>
          </a:p>
        </p:txBody>
      </p:sp>
    </p:spTree>
    <p:extLst>
      <p:ext uri="{BB962C8B-B14F-4D97-AF65-F5344CB8AC3E}">
        <p14:creationId xmlns:p14="http://schemas.microsoft.com/office/powerpoint/2010/main" val="396869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340</Words>
  <Application>Microsoft Office PowerPoint</Application>
  <PresentationFormat>Произвольный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1_Тема Office</vt:lpstr>
      <vt:lpstr>2_Специальное оформление</vt:lpstr>
      <vt:lpstr>Презентация PowerPoint</vt:lpstr>
      <vt:lpstr>Зверька узнаем мы с тобой  По двум таким приметам: Он в шубке серенькой зимой, А в рыжей шубке -  летом.</vt:lpstr>
      <vt:lpstr>Кто еще из лесных жителей меняет цвет шубки к зиме?</vt:lpstr>
      <vt:lpstr> </vt:lpstr>
      <vt:lpstr>Презентация PowerPoint</vt:lpstr>
      <vt:lpstr>Презентация PowerPoint</vt:lpstr>
      <vt:lpstr>Покормите птиц Покормите птиц зимой!  Пусть со всех концов  К вам слетятся, как домой,  Стайки на крыльцо.  Небогаты их корма.  Горсть зерна нужна,  Горсть одна — и не страшна  Будет им зима.  Сколько гибнет их — не счесть,  Видеть тяжело.  А ведь в нашем сердце есть  И для птиц тепло.  Разве можно забывать:  Улететь могли,  А остались зимовать  Заодно с людьми.  Приучите птиц в мороз  К своему окну,  Чтоб без песен не пришлось  Нам встречать весну!                                                А. Яшин</vt:lpstr>
      <vt:lpstr>ОТГАДАЙТЕ  ЗАГАДКИ</vt:lpstr>
      <vt:lpstr>Маленький мальчишка В сером армячишке По дворам шныряет, Крохи собирает.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Ноутбук</dc:creator>
  <cp:lastModifiedBy>ДС 63</cp:lastModifiedBy>
  <cp:revision>3</cp:revision>
  <dcterms:created xsi:type="dcterms:W3CDTF">2021-01-12T13:57:49Z</dcterms:created>
  <dcterms:modified xsi:type="dcterms:W3CDTF">2021-01-15T01:21:52Z</dcterms:modified>
</cp:coreProperties>
</file>