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5" r:id="rId2"/>
    <p:sldId id="257" r:id="rId3"/>
    <p:sldId id="261" r:id="rId4"/>
    <p:sldId id="267" r:id="rId5"/>
    <p:sldId id="268" r:id="rId6"/>
    <p:sldId id="269" r:id="rId7"/>
    <p:sldId id="262" r:id="rId8"/>
    <p:sldId id="263" r:id="rId9"/>
    <p:sldId id="266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AF17E"/>
    <a:srgbClr val="E7E739"/>
    <a:srgbClr val="F79BE3"/>
    <a:srgbClr val="5EF490"/>
    <a:srgbClr val="FC9EE8"/>
    <a:srgbClr val="9FF880"/>
    <a:srgbClr val="ECD0E7"/>
    <a:srgbClr val="FBAA6D"/>
    <a:srgbClr val="B26BF9"/>
    <a:srgbClr val="744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3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25.02.2021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25.02.2021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25.02.2021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25.02.2021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>
            <a:normAutofit/>
          </a:bodyPr>
          <a:lstStyle/>
          <a:p>
            <a:r>
              <a:rPr lang="ru-RU" sz="1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1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99592" y="1124744"/>
            <a:ext cx="7499176" cy="2736304"/>
          </a:xfrm>
        </p:spPr>
        <p:txBody>
          <a:bodyPr>
            <a:prstTxWarp prst="textDeflateInflateDeflate">
              <a:avLst/>
            </a:prstTxWarp>
            <a:normAutofit/>
          </a:bodyPr>
          <a:lstStyle/>
          <a:p>
            <a:pPr marL="0" indent="0" algn="ctr">
              <a:buNone/>
            </a:pPr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«ПОДВИЖНЫЕ ИГРЫ </a:t>
            </a:r>
          </a:p>
          <a:p>
            <a:pPr marL="0" indent="0" algn="ctr">
              <a:buNone/>
            </a:pPr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 ДЕТСКОМ САДУ»</a:t>
            </a:r>
            <a:endParaRPr lang="ru-RU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8" name="Picture 4" descr="http://lycee81tmn.ru/news81/uploads/0803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4293096"/>
            <a:ext cx="4026500" cy="20882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8457220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>
            <a:grpSpLocks/>
          </p:cNvGrpSpPr>
          <p:nvPr/>
        </p:nvGrpSpPr>
        <p:grpSpPr bwMode="auto">
          <a:xfrm>
            <a:off x="2834133" y="2789712"/>
            <a:ext cx="6018758" cy="3814762"/>
            <a:chOff x="249" y="210"/>
            <a:chExt cx="5100" cy="3716"/>
          </a:xfrm>
        </p:grpSpPr>
        <p:cxnSp>
          <p:nvCxnSpPr>
            <p:cNvPr id="5" name="AutoShape 4"/>
            <p:cNvCxnSpPr>
              <a:cxnSpLocks noChangeShapeType="1"/>
              <a:stCxn id="15" idx="1"/>
              <a:endCxn id="10" idx="2"/>
            </p:cNvCxnSpPr>
            <p:nvPr/>
          </p:nvCxnSpPr>
          <p:spPr bwMode="auto">
            <a:xfrm rot="10800000">
              <a:off x="1778" y="645"/>
              <a:ext cx="512" cy="3065"/>
            </a:xfrm>
            <a:prstGeom prst="bentConnector2">
              <a:avLst/>
            </a:prstGeom>
            <a:noFill/>
            <a:ln w="28440" cap="sq">
              <a:solidFill>
                <a:srgbClr val="00206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cxnSp>
        <p:cxnSp>
          <p:nvCxnSpPr>
            <p:cNvPr id="6" name="AutoShape 5"/>
            <p:cNvCxnSpPr>
              <a:cxnSpLocks noChangeShapeType="1"/>
              <a:stCxn id="14" idx="1"/>
              <a:endCxn id="10" idx="2"/>
            </p:cNvCxnSpPr>
            <p:nvPr/>
          </p:nvCxnSpPr>
          <p:spPr bwMode="auto">
            <a:xfrm rot="10800000">
              <a:off x="1778" y="644"/>
              <a:ext cx="512" cy="2409"/>
            </a:xfrm>
            <a:prstGeom prst="bentConnector2">
              <a:avLst/>
            </a:prstGeom>
            <a:noFill/>
            <a:ln w="28440" cap="sq">
              <a:solidFill>
                <a:srgbClr val="00206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cxnSp>
        <p:cxnSp>
          <p:nvCxnSpPr>
            <p:cNvPr id="7" name="AutoShape 6"/>
            <p:cNvCxnSpPr>
              <a:cxnSpLocks noChangeShapeType="1"/>
              <a:stCxn id="13" idx="1"/>
              <a:endCxn id="10" idx="2"/>
            </p:cNvCxnSpPr>
            <p:nvPr/>
          </p:nvCxnSpPr>
          <p:spPr bwMode="auto">
            <a:xfrm rot="10800000">
              <a:off x="1778" y="644"/>
              <a:ext cx="512" cy="1753"/>
            </a:xfrm>
            <a:prstGeom prst="bentConnector2">
              <a:avLst/>
            </a:prstGeom>
            <a:noFill/>
            <a:ln w="28440" cap="sq">
              <a:solidFill>
                <a:srgbClr val="00206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cxnSp>
        <p:cxnSp>
          <p:nvCxnSpPr>
            <p:cNvPr id="8" name="AutoShape 7"/>
            <p:cNvCxnSpPr>
              <a:cxnSpLocks noChangeShapeType="1"/>
              <a:stCxn id="12" idx="1"/>
              <a:endCxn id="10" idx="2"/>
            </p:cNvCxnSpPr>
            <p:nvPr/>
          </p:nvCxnSpPr>
          <p:spPr bwMode="auto">
            <a:xfrm rot="10800000">
              <a:off x="1778" y="644"/>
              <a:ext cx="512" cy="1096"/>
            </a:xfrm>
            <a:prstGeom prst="bentConnector2">
              <a:avLst/>
            </a:prstGeom>
            <a:noFill/>
            <a:ln w="28440" cap="sq">
              <a:solidFill>
                <a:srgbClr val="00206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cxnSp>
        <p:cxnSp>
          <p:nvCxnSpPr>
            <p:cNvPr id="9" name="AutoShape 8"/>
            <p:cNvCxnSpPr>
              <a:cxnSpLocks noChangeShapeType="1"/>
              <a:stCxn id="11" idx="1"/>
              <a:endCxn id="10" idx="2"/>
            </p:cNvCxnSpPr>
            <p:nvPr/>
          </p:nvCxnSpPr>
          <p:spPr bwMode="auto">
            <a:xfrm rot="10800000">
              <a:off x="1778" y="645"/>
              <a:ext cx="512" cy="439"/>
            </a:xfrm>
            <a:prstGeom prst="bentConnector2">
              <a:avLst/>
            </a:prstGeom>
            <a:noFill/>
            <a:ln w="28440" cap="sq">
              <a:solidFill>
                <a:srgbClr val="00206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cxnSp>
        <p:sp>
          <p:nvSpPr>
            <p:cNvPr id="10" name="AutoShape 9"/>
            <p:cNvSpPr>
              <a:spLocks noChangeArrowheads="1"/>
            </p:cNvSpPr>
            <p:nvPr/>
          </p:nvSpPr>
          <p:spPr bwMode="auto">
            <a:xfrm>
              <a:off x="249" y="210"/>
              <a:ext cx="3059" cy="434"/>
            </a:xfrm>
            <a:prstGeom prst="roundRect">
              <a:avLst>
                <a:gd name="adj" fmla="val 16667"/>
              </a:avLst>
            </a:prstGeom>
            <a:solidFill>
              <a:srgbClr val="BBE0E3"/>
            </a:solidFill>
            <a:ln w="28575" cap="sq">
              <a:solidFill>
                <a:srgbClr val="00206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0" tIns="0" rIns="0" bIns="0" anchor="ctr"/>
            <a:lstStyle>
              <a:lvl1pPr eaLnBrk="0" hangingPunct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Calibri" pitchFamily="32" charset="0"/>
                  <a:ea typeface="Microsoft YaHei" charset="-122"/>
                </a:defRPr>
              </a:lvl1pPr>
              <a:lvl2pPr eaLnBrk="0" hangingPunct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Calibri" pitchFamily="32" charset="0"/>
                  <a:ea typeface="Microsoft YaHei" charset="-122"/>
                </a:defRPr>
              </a:lvl2pPr>
              <a:lvl3pPr eaLnBrk="0" hangingPunct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Calibri" pitchFamily="32" charset="0"/>
                  <a:ea typeface="Microsoft YaHei" charset="-122"/>
                </a:defRPr>
              </a:lvl3pPr>
              <a:lvl4pPr eaLnBrk="0" hangingPunct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Calibri" pitchFamily="32" charset="0"/>
                  <a:ea typeface="Microsoft YaHei" charset="-122"/>
                </a:defRPr>
              </a:lvl4pPr>
              <a:lvl5pPr eaLnBrk="0" hangingPunct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Calibri" pitchFamily="32" charset="0"/>
                  <a:ea typeface="Microsoft YaHei" charset="-122"/>
                </a:defRPr>
              </a:lvl5pPr>
              <a:lvl6pPr marL="25146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Calibri" pitchFamily="32" charset="0"/>
                  <a:ea typeface="Microsoft YaHei" charset="-122"/>
                </a:defRPr>
              </a:lvl6pPr>
              <a:lvl7pPr marL="29718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Calibri" pitchFamily="32" charset="0"/>
                  <a:ea typeface="Microsoft YaHei" charset="-122"/>
                </a:defRPr>
              </a:lvl7pPr>
              <a:lvl8pPr marL="34290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Calibri" pitchFamily="32" charset="0"/>
                  <a:ea typeface="Microsoft YaHei" charset="-122"/>
                </a:defRPr>
              </a:lvl8pPr>
              <a:lvl9pPr marL="38862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Calibri" pitchFamily="32" charset="0"/>
                  <a:ea typeface="Microsoft YaHei" charset="-122"/>
                </a:defRPr>
              </a:lvl9pPr>
            </a:lstStyle>
            <a:p>
              <a:pPr algn="ctr" eaLnBrk="1" hangingPunct="1">
                <a:buClrTx/>
                <a:buFontTx/>
                <a:buNone/>
              </a:pPr>
              <a:r>
                <a:rPr lang="ru-RU" altLang="ru-RU" sz="1600" b="1" dirty="0">
                  <a:solidFill>
                    <a:srgbClr val="002060"/>
                  </a:solidFill>
                  <a:latin typeface="Times New Roman" pitchFamily="16" charset="0"/>
                  <a:cs typeface="Times New Roman" pitchFamily="16" charset="0"/>
                </a:rPr>
                <a:t>ПОДВИЖНЫЕ ИГРЫ ПОМОГАЮТ В РАЗВИТИИ</a:t>
              </a:r>
              <a:r>
                <a:rPr lang="ru-RU" altLang="ru-RU" sz="1600" b="1" dirty="0">
                  <a:solidFill>
                    <a:srgbClr val="002060"/>
                  </a:solidFill>
                  <a:cs typeface="Times New Roman" pitchFamily="16" charset="0"/>
                </a:rPr>
                <a:t>:</a:t>
              </a:r>
            </a:p>
          </p:txBody>
        </p:sp>
        <p:sp>
          <p:nvSpPr>
            <p:cNvPr id="11" name="AutoShape 10"/>
            <p:cNvSpPr>
              <a:spLocks noChangeArrowheads="1"/>
            </p:cNvSpPr>
            <p:nvPr/>
          </p:nvSpPr>
          <p:spPr bwMode="auto">
            <a:xfrm>
              <a:off x="2290" y="866"/>
              <a:ext cx="3059" cy="434"/>
            </a:xfrm>
            <a:prstGeom prst="roundRect">
              <a:avLst>
                <a:gd name="adj" fmla="val 16667"/>
              </a:avLst>
            </a:prstGeom>
            <a:solidFill>
              <a:srgbClr val="BBE0E3"/>
            </a:solidFill>
            <a:ln w="28575" cap="sq">
              <a:solidFill>
                <a:srgbClr val="00206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0" tIns="0" rIns="0" bIns="0" anchor="ctr"/>
            <a:lstStyle>
              <a:lvl1pPr eaLnBrk="0" hangingPunct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Calibri" pitchFamily="32" charset="0"/>
                  <a:ea typeface="Microsoft YaHei" charset="-122"/>
                </a:defRPr>
              </a:lvl1pPr>
              <a:lvl2pPr eaLnBrk="0" hangingPunct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Calibri" pitchFamily="32" charset="0"/>
                  <a:ea typeface="Microsoft YaHei" charset="-122"/>
                </a:defRPr>
              </a:lvl2pPr>
              <a:lvl3pPr eaLnBrk="0" hangingPunct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Calibri" pitchFamily="32" charset="0"/>
                  <a:ea typeface="Microsoft YaHei" charset="-122"/>
                </a:defRPr>
              </a:lvl3pPr>
              <a:lvl4pPr eaLnBrk="0" hangingPunct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Calibri" pitchFamily="32" charset="0"/>
                  <a:ea typeface="Microsoft YaHei" charset="-122"/>
                </a:defRPr>
              </a:lvl4pPr>
              <a:lvl5pPr eaLnBrk="0" hangingPunct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Calibri" pitchFamily="32" charset="0"/>
                  <a:ea typeface="Microsoft YaHei" charset="-122"/>
                </a:defRPr>
              </a:lvl5pPr>
              <a:lvl6pPr marL="25146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Calibri" pitchFamily="32" charset="0"/>
                  <a:ea typeface="Microsoft YaHei" charset="-122"/>
                </a:defRPr>
              </a:lvl6pPr>
              <a:lvl7pPr marL="29718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Calibri" pitchFamily="32" charset="0"/>
                  <a:ea typeface="Microsoft YaHei" charset="-122"/>
                </a:defRPr>
              </a:lvl7pPr>
              <a:lvl8pPr marL="34290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Calibri" pitchFamily="32" charset="0"/>
                  <a:ea typeface="Microsoft YaHei" charset="-122"/>
                </a:defRPr>
              </a:lvl8pPr>
              <a:lvl9pPr marL="38862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Calibri" pitchFamily="32" charset="0"/>
                  <a:ea typeface="Microsoft YaHei" charset="-122"/>
                </a:defRPr>
              </a:lvl9pPr>
            </a:lstStyle>
            <a:p>
              <a:pPr algn="ctr" eaLnBrk="1" hangingPunct="1">
                <a:buClrTx/>
                <a:buFontTx/>
                <a:buNone/>
              </a:pPr>
              <a:r>
                <a:rPr lang="ru-RU" altLang="ru-RU" b="1" dirty="0">
                  <a:solidFill>
                    <a:srgbClr val="002060"/>
                  </a:solidFill>
                  <a:cs typeface="Times New Roman" pitchFamily="16" charset="0"/>
                </a:rPr>
                <a:t> </a:t>
              </a:r>
              <a:r>
                <a:rPr lang="ru-RU" altLang="ru-RU" sz="16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КРУПНОЙ И МЕЛКОЙ МОТОРИКИ</a:t>
              </a:r>
            </a:p>
          </p:txBody>
        </p:sp>
        <p:sp>
          <p:nvSpPr>
            <p:cNvPr id="12" name="AutoShape 11"/>
            <p:cNvSpPr>
              <a:spLocks noChangeArrowheads="1"/>
            </p:cNvSpPr>
            <p:nvPr/>
          </p:nvSpPr>
          <p:spPr bwMode="auto">
            <a:xfrm>
              <a:off x="2290" y="1523"/>
              <a:ext cx="3059" cy="434"/>
            </a:xfrm>
            <a:prstGeom prst="roundRect">
              <a:avLst>
                <a:gd name="adj" fmla="val 16667"/>
              </a:avLst>
            </a:prstGeom>
            <a:solidFill>
              <a:srgbClr val="BBE0E3"/>
            </a:solidFill>
            <a:ln w="28575" cap="sq">
              <a:solidFill>
                <a:srgbClr val="00206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0" tIns="0" rIns="0" bIns="0" anchor="ctr"/>
            <a:lstStyle>
              <a:lvl1pPr eaLnBrk="0" hangingPunct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Calibri" pitchFamily="32" charset="0"/>
                  <a:ea typeface="Microsoft YaHei" charset="-122"/>
                </a:defRPr>
              </a:lvl1pPr>
              <a:lvl2pPr eaLnBrk="0" hangingPunct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Calibri" pitchFamily="32" charset="0"/>
                  <a:ea typeface="Microsoft YaHei" charset="-122"/>
                </a:defRPr>
              </a:lvl2pPr>
              <a:lvl3pPr eaLnBrk="0" hangingPunct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Calibri" pitchFamily="32" charset="0"/>
                  <a:ea typeface="Microsoft YaHei" charset="-122"/>
                </a:defRPr>
              </a:lvl3pPr>
              <a:lvl4pPr eaLnBrk="0" hangingPunct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Calibri" pitchFamily="32" charset="0"/>
                  <a:ea typeface="Microsoft YaHei" charset="-122"/>
                </a:defRPr>
              </a:lvl4pPr>
              <a:lvl5pPr eaLnBrk="0" hangingPunct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Calibri" pitchFamily="32" charset="0"/>
                  <a:ea typeface="Microsoft YaHei" charset="-122"/>
                </a:defRPr>
              </a:lvl5pPr>
              <a:lvl6pPr marL="25146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Calibri" pitchFamily="32" charset="0"/>
                  <a:ea typeface="Microsoft YaHei" charset="-122"/>
                </a:defRPr>
              </a:lvl6pPr>
              <a:lvl7pPr marL="29718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Calibri" pitchFamily="32" charset="0"/>
                  <a:ea typeface="Microsoft YaHei" charset="-122"/>
                </a:defRPr>
              </a:lvl7pPr>
              <a:lvl8pPr marL="34290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Calibri" pitchFamily="32" charset="0"/>
                  <a:ea typeface="Microsoft YaHei" charset="-122"/>
                </a:defRPr>
              </a:lvl8pPr>
              <a:lvl9pPr marL="38862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Calibri" pitchFamily="32" charset="0"/>
                  <a:ea typeface="Microsoft YaHei" charset="-122"/>
                </a:defRPr>
              </a:lvl9pPr>
            </a:lstStyle>
            <a:p>
              <a:pPr algn="ctr" eaLnBrk="1" hangingPunct="1">
                <a:buClrTx/>
                <a:buFontTx/>
                <a:buNone/>
              </a:pPr>
              <a:r>
                <a:rPr lang="ru-RU" altLang="ru-RU" sz="16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СЕНСОРНОЙ ИНТЕГРАЦИИ</a:t>
              </a:r>
            </a:p>
          </p:txBody>
        </p:sp>
        <p:sp>
          <p:nvSpPr>
            <p:cNvPr id="13" name="AutoShape 12"/>
            <p:cNvSpPr>
              <a:spLocks noChangeArrowheads="1"/>
            </p:cNvSpPr>
            <p:nvPr/>
          </p:nvSpPr>
          <p:spPr bwMode="auto">
            <a:xfrm>
              <a:off x="2290" y="2180"/>
              <a:ext cx="3059" cy="434"/>
            </a:xfrm>
            <a:prstGeom prst="roundRect">
              <a:avLst>
                <a:gd name="adj" fmla="val 16667"/>
              </a:avLst>
            </a:prstGeom>
            <a:solidFill>
              <a:srgbClr val="BBE0E3"/>
            </a:solidFill>
            <a:ln w="28575" cap="sq">
              <a:solidFill>
                <a:srgbClr val="00206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0" tIns="0" rIns="0" bIns="0" anchor="ctr"/>
            <a:lstStyle>
              <a:lvl1pPr eaLnBrk="0" hangingPunct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Calibri" pitchFamily="32" charset="0"/>
                  <a:ea typeface="Microsoft YaHei" charset="-122"/>
                </a:defRPr>
              </a:lvl1pPr>
              <a:lvl2pPr eaLnBrk="0" hangingPunct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Calibri" pitchFamily="32" charset="0"/>
                  <a:ea typeface="Microsoft YaHei" charset="-122"/>
                </a:defRPr>
              </a:lvl2pPr>
              <a:lvl3pPr eaLnBrk="0" hangingPunct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Calibri" pitchFamily="32" charset="0"/>
                  <a:ea typeface="Microsoft YaHei" charset="-122"/>
                </a:defRPr>
              </a:lvl3pPr>
              <a:lvl4pPr eaLnBrk="0" hangingPunct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Calibri" pitchFamily="32" charset="0"/>
                  <a:ea typeface="Microsoft YaHei" charset="-122"/>
                </a:defRPr>
              </a:lvl4pPr>
              <a:lvl5pPr eaLnBrk="0" hangingPunct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Calibri" pitchFamily="32" charset="0"/>
                  <a:ea typeface="Microsoft YaHei" charset="-122"/>
                </a:defRPr>
              </a:lvl5pPr>
              <a:lvl6pPr marL="25146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Calibri" pitchFamily="32" charset="0"/>
                  <a:ea typeface="Microsoft YaHei" charset="-122"/>
                </a:defRPr>
              </a:lvl6pPr>
              <a:lvl7pPr marL="29718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Calibri" pitchFamily="32" charset="0"/>
                  <a:ea typeface="Microsoft YaHei" charset="-122"/>
                </a:defRPr>
              </a:lvl7pPr>
              <a:lvl8pPr marL="34290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Calibri" pitchFamily="32" charset="0"/>
                  <a:ea typeface="Microsoft YaHei" charset="-122"/>
                </a:defRPr>
              </a:lvl8pPr>
              <a:lvl9pPr marL="38862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Calibri" pitchFamily="32" charset="0"/>
                  <a:ea typeface="Microsoft YaHei" charset="-122"/>
                </a:defRPr>
              </a:lvl9pPr>
            </a:lstStyle>
            <a:p>
              <a:pPr algn="ctr" eaLnBrk="1" hangingPunct="1">
                <a:buClrTx/>
                <a:buFontTx/>
                <a:buNone/>
              </a:pPr>
              <a:r>
                <a:rPr lang="ru-RU" altLang="ru-RU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ru-RU" altLang="ru-RU" sz="16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КОНЦЕНТРАЦИИ ВНИМАНИЯ</a:t>
              </a:r>
            </a:p>
          </p:txBody>
        </p:sp>
        <p:sp>
          <p:nvSpPr>
            <p:cNvPr id="14" name="AutoShape 13"/>
            <p:cNvSpPr>
              <a:spLocks noChangeArrowheads="1"/>
            </p:cNvSpPr>
            <p:nvPr/>
          </p:nvSpPr>
          <p:spPr bwMode="auto">
            <a:xfrm>
              <a:off x="2290" y="2836"/>
              <a:ext cx="3059" cy="434"/>
            </a:xfrm>
            <a:prstGeom prst="roundRect">
              <a:avLst>
                <a:gd name="adj" fmla="val 16667"/>
              </a:avLst>
            </a:prstGeom>
            <a:solidFill>
              <a:srgbClr val="BBE0E3"/>
            </a:solidFill>
            <a:ln w="28575" cap="sq">
              <a:solidFill>
                <a:srgbClr val="00206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0" tIns="0" rIns="0" bIns="0" anchor="ctr"/>
            <a:lstStyle>
              <a:lvl1pPr eaLnBrk="0" hangingPunct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Calibri" pitchFamily="32" charset="0"/>
                  <a:ea typeface="Microsoft YaHei" charset="-122"/>
                </a:defRPr>
              </a:lvl1pPr>
              <a:lvl2pPr eaLnBrk="0" hangingPunct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Calibri" pitchFamily="32" charset="0"/>
                  <a:ea typeface="Microsoft YaHei" charset="-122"/>
                </a:defRPr>
              </a:lvl2pPr>
              <a:lvl3pPr eaLnBrk="0" hangingPunct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Calibri" pitchFamily="32" charset="0"/>
                  <a:ea typeface="Microsoft YaHei" charset="-122"/>
                </a:defRPr>
              </a:lvl3pPr>
              <a:lvl4pPr eaLnBrk="0" hangingPunct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Calibri" pitchFamily="32" charset="0"/>
                  <a:ea typeface="Microsoft YaHei" charset="-122"/>
                </a:defRPr>
              </a:lvl4pPr>
              <a:lvl5pPr eaLnBrk="0" hangingPunct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Calibri" pitchFamily="32" charset="0"/>
                  <a:ea typeface="Microsoft YaHei" charset="-122"/>
                </a:defRPr>
              </a:lvl5pPr>
              <a:lvl6pPr marL="25146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Calibri" pitchFamily="32" charset="0"/>
                  <a:ea typeface="Microsoft YaHei" charset="-122"/>
                </a:defRPr>
              </a:lvl6pPr>
              <a:lvl7pPr marL="29718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Calibri" pitchFamily="32" charset="0"/>
                  <a:ea typeface="Microsoft YaHei" charset="-122"/>
                </a:defRPr>
              </a:lvl7pPr>
              <a:lvl8pPr marL="34290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Calibri" pitchFamily="32" charset="0"/>
                  <a:ea typeface="Microsoft YaHei" charset="-122"/>
                </a:defRPr>
              </a:lvl8pPr>
              <a:lvl9pPr marL="38862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Calibri" pitchFamily="32" charset="0"/>
                  <a:ea typeface="Microsoft YaHei" charset="-122"/>
                </a:defRPr>
              </a:lvl9pPr>
            </a:lstStyle>
            <a:p>
              <a:pPr algn="ctr" eaLnBrk="1" hangingPunct="1">
                <a:buClrTx/>
                <a:buFontTx/>
                <a:buNone/>
              </a:pPr>
              <a:r>
                <a:rPr lang="ru-RU" altLang="ru-RU" sz="16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КООРДИНАЦИИ И РАВНОВЕСИЯ</a:t>
              </a:r>
            </a:p>
          </p:txBody>
        </p:sp>
        <p:sp>
          <p:nvSpPr>
            <p:cNvPr id="15" name="AutoShape 14"/>
            <p:cNvSpPr>
              <a:spLocks noChangeArrowheads="1"/>
            </p:cNvSpPr>
            <p:nvPr/>
          </p:nvSpPr>
          <p:spPr bwMode="auto">
            <a:xfrm>
              <a:off x="2290" y="3492"/>
              <a:ext cx="3059" cy="434"/>
            </a:xfrm>
            <a:prstGeom prst="roundRect">
              <a:avLst>
                <a:gd name="adj" fmla="val 16667"/>
              </a:avLst>
            </a:prstGeom>
            <a:solidFill>
              <a:srgbClr val="BBE0E3"/>
            </a:solidFill>
            <a:ln w="28575" cap="sq">
              <a:solidFill>
                <a:srgbClr val="00206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0" tIns="0" rIns="0" bIns="0" anchor="ctr"/>
            <a:lstStyle>
              <a:lvl1pPr eaLnBrk="0" hangingPunct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Calibri" pitchFamily="32" charset="0"/>
                  <a:ea typeface="Microsoft YaHei" charset="-122"/>
                </a:defRPr>
              </a:lvl1pPr>
              <a:lvl2pPr eaLnBrk="0" hangingPunct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Calibri" pitchFamily="32" charset="0"/>
                  <a:ea typeface="Microsoft YaHei" charset="-122"/>
                </a:defRPr>
              </a:lvl2pPr>
              <a:lvl3pPr eaLnBrk="0" hangingPunct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Calibri" pitchFamily="32" charset="0"/>
                  <a:ea typeface="Microsoft YaHei" charset="-122"/>
                </a:defRPr>
              </a:lvl3pPr>
              <a:lvl4pPr eaLnBrk="0" hangingPunct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Calibri" pitchFamily="32" charset="0"/>
                  <a:ea typeface="Microsoft YaHei" charset="-122"/>
                </a:defRPr>
              </a:lvl4pPr>
              <a:lvl5pPr eaLnBrk="0" hangingPunct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Calibri" pitchFamily="32" charset="0"/>
                  <a:ea typeface="Microsoft YaHei" charset="-122"/>
                </a:defRPr>
              </a:lvl5pPr>
              <a:lvl6pPr marL="25146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Calibri" pitchFamily="32" charset="0"/>
                  <a:ea typeface="Microsoft YaHei" charset="-122"/>
                </a:defRPr>
              </a:lvl6pPr>
              <a:lvl7pPr marL="29718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Calibri" pitchFamily="32" charset="0"/>
                  <a:ea typeface="Microsoft YaHei" charset="-122"/>
                </a:defRPr>
              </a:lvl7pPr>
              <a:lvl8pPr marL="34290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Calibri" pitchFamily="32" charset="0"/>
                  <a:ea typeface="Microsoft YaHei" charset="-122"/>
                </a:defRPr>
              </a:lvl8pPr>
              <a:lvl9pPr marL="38862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Calibri" pitchFamily="32" charset="0"/>
                  <a:ea typeface="Microsoft YaHei" charset="-122"/>
                </a:defRPr>
              </a:lvl9pPr>
            </a:lstStyle>
            <a:p>
              <a:pPr algn="ctr" eaLnBrk="1" hangingPunct="1">
                <a:buClrTx/>
                <a:buFontTx/>
                <a:buNone/>
              </a:pPr>
              <a:r>
                <a:rPr lang="ru-RU" altLang="ru-RU" sz="16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ОРИЕНТАЦИИ В ПРОСТРАНСТВЕ И Т.Д.</a:t>
              </a:r>
            </a:p>
          </p:txBody>
        </p:sp>
      </p:grpSp>
      <p:pic>
        <p:nvPicPr>
          <p:cNvPr id="2050" name="Picture 2" descr="https://png.pngtree.com/element_origin_min_pic/16/07/08/22577fbfef3cd00.jp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3769765"/>
            <a:ext cx="3456384" cy="27810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Пятиугольник 15"/>
          <p:cNvSpPr/>
          <p:nvPr/>
        </p:nvSpPr>
        <p:spPr>
          <a:xfrm>
            <a:off x="1661795" y="476671"/>
            <a:ext cx="4278357" cy="648091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ОЗДОРОВИТЕЛЬНЫЕ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Пятиугольник 18"/>
          <p:cNvSpPr/>
          <p:nvPr/>
        </p:nvSpPr>
        <p:spPr>
          <a:xfrm>
            <a:off x="2267744" y="1196771"/>
            <a:ext cx="4176464" cy="648053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ОБРАЗОВАТЕЛЬНЫЕ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Пятиугольник 19"/>
          <p:cNvSpPr/>
          <p:nvPr/>
        </p:nvSpPr>
        <p:spPr>
          <a:xfrm>
            <a:off x="3059832" y="1949941"/>
            <a:ext cx="4113113" cy="614963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ВОСПИТАТЕЛЬНЫЕ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Выгнутая влево стрелка 16"/>
          <p:cNvSpPr/>
          <p:nvPr/>
        </p:nvSpPr>
        <p:spPr>
          <a:xfrm rot="20879885">
            <a:off x="1307458" y="836145"/>
            <a:ext cx="1080121" cy="1958701"/>
          </a:xfrm>
          <a:prstGeom prst="curvedRightArrow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3" name="Выгнутая влево стрелка 22"/>
          <p:cNvSpPr/>
          <p:nvPr/>
        </p:nvSpPr>
        <p:spPr>
          <a:xfrm rot="21109722" flipH="1" flipV="1">
            <a:off x="6380856" y="588695"/>
            <a:ext cx="1080121" cy="1799084"/>
          </a:xfrm>
          <a:prstGeom prst="curvedRightArrow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389414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043608" y="188640"/>
            <a:ext cx="7255348" cy="523220"/>
          </a:xfrm>
          <a:prstGeom prst="rect">
            <a:avLst/>
          </a:prstGeom>
          <a:noFill/>
        </p:spPr>
        <p:txBody>
          <a:bodyPr wrap="square" lIns="91440" tIns="45720" rIns="91440" bIns="45720">
            <a:prstTxWarp prst="textWave1">
              <a:avLst/>
            </a:prstTxWarp>
            <a:spAutoFit/>
          </a:bodyPr>
          <a:lstStyle/>
          <a:p>
            <a:pPr algn="ctr"/>
            <a:r>
              <a:rPr lang="ru-RU" sz="28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Классификация подвижных игр</a:t>
            </a:r>
            <a:endParaRPr lang="ru-RU" sz="28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00206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1835696" y="836712"/>
            <a:ext cx="5688632" cy="720080"/>
          </a:xfrm>
          <a:prstGeom prst="roundRect">
            <a:avLst/>
          </a:prstGeom>
          <a:solidFill>
            <a:srgbClr val="F79BE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Для младшей, средней </a:t>
            </a:r>
          </a:p>
          <a:p>
            <a:pPr algn="ctr"/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старшей возрастных групп</a:t>
            </a:r>
            <a:endParaRPr lang="ru-RU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1835696" y="1700808"/>
            <a:ext cx="5688632" cy="720080"/>
          </a:xfrm>
          <a:prstGeom prst="roundRect">
            <a:avLst/>
          </a:prstGeom>
          <a:solidFill>
            <a:srgbClr val="FBB02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 ходьбой, прыжками, бегом, </a:t>
            </a:r>
          </a:p>
          <a:p>
            <a:pPr algn="ctr"/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элементами лазания и метания</a:t>
            </a:r>
            <a:endParaRPr lang="ru-RU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1835696" y="2564904"/>
            <a:ext cx="5688632" cy="720080"/>
          </a:xfrm>
          <a:prstGeom prst="roundRect">
            <a:avLst/>
          </a:prstGeom>
          <a:solidFill>
            <a:srgbClr val="34F05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Игры средней, малой и высокой подвижности</a:t>
            </a:r>
            <a:endParaRPr lang="ru-RU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1650313" y="3397248"/>
            <a:ext cx="5688632" cy="696872"/>
          </a:xfrm>
          <a:prstGeom prst="roundRect">
            <a:avLst/>
          </a:prstGeom>
          <a:solidFill>
            <a:srgbClr val="3AE2E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линейные, круговые, врассыпную</a:t>
            </a:r>
            <a:endParaRPr lang="ru-RU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1835696" y="4263386"/>
            <a:ext cx="5688632" cy="1397862"/>
          </a:xfrm>
          <a:prstGeom prst="roundRect">
            <a:avLst/>
          </a:prstGeom>
          <a:solidFill>
            <a:srgbClr val="FBAA6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50000"/>
              </a:lnSpc>
            </a:pPr>
            <a:endParaRPr lang="ru-RU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50000"/>
              </a:lnSpc>
            </a:pPr>
            <a:endParaRPr lang="ru-RU" sz="2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Сюжетные  – бессюжетные</a:t>
            </a:r>
          </a:p>
          <a:p>
            <a:pPr algn="ctr"/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Хороводные</a:t>
            </a:r>
          </a:p>
          <a:p>
            <a:pPr algn="ctr"/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Игры-аттракционы</a:t>
            </a:r>
          </a:p>
          <a:p>
            <a:pPr algn="ctr"/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Игры-забавы</a:t>
            </a:r>
          </a:p>
          <a:p>
            <a:pPr algn="ctr"/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Народные игры</a:t>
            </a:r>
          </a:p>
          <a:p>
            <a:pPr algn="ctr"/>
            <a:endParaRPr lang="ru-RU" sz="20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2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1835696" y="5807286"/>
            <a:ext cx="5688632" cy="696872"/>
          </a:xfrm>
          <a:prstGeom prst="roundRect">
            <a:avLst/>
          </a:prstGeom>
          <a:solidFill>
            <a:srgbClr val="B26BF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Игры с мячом, лентами, обручами и т.д.</a:t>
            </a:r>
            <a:endParaRPr lang="ru-RU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Овал 11"/>
          <p:cNvSpPr/>
          <p:nvPr/>
        </p:nvSpPr>
        <p:spPr>
          <a:xfrm>
            <a:off x="7131072" y="1566374"/>
            <a:ext cx="1905424" cy="988948"/>
          </a:xfrm>
          <a:prstGeom prst="ellipse">
            <a:avLst/>
          </a:prstGeom>
          <a:solidFill>
            <a:schemeClr val="bg2">
              <a:lumMod val="90000"/>
            </a:schemeClr>
          </a:solidFill>
          <a:ln cap="rnd">
            <a:solidFill>
              <a:schemeClr val="bg2">
                <a:lumMod val="50000"/>
              </a:schemeClr>
            </a:solidFill>
            <a:prstDash val="sysDash"/>
            <a:bevel/>
          </a:ln>
          <a:effectLst>
            <a:glow rad="101600">
              <a:srgbClr val="744000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видам движений</a:t>
            </a:r>
            <a:endParaRPr lang="ru-RU" sz="1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Овал 13"/>
          <p:cNvSpPr/>
          <p:nvPr/>
        </p:nvSpPr>
        <p:spPr>
          <a:xfrm>
            <a:off x="7184219" y="3355848"/>
            <a:ext cx="1905424" cy="988948"/>
          </a:xfrm>
          <a:prstGeom prst="ellipse">
            <a:avLst/>
          </a:prstGeom>
          <a:solidFill>
            <a:schemeClr val="bg2">
              <a:lumMod val="90000"/>
            </a:schemeClr>
          </a:solidFill>
          <a:ln cap="rnd">
            <a:solidFill>
              <a:schemeClr val="bg2">
                <a:lumMod val="50000"/>
              </a:schemeClr>
            </a:solidFill>
            <a:prstDash val="sysDash"/>
            <a:bevel/>
          </a:ln>
          <a:effectLst>
            <a:glow rad="101600">
              <a:srgbClr val="744000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5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форме организации</a:t>
            </a:r>
            <a:endParaRPr lang="ru-RU" sz="15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Овал 14"/>
          <p:cNvSpPr/>
          <p:nvPr/>
        </p:nvSpPr>
        <p:spPr>
          <a:xfrm>
            <a:off x="90896" y="692148"/>
            <a:ext cx="1905424" cy="988948"/>
          </a:xfrm>
          <a:prstGeom prst="ellipse">
            <a:avLst/>
          </a:prstGeom>
          <a:solidFill>
            <a:schemeClr val="bg2">
              <a:lumMod val="90000"/>
            </a:schemeClr>
          </a:solidFill>
          <a:ln cap="rnd">
            <a:solidFill>
              <a:schemeClr val="bg2">
                <a:lumMod val="50000"/>
              </a:schemeClr>
            </a:solidFill>
            <a:prstDash val="sysDash"/>
            <a:bevel/>
          </a:ln>
          <a:effectLst>
            <a:glow rad="101600">
              <a:srgbClr val="744000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возрасту</a:t>
            </a:r>
            <a:endParaRPr lang="ru-RU" sz="1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Овал 15"/>
          <p:cNvSpPr/>
          <p:nvPr/>
        </p:nvSpPr>
        <p:spPr>
          <a:xfrm>
            <a:off x="90896" y="2420888"/>
            <a:ext cx="1905424" cy="988948"/>
          </a:xfrm>
          <a:prstGeom prst="ellipse">
            <a:avLst/>
          </a:prstGeom>
          <a:solidFill>
            <a:schemeClr val="bg2">
              <a:lumMod val="90000"/>
            </a:schemeClr>
          </a:solidFill>
          <a:ln cap="rnd">
            <a:solidFill>
              <a:schemeClr val="bg2">
                <a:lumMod val="50000"/>
              </a:schemeClr>
            </a:solidFill>
            <a:prstDash val="sysDash"/>
            <a:bevel/>
          </a:ln>
          <a:effectLst>
            <a:glow rad="101600">
              <a:srgbClr val="744000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5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степени подвижности</a:t>
            </a:r>
            <a:endParaRPr lang="ru-RU" sz="15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Овал 16"/>
          <p:cNvSpPr/>
          <p:nvPr/>
        </p:nvSpPr>
        <p:spPr>
          <a:xfrm>
            <a:off x="90896" y="4437112"/>
            <a:ext cx="1905424" cy="988948"/>
          </a:xfrm>
          <a:prstGeom prst="ellipse">
            <a:avLst/>
          </a:prstGeom>
          <a:solidFill>
            <a:schemeClr val="bg2">
              <a:lumMod val="90000"/>
            </a:schemeClr>
          </a:solidFill>
          <a:ln cap="rnd">
            <a:solidFill>
              <a:schemeClr val="bg2">
                <a:lumMod val="50000"/>
              </a:schemeClr>
            </a:solidFill>
            <a:prstDash val="sysDash"/>
            <a:bevel/>
          </a:ln>
          <a:effectLst>
            <a:glow rad="101600">
              <a:srgbClr val="744000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содержанию</a:t>
            </a:r>
            <a:endParaRPr lang="ru-RU" sz="1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Овал 17"/>
          <p:cNvSpPr/>
          <p:nvPr/>
        </p:nvSpPr>
        <p:spPr>
          <a:xfrm>
            <a:off x="7131072" y="5661248"/>
            <a:ext cx="1928737" cy="988948"/>
          </a:xfrm>
          <a:prstGeom prst="ellipse">
            <a:avLst/>
          </a:prstGeom>
          <a:solidFill>
            <a:schemeClr val="bg2">
              <a:lumMod val="90000"/>
            </a:schemeClr>
          </a:solidFill>
          <a:ln cap="rnd">
            <a:solidFill>
              <a:schemeClr val="bg2">
                <a:lumMod val="50000"/>
              </a:schemeClr>
            </a:solidFill>
            <a:prstDash val="sysDash"/>
            <a:bevel/>
          </a:ln>
          <a:effectLst>
            <a:glow rad="101600">
              <a:srgbClr val="744000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пособиям, используемым в игре</a:t>
            </a:r>
            <a:endParaRPr lang="ru-RU" sz="1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2025492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9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453668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330" t="6963"/>
          <a:stretch/>
        </p:blipFill>
        <p:spPr>
          <a:xfrm>
            <a:off x="4900" y="0"/>
            <a:ext cx="6472719" cy="4536504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850" r="10800" b="15351"/>
          <a:stretch/>
        </p:blipFill>
        <p:spPr>
          <a:xfrm>
            <a:off x="4938047" y="1772816"/>
            <a:ext cx="4176464" cy="49678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80631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4300" r="1468" b="8000"/>
          <a:stretch/>
        </p:blipFill>
        <p:spPr>
          <a:xfrm>
            <a:off x="22702" y="27711"/>
            <a:ext cx="4837330" cy="67813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167821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043608" y="188640"/>
            <a:ext cx="7255348" cy="523220"/>
          </a:xfrm>
          <a:prstGeom prst="rect">
            <a:avLst/>
          </a:prstGeom>
          <a:noFill/>
        </p:spPr>
        <p:txBody>
          <a:bodyPr wrap="square" lIns="91440" tIns="45720" rIns="91440" bIns="45720">
            <a:prstTxWarp prst="textWave1">
              <a:avLst/>
            </a:prstTxWarp>
            <a:spAutoFit/>
          </a:bodyPr>
          <a:lstStyle/>
          <a:p>
            <a:pPr algn="ctr"/>
            <a:r>
              <a:rPr lang="ru-RU" sz="28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Планирование  подвижных игр</a:t>
            </a:r>
            <a:endParaRPr lang="ru-RU" sz="28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00206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4" name="Группа 13"/>
          <p:cNvGrpSpPr/>
          <p:nvPr/>
        </p:nvGrpSpPr>
        <p:grpSpPr>
          <a:xfrm>
            <a:off x="381227" y="908720"/>
            <a:ext cx="4777127" cy="1121149"/>
            <a:chOff x="4881343" y="836712"/>
            <a:chExt cx="2498969" cy="1579961"/>
          </a:xfrm>
        </p:grpSpPr>
        <p:sp>
          <p:nvSpPr>
            <p:cNvPr id="12" name="Блок-схема: документ 11"/>
            <p:cNvSpPr/>
            <p:nvPr/>
          </p:nvSpPr>
          <p:spPr>
            <a:xfrm>
              <a:off x="5076056" y="836712"/>
              <a:ext cx="2304256" cy="1440160"/>
            </a:xfrm>
            <a:prstGeom prst="flowChartDocumen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" name="Блок-схема: документ 12"/>
            <p:cNvSpPr/>
            <p:nvPr/>
          </p:nvSpPr>
          <p:spPr>
            <a:xfrm>
              <a:off x="4881343" y="976513"/>
              <a:ext cx="2304256" cy="1440160"/>
            </a:xfrm>
            <a:prstGeom prst="flowChartDocument">
              <a:avLst/>
            </a:prstGeom>
            <a:solidFill>
              <a:schemeClr val="accent5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/>
              <a:r>
                <a:rPr lang="ru-RU" sz="16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На каждый день недели следует планировать игры разного содержания и характера </a:t>
              </a:r>
            </a:p>
          </p:txBody>
        </p:sp>
      </p:grpSp>
      <p:grpSp>
        <p:nvGrpSpPr>
          <p:cNvPr id="15" name="Группа 14"/>
          <p:cNvGrpSpPr/>
          <p:nvPr/>
        </p:nvGrpSpPr>
        <p:grpSpPr>
          <a:xfrm>
            <a:off x="1410669" y="1844824"/>
            <a:ext cx="4777127" cy="1420996"/>
            <a:chOff x="4881343" y="836712"/>
            <a:chExt cx="2498969" cy="1579961"/>
          </a:xfrm>
        </p:grpSpPr>
        <p:sp>
          <p:nvSpPr>
            <p:cNvPr id="16" name="Блок-схема: документ 15"/>
            <p:cNvSpPr/>
            <p:nvPr/>
          </p:nvSpPr>
          <p:spPr>
            <a:xfrm>
              <a:off x="5076056" y="836712"/>
              <a:ext cx="2304256" cy="1440160"/>
            </a:xfrm>
            <a:prstGeom prst="flowChartDocumen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/>
              <a:endParaRPr lang="ru-RU"/>
            </a:p>
          </p:txBody>
        </p:sp>
        <p:sp>
          <p:nvSpPr>
            <p:cNvPr id="17" name="Блок-схема: документ 16"/>
            <p:cNvSpPr/>
            <p:nvPr/>
          </p:nvSpPr>
          <p:spPr>
            <a:xfrm>
              <a:off x="4881343" y="976513"/>
              <a:ext cx="2304256" cy="1440160"/>
            </a:xfrm>
            <a:prstGeom prst="flowChartDocument">
              <a:avLst/>
            </a:prstGeom>
            <a:solidFill>
              <a:schemeClr val="accent5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/>
              <a:r>
                <a:rPr lang="ru-RU" sz="16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Подбирая игры, педагог должен учитывать предыдущую деятельность детей и последующую, а также календарно-тематическое планирование</a:t>
              </a:r>
            </a:p>
          </p:txBody>
        </p:sp>
      </p:grpSp>
      <p:grpSp>
        <p:nvGrpSpPr>
          <p:cNvPr id="18" name="Группа 17"/>
          <p:cNvGrpSpPr/>
          <p:nvPr/>
        </p:nvGrpSpPr>
        <p:grpSpPr>
          <a:xfrm>
            <a:off x="2388913" y="3048760"/>
            <a:ext cx="4794439" cy="1121659"/>
            <a:chOff x="4881343" y="836712"/>
            <a:chExt cx="2498969" cy="1579961"/>
          </a:xfrm>
        </p:grpSpPr>
        <p:sp>
          <p:nvSpPr>
            <p:cNvPr id="19" name="Блок-схема: документ 18"/>
            <p:cNvSpPr/>
            <p:nvPr/>
          </p:nvSpPr>
          <p:spPr>
            <a:xfrm>
              <a:off x="5076056" y="836712"/>
              <a:ext cx="2304256" cy="1440160"/>
            </a:xfrm>
            <a:prstGeom prst="flowChartDocumen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0" name="Блок-схема: документ 19"/>
            <p:cNvSpPr/>
            <p:nvPr/>
          </p:nvSpPr>
          <p:spPr>
            <a:xfrm>
              <a:off x="4881343" y="976513"/>
              <a:ext cx="2304256" cy="1440160"/>
            </a:xfrm>
            <a:prstGeom prst="flowChartDocument">
              <a:avLst/>
            </a:prstGeom>
            <a:solidFill>
              <a:schemeClr val="accent5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ru-RU" sz="16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На прогулке проводятся 2 игры: одна более подвижная, другая малой подвижности</a:t>
              </a:r>
            </a:p>
          </p:txBody>
        </p:sp>
      </p:grpSp>
      <p:grpSp>
        <p:nvGrpSpPr>
          <p:cNvPr id="21" name="Группа 20"/>
          <p:cNvGrpSpPr/>
          <p:nvPr/>
        </p:nvGrpSpPr>
        <p:grpSpPr>
          <a:xfrm>
            <a:off x="3377961" y="4005064"/>
            <a:ext cx="4794439" cy="1420996"/>
            <a:chOff x="4881343" y="836712"/>
            <a:chExt cx="2498969" cy="1579961"/>
          </a:xfrm>
        </p:grpSpPr>
        <p:sp>
          <p:nvSpPr>
            <p:cNvPr id="22" name="Блок-схема: документ 21"/>
            <p:cNvSpPr/>
            <p:nvPr/>
          </p:nvSpPr>
          <p:spPr>
            <a:xfrm>
              <a:off x="5076056" y="836712"/>
              <a:ext cx="2304256" cy="1440160"/>
            </a:xfrm>
            <a:prstGeom prst="flowChartDocumen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3" name="Блок-схема: документ 22"/>
            <p:cNvSpPr/>
            <p:nvPr/>
          </p:nvSpPr>
          <p:spPr>
            <a:xfrm>
              <a:off x="4881343" y="976513"/>
              <a:ext cx="2304256" cy="1440160"/>
            </a:xfrm>
            <a:prstGeom prst="flowChartDocument">
              <a:avLst/>
            </a:prstGeom>
            <a:solidFill>
              <a:schemeClr val="accent5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ru-RU" sz="16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Общая длительность игры составляет </a:t>
              </a:r>
              <a:endParaRPr lang="ru-RU" sz="1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r>
                <a:rPr lang="ru-RU" sz="1600" b="1" dirty="0" smtClean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5-6 </a:t>
              </a:r>
              <a:r>
                <a:rPr lang="ru-RU" sz="16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минут в младшей группе, </a:t>
              </a:r>
              <a:endParaRPr lang="ru-RU" sz="1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r>
                <a:rPr lang="ru-RU" sz="1600" b="1" dirty="0" smtClean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6-8 </a:t>
              </a:r>
              <a:r>
                <a:rPr lang="ru-RU" sz="16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минут – в средней группе,                   </a:t>
              </a:r>
              <a:endParaRPr lang="ru-RU" sz="1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r>
                <a:rPr lang="ru-RU" sz="1600" b="1" dirty="0" smtClean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8-10 </a:t>
              </a:r>
              <a:r>
                <a:rPr lang="ru-RU" sz="16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минут в старшем дошкольном возрасте</a:t>
              </a:r>
            </a:p>
          </p:txBody>
        </p:sp>
      </p:grpSp>
      <p:grpSp>
        <p:nvGrpSpPr>
          <p:cNvPr id="24" name="Группа 23"/>
          <p:cNvGrpSpPr/>
          <p:nvPr/>
        </p:nvGrpSpPr>
        <p:grpSpPr>
          <a:xfrm>
            <a:off x="4170049" y="5210036"/>
            <a:ext cx="4794439" cy="1121659"/>
            <a:chOff x="4881343" y="836712"/>
            <a:chExt cx="2498969" cy="1579961"/>
          </a:xfrm>
        </p:grpSpPr>
        <p:sp>
          <p:nvSpPr>
            <p:cNvPr id="25" name="Блок-схема: документ 24"/>
            <p:cNvSpPr/>
            <p:nvPr/>
          </p:nvSpPr>
          <p:spPr>
            <a:xfrm>
              <a:off x="5076056" y="836712"/>
              <a:ext cx="2304256" cy="1440160"/>
            </a:xfrm>
            <a:prstGeom prst="flowChartDocumen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6" name="Блок-схема: документ 25"/>
            <p:cNvSpPr/>
            <p:nvPr/>
          </p:nvSpPr>
          <p:spPr>
            <a:xfrm>
              <a:off x="4881343" y="976513"/>
              <a:ext cx="2304256" cy="1440160"/>
            </a:xfrm>
            <a:prstGeom prst="flowChartDocument">
              <a:avLst/>
            </a:prstGeom>
            <a:solidFill>
              <a:schemeClr val="accent5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6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Игра повторяется 4-5 раз в течение месяца</a:t>
              </a:r>
            </a:p>
          </p:txBody>
        </p:sp>
      </p:grpSp>
      <p:pic>
        <p:nvPicPr>
          <p:cNvPr id="6148" name="Picture 4" descr="https://lh3.googleusercontent.com/vUrrbrx4QVpjgS6X0s2OR3Bzor5Q-jE9PbClbj2KOm941KWoZfzBSTVCqvzMlNBoerk=w30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216" y="771576"/>
            <a:ext cx="2245762" cy="22457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2" name="Picture 8" descr="https://www.my-karnaval.ru/files/1/03030_01.jpg?1532427084924"/>
          <p:cNvPicPr>
            <a:picLocks noChangeAspect="1" noChangeArrowheads="1"/>
          </p:cNvPicPr>
          <p:nvPr/>
        </p:nvPicPr>
        <p:blipFill rotWithShape="1">
          <a:blip r:embed="rId3">
            <a:clrChange>
              <a:clrFrom>
                <a:srgbClr val="FFF1E4"/>
              </a:clrFrom>
              <a:clrTo>
                <a:srgbClr val="FFF1E4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965" b="7761"/>
          <a:stretch/>
        </p:blipFill>
        <p:spPr bwMode="auto">
          <a:xfrm>
            <a:off x="127713" y="5275106"/>
            <a:ext cx="4555401" cy="15983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5403479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ext Box 3"/>
          <p:cNvSpPr txBox="1">
            <a:spLocks noChangeArrowheads="1"/>
          </p:cNvSpPr>
          <p:nvPr/>
        </p:nvSpPr>
        <p:spPr bwMode="auto">
          <a:xfrm>
            <a:off x="1660525" y="722313"/>
            <a:ext cx="1841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308257" name="Oval 33"/>
          <p:cNvSpPr>
            <a:spLocks noChangeAspect="1" noChangeArrowheads="1"/>
          </p:cNvSpPr>
          <p:nvPr/>
        </p:nvSpPr>
        <p:spPr bwMode="gray">
          <a:xfrm>
            <a:off x="323850" y="1773238"/>
            <a:ext cx="3789696" cy="3786187"/>
          </a:xfrm>
          <a:prstGeom prst="ellipse">
            <a:avLst/>
          </a:prstGeom>
          <a:solidFill>
            <a:srgbClr val="0066CC">
              <a:alpha val="10000"/>
            </a:srgbClr>
          </a:solidFill>
          <a:ln w="9525">
            <a:solidFill>
              <a:schemeClr val="accent3">
                <a:lumMod val="75000"/>
              </a:schemeClr>
            </a:solidFill>
            <a:prstDash val="solid"/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ru-RU" b="1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7172" name="Text Box 39"/>
          <p:cNvSpPr txBox="1">
            <a:spLocks noChangeArrowheads="1"/>
          </p:cNvSpPr>
          <p:nvPr/>
        </p:nvSpPr>
        <p:spPr bwMode="black">
          <a:xfrm>
            <a:off x="4464050" y="4221163"/>
            <a:ext cx="4679950" cy="11695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ru-RU" altLang="ru-RU" sz="1600" b="1" i="1" dirty="0"/>
              <a:t>      </a:t>
            </a:r>
            <a:r>
              <a:rPr lang="ru-RU" alt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Необходимо учитывать наличие           оборудования, стоящее на </a:t>
            </a:r>
            <a:r>
              <a:rPr lang="ru-RU" alt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площадках, </a:t>
            </a:r>
            <a:r>
              <a:rPr lang="ru-RU" alt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свободного пространства.</a:t>
            </a:r>
          </a:p>
          <a:p>
            <a:endParaRPr lang="en-US" altLang="ru-RU" sz="1600" dirty="0"/>
          </a:p>
        </p:txBody>
      </p:sp>
      <p:sp>
        <p:nvSpPr>
          <p:cNvPr id="7173" name="Text Box 43"/>
          <p:cNvSpPr txBox="1">
            <a:spLocks noChangeArrowheads="1"/>
          </p:cNvSpPr>
          <p:nvPr/>
        </p:nvSpPr>
        <p:spPr bwMode="black">
          <a:xfrm>
            <a:off x="4716463" y="2708275"/>
            <a:ext cx="37592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 altLang="ru-RU" sz="1600" b="1" i="1"/>
          </a:p>
        </p:txBody>
      </p:sp>
      <p:grpSp>
        <p:nvGrpSpPr>
          <p:cNvPr id="7174" name="Group 47"/>
          <p:cNvGrpSpPr>
            <a:grpSpLocks/>
          </p:cNvGrpSpPr>
          <p:nvPr/>
        </p:nvGrpSpPr>
        <p:grpSpPr bwMode="auto">
          <a:xfrm>
            <a:off x="4067175" y="2565400"/>
            <a:ext cx="457200" cy="457200"/>
            <a:chOff x="384" y="1776"/>
            <a:chExt cx="1488" cy="1488"/>
          </a:xfrm>
        </p:grpSpPr>
        <p:sp>
          <p:nvSpPr>
            <p:cNvPr id="308272" name="Oval 48"/>
            <p:cNvSpPr>
              <a:spLocks noChangeArrowheads="1"/>
            </p:cNvSpPr>
            <p:nvPr/>
          </p:nvSpPr>
          <p:spPr bwMode="gray">
            <a:xfrm>
              <a:off x="384" y="1776"/>
              <a:ext cx="1488" cy="1488"/>
            </a:xfrm>
            <a:prstGeom prst="ellipse">
              <a:avLst/>
            </a:prstGeom>
            <a:gradFill rotWithShape="1">
              <a:gsLst>
                <a:gs pos="0">
                  <a:schemeClr val="accent2">
                    <a:gamma/>
                    <a:tint val="10196"/>
                    <a:invGamma/>
                  </a:schemeClr>
                </a:gs>
                <a:gs pos="50000">
                  <a:schemeClr val="accent2"/>
                </a:gs>
                <a:gs pos="100000">
                  <a:schemeClr val="accent2">
                    <a:gamma/>
                    <a:tint val="10196"/>
                    <a:invGamma/>
                  </a:schemeClr>
                </a:gs>
              </a:gsLst>
              <a:lin ang="5400000" scaled="1"/>
            </a:gradFill>
            <a:ln w="12700">
              <a:solidFill>
                <a:schemeClr val="accent2"/>
              </a:solidFill>
              <a:round/>
              <a:headEnd/>
              <a:tailEnd/>
            </a:ln>
            <a:effectLst>
              <a:outerShdw dist="50800" dir="5400000" algn="ctr" rotWithShape="0">
                <a:schemeClr val="bg2">
                  <a:alpha val="50000"/>
                </a:scheme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308273" name="Oval 49"/>
            <p:cNvSpPr>
              <a:spLocks noChangeArrowheads="1"/>
            </p:cNvSpPr>
            <p:nvPr/>
          </p:nvSpPr>
          <p:spPr bwMode="gray">
            <a:xfrm>
              <a:off x="405" y="1797"/>
              <a:ext cx="1436" cy="1436"/>
            </a:xfrm>
            <a:prstGeom prst="ellipse">
              <a:avLst/>
            </a:prstGeom>
            <a:gradFill rotWithShape="1">
              <a:gsLst>
                <a:gs pos="0">
                  <a:schemeClr val="accent2">
                    <a:gamma/>
                    <a:tint val="34902"/>
                    <a:invGamma/>
                  </a:schemeClr>
                </a:gs>
                <a:gs pos="50000">
                  <a:schemeClr val="accent2"/>
                </a:gs>
                <a:gs pos="100000">
                  <a:schemeClr val="accent2">
                    <a:gamma/>
                    <a:tint val="34902"/>
                    <a:invGamma/>
                  </a:schemeClr>
                </a:gs>
              </a:gsLst>
              <a:lin ang="5400000" scaled="1"/>
            </a:gradFill>
            <a:ln w="19050">
              <a:solidFill>
                <a:schemeClr val="accent2">
                  <a:alpha val="20000"/>
                </a:schemeClr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 dirty="0"/>
            </a:p>
          </p:txBody>
        </p:sp>
      </p:grpSp>
      <p:grpSp>
        <p:nvGrpSpPr>
          <p:cNvPr id="7175" name="Group 53"/>
          <p:cNvGrpSpPr>
            <a:grpSpLocks/>
          </p:cNvGrpSpPr>
          <p:nvPr/>
        </p:nvGrpSpPr>
        <p:grpSpPr bwMode="auto">
          <a:xfrm>
            <a:off x="3563938" y="5157788"/>
            <a:ext cx="457200" cy="457200"/>
            <a:chOff x="384" y="1776"/>
            <a:chExt cx="1488" cy="1488"/>
          </a:xfrm>
        </p:grpSpPr>
        <p:sp>
          <p:nvSpPr>
            <p:cNvPr id="2" name="Oval 54"/>
            <p:cNvSpPr>
              <a:spLocks noChangeArrowheads="1"/>
            </p:cNvSpPr>
            <p:nvPr/>
          </p:nvSpPr>
          <p:spPr bwMode="gray">
            <a:xfrm>
              <a:off x="384" y="1776"/>
              <a:ext cx="1488" cy="1488"/>
            </a:xfrm>
            <a:prstGeom prst="ellipse">
              <a:avLst/>
            </a:prstGeom>
            <a:gradFill rotWithShape="1">
              <a:gsLst>
                <a:gs pos="0">
                  <a:schemeClr val="folHlink">
                    <a:gamma/>
                    <a:tint val="10196"/>
                    <a:invGamma/>
                  </a:schemeClr>
                </a:gs>
                <a:gs pos="50000">
                  <a:schemeClr val="folHlink"/>
                </a:gs>
                <a:gs pos="100000">
                  <a:schemeClr val="folHlink">
                    <a:gamma/>
                    <a:tint val="10196"/>
                    <a:invGamma/>
                  </a:schemeClr>
                </a:gs>
              </a:gsLst>
              <a:lin ang="5400000" scaled="1"/>
            </a:gradFill>
            <a:ln w="12700">
              <a:solidFill>
                <a:schemeClr val="folHlink"/>
              </a:solidFill>
              <a:round/>
              <a:headEnd/>
              <a:tailEnd/>
            </a:ln>
            <a:effectLst>
              <a:outerShdw dist="50800" dir="5400000" algn="ctr" rotWithShape="0">
                <a:schemeClr val="bg2">
                  <a:alpha val="50000"/>
                </a:scheme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3" name="Oval 55"/>
            <p:cNvSpPr>
              <a:spLocks noChangeArrowheads="1"/>
            </p:cNvSpPr>
            <p:nvPr/>
          </p:nvSpPr>
          <p:spPr bwMode="gray">
            <a:xfrm>
              <a:off x="405" y="1797"/>
              <a:ext cx="1436" cy="1436"/>
            </a:xfrm>
            <a:prstGeom prst="ellipse">
              <a:avLst/>
            </a:prstGeom>
            <a:gradFill rotWithShape="1">
              <a:gsLst>
                <a:gs pos="0">
                  <a:schemeClr val="folHlink">
                    <a:gamma/>
                    <a:tint val="34902"/>
                    <a:invGamma/>
                  </a:schemeClr>
                </a:gs>
                <a:gs pos="50000">
                  <a:schemeClr val="folHlink"/>
                </a:gs>
                <a:gs pos="100000">
                  <a:schemeClr val="folHlink">
                    <a:gamma/>
                    <a:tint val="34902"/>
                    <a:invGamma/>
                  </a:schemeClr>
                </a:gs>
              </a:gsLst>
              <a:lin ang="5400000" scaled="1"/>
            </a:gradFill>
            <a:ln w="19050">
              <a:solidFill>
                <a:schemeClr val="folHlink">
                  <a:alpha val="20000"/>
                </a:schemeClr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 dirty="0"/>
            </a:p>
          </p:txBody>
        </p:sp>
      </p:grpSp>
      <p:grpSp>
        <p:nvGrpSpPr>
          <p:cNvPr id="7176" name="Group 56"/>
          <p:cNvGrpSpPr>
            <a:grpSpLocks/>
          </p:cNvGrpSpPr>
          <p:nvPr/>
        </p:nvGrpSpPr>
        <p:grpSpPr bwMode="auto">
          <a:xfrm>
            <a:off x="4067175" y="4365625"/>
            <a:ext cx="457200" cy="457200"/>
            <a:chOff x="384" y="1776"/>
            <a:chExt cx="1488" cy="1488"/>
          </a:xfrm>
        </p:grpSpPr>
        <p:sp>
          <p:nvSpPr>
            <p:cNvPr id="7193" name="Oval 57"/>
            <p:cNvSpPr>
              <a:spLocks noChangeArrowheads="1"/>
            </p:cNvSpPr>
            <p:nvPr/>
          </p:nvSpPr>
          <p:spPr bwMode="gray">
            <a:xfrm>
              <a:off x="384" y="1776"/>
              <a:ext cx="1488" cy="1488"/>
            </a:xfrm>
            <a:prstGeom prst="ellipse">
              <a:avLst/>
            </a:prstGeom>
            <a:gradFill rotWithShape="1">
              <a:gsLst>
                <a:gs pos="0">
                  <a:srgbClr val="FAECF4"/>
                </a:gs>
                <a:gs pos="50000">
                  <a:srgbClr val="D04896"/>
                </a:gs>
                <a:gs pos="100000">
                  <a:srgbClr val="FAECF4"/>
                </a:gs>
              </a:gsLst>
              <a:lin ang="5400000" scaled="1"/>
            </a:gradFill>
            <a:ln w="12700">
              <a:solidFill>
                <a:srgbClr val="D04896"/>
              </a:solidFill>
              <a:round/>
              <a:headEnd/>
              <a:tailEnd/>
            </a:ln>
            <a:effectLst>
              <a:outerShdw dist="50800" dir="5400000" algn="ctr" rotWithShape="0">
                <a:schemeClr val="bg2">
                  <a:alpha val="50000"/>
                </a:scheme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ru-RU">
                <a:latin typeface="Arial" pitchFamily="34" charset="0"/>
              </a:endParaRPr>
            </a:p>
          </p:txBody>
        </p:sp>
        <p:sp>
          <p:nvSpPr>
            <p:cNvPr id="7194" name="Oval 58"/>
            <p:cNvSpPr>
              <a:spLocks noChangeArrowheads="1"/>
            </p:cNvSpPr>
            <p:nvPr/>
          </p:nvSpPr>
          <p:spPr bwMode="gray">
            <a:xfrm>
              <a:off x="407" y="1799"/>
              <a:ext cx="1434" cy="1434"/>
            </a:xfrm>
            <a:prstGeom prst="ellipse">
              <a:avLst/>
            </a:prstGeom>
            <a:gradFill rotWithShape="1">
              <a:gsLst>
                <a:gs pos="0">
                  <a:srgbClr val="EFBFDA"/>
                </a:gs>
                <a:gs pos="50000">
                  <a:srgbClr val="D04896"/>
                </a:gs>
                <a:gs pos="100000">
                  <a:srgbClr val="EFBFDA"/>
                </a:gs>
              </a:gsLst>
              <a:lin ang="5400000" scaled="1"/>
            </a:gradFill>
            <a:ln w="19050">
              <a:solidFill>
                <a:srgbClr val="D04896">
                  <a:alpha val="20000"/>
                </a:srgbClr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</p:grpSp>
      <p:grpSp>
        <p:nvGrpSpPr>
          <p:cNvPr id="7177" name="Group 56"/>
          <p:cNvGrpSpPr>
            <a:grpSpLocks/>
          </p:cNvGrpSpPr>
          <p:nvPr/>
        </p:nvGrpSpPr>
        <p:grpSpPr bwMode="auto">
          <a:xfrm>
            <a:off x="4211638" y="3500438"/>
            <a:ext cx="457200" cy="457200"/>
            <a:chOff x="384" y="1776"/>
            <a:chExt cx="1488" cy="1488"/>
          </a:xfrm>
        </p:grpSpPr>
        <p:sp>
          <p:nvSpPr>
            <p:cNvPr id="126" name="Oval 57"/>
            <p:cNvSpPr>
              <a:spLocks noChangeArrowheads="1"/>
            </p:cNvSpPr>
            <p:nvPr/>
          </p:nvSpPr>
          <p:spPr bwMode="gray">
            <a:xfrm>
              <a:off x="384" y="1776"/>
              <a:ext cx="1488" cy="1488"/>
            </a:xfrm>
            <a:prstGeom prst="ellipse">
              <a:avLst/>
            </a:prstGeom>
            <a:gradFill rotWithShape="1">
              <a:gsLst>
                <a:gs pos="0">
                  <a:srgbClr val="D04896">
                    <a:gamma/>
                    <a:tint val="10196"/>
                    <a:invGamma/>
                  </a:srgbClr>
                </a:gs>
                <a:gs pos="50000">
                  <a:srgbClr val="D04896"/>
                </a:gs>
                <a:gs pos="100000">
                  <a:srgbClr val="D04896">
                    <a:gamma/>
                    <a:tint val="10196"/>
                    <a:invGamma/>
                  </a:srgbClr>
                </a:gs>
              </a:gsLst>
              <a:lin ang="5400000" scaled="1"/>
            </a:gradFill>
            <a:ln w="12700">
              <a:solidFill>
                <a:schemeClr val="bg1">
                  <a:lumMod val="50000"/>
                </a:schemeClr>
              </a:solidFill>
              <a:round/>
              <a:headEnd/>
              <a:tailEnd/>
            </a:ln>
            <a:effectLst>
              <a:outerShdw dist="50800" dir="5400000" algn="ctr" rotWithShape="0">
                <a:schemeClr val="bg2">
                  <a:alpha val="50000"/>
                </a:scheme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127" name="Oval 58"/>
            <p:cNvSpPr>
              <a:spLocks noChangeArrowheads="1"/>
            </p:cNvSpPr>
            <p:nvPr/>
          </p:nvSpPr>
          <p:spPr bwMode="gray">
            <a:xfrm>
              <a:off x="405" y="1797"/>
              <a:ext cx="1436" cy="1436"/>
            </a:xfrm>
            <a:prstGeom prst="ellipse">
              <a:avLst/>
            </a:prstGeom>
            <a:gradFill rotWithShape="1">
              <a:gsLst>
                <a:gs pos="0">
                  <a:schemeClr val="bg1">
                    <a:lumMod val="90000"/>
                  </a:schemeClr>
                </a:gs>
                <a:gs pos="50000">
                  <a:schemeClr val="bg1">
                    <a:lumMod val="50000"/>
                  </a:schemeClr>
                </a:gs>
                <a:gs pos="100000">
                  <a:schemeClr val="bg1">
                    <a:lumMod val="90000"/>
                  </a:schemeClr>
                </a:gs>
              </a:gsLst>
              <a:lin ang="5400000" scaled="1"/>
            </a:gradFill>
            <a:ln w="19050">
              <a:solidFill>
                <a:schemeClr val="bg1">
                  <a:lumMod val="50000"/>
                </a:schemeClr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 dirty="0"/>
            </a:p>
          </p:txBody>
        </p:sp>
      </p:grpSp>
      <p:sp>
        <p:nvSpPr>
          <p:cNvPr id="7178" name="Прямоугольник 127"/>
          <p:cNvSpPr>
            <a:spLocks noChangeArrowheads="1"/>
          </p:cNvSpPr>
          <p:nvPr/>
        </p:nvSpPr>
        <p:spPr bwMode="auto">
          <a:xfrm>
            <a:off x="3276600" y="6021388"/>
            <a:ext cx="4823792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altLang="ru-RU" sz="1600" b="1" i="1" dirty="0"/>
              <a:t>     </a:t>
            </a:r>
            <a:r>
              <a:rPr lang="ru-RU" alt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 выборе игры нужно учитывать </a:t>
            </a:r>
            <a:r>
              <a:rPr lang="ru-RU" alt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количество </a:t>
            </a:r>
            <a:r>
              <a:rPr lang="ru-RU" alt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детей, принимающих участие</a:t>
            </a:r>
            <a:r>
              <a:rPr lang="en-US" alt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altLang="ru-RU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7179" name="Group 56"/>
          <p:cNvGrpSpPr>
            <a:grpSpLocks/>
          </p:cNvGrpSpPr>
          <p:nvPr/>
        </p:nvGrpSpPr>
        <p:grpSpPr bwMode="auto">
          <a:xfrm>
            <a:off x="2700338" y="5805488"/>
            <a:ext cx="457200" cy="457200"/>
            <a:chOff x="384" y="1776"/>
            <a:chExt cx="1488" cy="1488"/>
          </a:xfrm>
        </p:grpSpPr>
        <p:sp>
          <p:nvSpPr>
            <p:cNvPr id="7189" name="Oval 57"/>
            <p:cNvSpPr>
              <a:spLocks noChangeArrowheads="1"/>
            </p:cNvSpPr>
            <p:nvPr/>
          </p:nvSpPr>
          <p:spPr bwMode="gray">
            <a:xfrm>
              <a:off x="384" y="1776"/>
              <a:ext cx="1488" cy="1488"/>
            </a:xfrm>
            <a:prstGeom prst="ellipse">
              <a:avLst/>
            </a:prstGeom>
            <a:gradFill rotWithShape="1">
              <a:gsLst>
                <a:gs pos="0">
                  <a:srgbClr val="FAECF4"/>
                </a:gs>
                <a:gs pos="50000">
                  <a:srgbClr val="D04896"/>
                </a:gs>
                <a:gs pos="100000">
                  <a:srgbClr val="FAECF4"/>
                </a:gs>
              </a:gsLst>
              <a:lin ang="5400000" scaled="1"/>
            </a:gradFill>
            <a:ln w="12700">
              <a:solidFill>
                <a:srgbClr val="D04896"/>
              </a:solidFill>
              <a:round/>
              <a:headEnd/>
              <a:tailEnd/>
            </a:ln>
            <a:effectLst>
              <a:outerShdw dist="50800" dir="5400000" algn="ctr" rotWithShape="0">
                <a:schemeClr val="bg2">
                  <a:alpha val="50000"/>
                </a:scheme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ru-RU">
                <a:latin typeface="Arial" pitchFamily="34" charset="0"/>
              </a:endParaRPr>
            </a:p>
          </p:txBody>
        </p:sp>
        <p:sp>
          <p:nvSpPr>
            <p:cNvPr id="7190" name="Oval 58"/>
            <p:cNvSpPr>
              <a:spLocks noChangeArrowheads="1"/>
            </p:cNvSpPr>
            <p:nvPr/>
          </p:nvSpPr>
          <p:spPr bwMode="gray">
            <a:xfrm>
              <a:off x="407" y="1799"/>
              <a:ext cx="1434" cy="1434"/>
            </a:xfrm>
            <a:prstGeom prst="ellipse">
              <a:avLst/>
            </a:prstGeom>
            <a:gradFill rotWithShape="1">
              <a:gsLst>
                <a:gs pos="0">
                  <a:srgbClr val="CCCCFF"/>
                </a:gs>
                <a:gs pos="50000">
                  <a:srgbClr val="CC66FF"/>
                </a:gs>
                <a:gs pos="100000">
                  <a:srgbClr val="CCCCFF"/>
                </a:gs>
              </a:gsLst>
              <a:lin ang="5400000" scaled="1"/>
            </a:gradFill>
            <a:ln w="19050">
              <a:solidFill>
                <a:srgbClr val="D04896">
                  <a:alpha val="20000"/>
                </a:srgbClr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</p:grpSp>
      <p:sp>
        <p:nvSpPr>
          <p:cNvPr id="7180" name="Прямоугольник 141"/>
          <p:cNvSpPr>
            <a:spLocks noChangeArrowheads="1"/>
          </p:cNvSpPr>
          <p:nvPr/>
        </p:nvSpPr>
        <p:spPr bwMode="auto">
          <a:xfrm>
            <a:off x="4787900" y="3357563"/>
            <a:ext cx="5148263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alt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холодную сырую погоду не следует планировать игры с речитативом и</a:t>
            </a:r>
            <a:endParaRPr lang="en-US" altLang="ru-RU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/>
            <a:r>
              <a:rPr lang="ru-RU" alt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пением.</a:t>
            </a:r>
          </a:p>
        </p:txBody>
      </p:sp>
      <p:sp>
        <p:nvSpPr>
          <p:cNvPr id="7181" name="Прямоугольник 142"/>
          <p:cNvSpPr>
            <a:spLocks noChangeArrowheads="1"/>
          </p:cNvSpPr>
          <p:nvPr/>
        </p:nvSpPr>
        <p:spPr bwMode="auto">
          <a:xfrm>
            <a:off x="4140200" y="5229225"/>
            <a:ext cx="54356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altLang="ru-RU" dirty="0"/>
              <a:t> </a:t>
            </a:r>
            <a:r>
              <a:rPr lang="ru-RU" alt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Рекомендуется проводить игры, сюжет </a:t>
            </a:r>
            <a:endParaRPr lang="ru-RU" altLang="ru-RU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/>
            <a:r>
              <a:rPr lang="ru-RU" alt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которых </a:t>
            </a:r>
            <a:r>
              <a:rPr lang="ru-RU" alt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соответствует сезону</a:t>
            </a:r>
            <a:r>
              <a:rPr lang="en-US" alt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altLang="ru-RU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7182" name="Group 53"/>
          <p:cNvGrpSpPr>
            <a:grpSpLocks/>
          </p:cNvGrpSpPr>
          <p:nvPr/>
        </p:nvGrpSpPr>
        <p:grpSpPr bwMode="auto">
          <a:xfrm>
            <a:off x="3635375" y="1844675"/>
            <a:ext cx="457200" cy="457200"/>
            <a:chOff x="384" y="1776"/>
            <a:chExt cx="1488" cy="1488"/>
          </a:xfrm>
        </p:grpSpPr>
        <p:sp>
          <p:nvSpPr>
            <p:cNvPr id="308278" name="Oval 54"/>
            <p:cNvSpPr>
              <a:spLocks noChangeArrowheads="1"/>
            </p:cNvSpPr>
            <p:nvPr/>
          </p:nvSpPr>
          <p:spPr bwMode="gray">
            <a:xfrm>
              <a:off x="384" y="1776"/>
              <a:ext cx="1488" cy="1488"/>
            </a:xfrm>
            <a:prstGeom prst="ellipse">
              <a:avLst/>
            </a:prstGeom>
            <a:gradFill rotWithShape="1">
              <a:gsLst>
                <a:gs pos="0">
                  <a:schemeClr val="folHlink">
                    <a:gamma/>
                    <a:tint val="10196"/>
                    <a:invGamma/>
                  </a:schemeClr>
                </a:gs>
                <a:gs pos="50000">
                  <a:schemeClr val="folHlink"/>
                </a:gs>
                <a:gs pos="100000">
                  <a:schemeClr val="folHlink">
                    <a:gamma/>
                    <a:tint val="10196"/>
                    <a:invGamma/>
                  </a:schemeClr>
                </a:gs>
              </a:gsLst>
              <a:lin ang="5400000" scaled="1"/>
            </a:gradFill>
            <a:ln w="12700">
              <a:solidFill>
                <a:schemeClr val="folHlink"/>
              </a:solidFill>
              <a:round/>
              <a:headEnd/>
              <a:tailEnd/>
            </a:ln>
            <a:effectLst>
              <a:outerShdw dist="50800" dir="5400000" algn="ctr" rotWithShape="0">
                <a:schemeClr val="bg2">
                  <a:alpha val="50000"/>
                </a:scheme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308279" name="Oval 55"/>
            <p:cNvSpPr>
              <a:spLocks noChangeArrowheads="1"/>
            </p:cNvSpPr>
            <p:nvPr/>
          </p:nvSpPr>
          <p:spPr bwMode="gray">
            <a:xfrm>
              <a:off x="405" y="1797"/>
              <a:ext cx="1436" cy="1436"/>
            </a:xfrm>
            <a:prstGeom prst="ellipse">
              <a:avLst/>
            </a:prstGeom>
            <a:gradFill rotWithShape="1">
              <a:gsLst>
                <a:gs pos="0">
                  <a:schemeClr val="folHlink">
                    <a:gamma/>
                    <a:tint val="34902"/>
                    <a:invGamma/>
                  </a:schemeClr>
                </a:gs>
                <a:gs pos="50000">
                  <a:schemeClr val="folHlink"/>
                </a:gs>
                <a:gs pos="100000">
                  <a:schemeClr val="folHlink">
                    <a:gamma/>
                    <a:tint val="34902"/>
                    <a:invGamma/>
                  </a:schemeClr>
                </a:gs>
              </a:gsLst>
              <a:lin ang="5400000" scaled="1"/>
            </a:gradFill>
            <a:ln w="19050">
              <a:solidFill>
                <a:schemeClr val="folHlink">
                  <a:alpha val="20000"/>
                </a:schemeClr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 dirty="0"/>
            </a:p>
          </p:txBody>
        </p:sp>
      </p:grpSp>
      <p:sp>
        <p:nvSpPr>
          <p:cNvPr id="7184" name="Rectangle 42"/>
          <p:cNvSpPr>
            <a:spLocks noChangeArrowheads="1"/>
          </p:cNvSpPr>
          <p:nvPr/>
        </p:nvSpPr>
        <p:spPr bwMode="auto">
          <a:xfrm>
            <a:off x="3492500" y="1773238"/>
            <a:ext cx="5795963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ru-RU" altLang="ru-RU" sz="1600" b="1" i="1" dirty="0"/>
              <a:t>         </a:t>
            </a:r>
            <a:r>
              <a:rPr lang="ru-RU" alt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 следует включать игры с движениями,                        требующие большой амплитуды</a:t>
            </a:r>
            <a:r>
              <a:rPr lang="en-US" alt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altLang="ru-RU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185" name="Rectangle 43"/>
          <p:cNvSpPr>
            <a:spLocks noChangeArrowheads="1"/>
          </p:cNvSpPr>
          <p:nvPr/>
        </p:nvSpPr>
        <p:spPr bwMode="auto">
          <a:xfrm>
            <a:off x="4500563" y="2565400"/>
            <a:ext cx="4141787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ru-RU" alt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 желательно </a:t>
            </a:r>
            <a:r>
              <a:rPr lang="ru-RU" alt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проводить </a:t>
            </a:r>
            <a:r>
              <a:rPr lang="ru-RU" alt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игры с продолжительном  бегом</a:t>
            </a:r>
            <a:r>
              <a:rPr lang="en-US" alt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31" name="Прямоугольник 30"/>
          <p:cNvSpPr/>
          <p:nvPr/>
        </p:nvSpPr>
        <p:spPr>
          <a:xfrm>
            <a:off x="516856" y="203449"/>
            <a:ext cx="8284914" cy="1404440"/>
          </a:xfrm>
          <a:prstGeom prst="rect">
            <a:avLst/>
          </a:prstGeom>
          <a:noFill/>
        </p:spPr>
        <p:txBody>
          <a:bodyPr wrap="square" lIns="91440" tIns="45720" rIns="91440" bIns="45720">
            <a:prstTxWarp prst="textWave1">
              <a:avLst/>
            </a:prstTxWarp>
            <a:spAutoFit/>
          </a:bodyPr>
          <a:lstStyle/>
          <a:p>
            <a:pPr algn="ctr"/>
            <a:r>
              <a:rPr lang="ru-RU" sz="28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Особенности проведения подвижных игр </a:t>
            </a:r>
          </a:p>
          <a:p>
            <a:pPr algn="ctr"/>
            <a:r>
              <a:rPr lang="ru-RU" sz="28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на улице</a:t>
            </a:r>
            <a:endParaRPr lang="ru-RU" sz="28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00206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2" descr="https://pandia.ru/text/80/435/images/img2_31.pn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586" y="2096403"/>
            <a:ext cx="2653914" cy="30234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65269417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трелка вправо 1"/>
          <p:cNvSpPr/>
          <p:nvPr/>
        </p:nvSpPr>
        <p:spPr>
          <a:xfrm>
            <a:off x="683568" y="476672"/>
            <a:ext cx="2664296" cy="122413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Подготовка к игре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Стрелка вправо 3"/>
          <p:cNvSpPr/>
          <p:nvPr/>
        </p:nvSpPr>
        <p:spPr>
          <a:xfrm rot="8027180">
            <a:off x="6073972" y="1674895"/>
            <a:ext cx="2611323" cy="363741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3491880" y="260648"/>
            <a:ext cx="5328592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>
              <a:buFont typeface="Wingdings" panose="05000000000000000000" pitchFamily="2" charset="2"/>
              <a:buChar char="Ø"/>
            </a:pPr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Знание </a:t>
            </a: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педагогом практического материала</a:t>
            </a:r>
          </a:p>
          <a:p>
            <a:pPr marL="285750" lvl="0" indent="-285750">
              <a:buFont typeface="Wingdings" panose="05000000000000000000" pitchFamily="2" charset="2"/>
              <a:buChar char="Ø"/>
            </a:pP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Подготовка к проведению конкретной игры (условия, содержание, правила)</a:t>
            </a:r>
          </a:p>
          <a:p>
            <a:pPr marL="285750" lvl="0" indent="-285750">
              <a:buFont typeface="Wingdings" panose="05000000000000000000" pitchFamily="2" charset="2"/>
              <a:buChar char="Ø"/>
            </a:pP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Продумывание приемов активизации детей, использования отдельных пособий, игрушек, наглядного материала</a:t>
            </a:r>
          </a:p>
          <a:p>
            <a:r>
              <a:rPr lang="ru-RU" dirty="0"/>
              <a:t> 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311568" y="4293096"/>
            <a:ext cx="7668852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>
              <a:buFont typeface="Wingdings" panose="05000000000000000000" pitchFamily="2" charset="2"/>
              <a:buChar char="Ø"/>
            </a:pPr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Объяснение </a:t>
            </a: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правил, сюжета игры, </a:t>
            </a:r>
            <a:r>
              <a:rPr lang="ru-RU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обговаривание</a:t>
            </a: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игровых действий</a:t>
            </a:r>
          </a:p>
          <a:p>
            <a:pPr marL="285750" lvl="0" indent="-285750">
              <a:buFont typeface="Wingdings" panose="05000000000000000000" pitchFamily="2" charset="2"/>
              <a:buChar char="Ø"/>
            </a:pP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Совместная подготовка атрибутов</a:t>
            </a:r>
          </a:p>
          <a:p>
            <a:pPr marL="285750" lvl="0" indent="-285750">
              <a:buFont typeface="Wingdings" panose="05000000000000000000" pitchFamily="2" charset="2"/>
              <a:buChar char="Ø"/>
            </a:pP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Участие в игре (роль водящего или второстепенная роль)</a:t>
            </a:r>
          </a:p>
          <a:p>
            <a:pPr marL="285750" lvl="0" indent="-285750">
              <a:buFont typeface="Wingdings" panose="05000000000000000000" pitchFamily="2" charset="2"/>
              <a:buChar char="Ø"/>
            </a:pP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Использование приемов активизации</a:t>
            </a:r>
          </a:p>
          <a:p>
            <a:pPr marL="285750" lvl="0" indent="-285750">
              <a:buFont typeface="Wingdings" panose="05000000000000000000" pitchFamily="2" charset="2"/>
              <a:buChar char="Ø"/>
            </a:pP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 время игры: указания, пояснения, похвала, наблюдение за выполнением правил, игровых действий</a:t>
            </a:r>
          </a:p>
          <a:p>
            <a:pPr marL="285750" lvl="0" indent="-285750">
              <a:buFont typeface="Wingdings" panose="05000000000000000000" pitchFamily="2" charset="2"/>
              <a:buChar char="Ø"/>
            </a:pP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Усложнение</a:t>
            </a:r>
          </a:p>
          <a:p>
            <a:pPr marL="285750" lvl="0" indent="-285750">
              <a:buFont typeface="Wingdings" panose="05000000000000000000" pitchFamily="2" charset="2"/>
              <a:buChar char="Ø"/>
            </a:pPr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Вариативность</a:t>
            </a:r>
            <a:endParaRPr lang="ru-RU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6660232" y="2837104"/>
            <a:ext cx="1512168" cy="109595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Руководство игрой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2" name="Picture 4" descr="https://ds05.infourok.ru/uploads/ex/0877/0000f2d6-9a359f32/hello_html_m4ec66b32.pn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838662"/>
            <a:ext cx="3991008" cy="24544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61335401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714</TotalTime>
  <Words>334</Words>
  <Application>Microsoft Office PowerPoint</Application>
  <PresentationFormat>Экран (4:3)</PresentationFormat>
  <Paragraphs>66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Тема Office</vt:lpstr>
      <vt:lpstr>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Natali</dc:creator>
  <cp:lastModifiedBy>Пользователь Windows</cp:lastModifiedBy>
  <cp:revision>36</cp:revision>
  <dcterms:created xsi:type="dcterms:W3CDTF">2019-02-10T05:46:28Z</dcterms:created>
  <dcterms:modified xsi:type="dcterms:W3CDTF">2021-02-25T09:15:43Z</dcterms:modified>
</cp:coreProperties>
</file>