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47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22.08.2018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22.08.2018</a:t>
            </a:fld>
            <a:endParaRPr lang="ru-RU"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196752"/>
            <a:ext cx="7772400" cy="1470025"/>
          </a:xfrm>
        </p:spPr>
        <p:txBody>
          <a:bodyPr>
            <a:normAutofit fontScale="90000"/>
          </a:bodyPr>
          <a:lstStyle/>
          <a:p>
            <a:r>
              <a:rPr lang="ru-RU" b="1" dirty="0" smtClean="0"/>
              <a:t>АДАПТАЦИЯ ДОШКОЛЬНИКОВ К УСЛОВИЯМ ДЕТСКОГО САДА</a:t>
            </a:r>
            <a:endParaRPr lang="ru-RU" b="1" dirty="0"/>
          </a:p>
        </p:txBody>
      </p:sp>
      <p:sp>
        <p:nvSpPr>
          <p:cNvPr id="3" name="Подзаголовок 2"/>
          <p:cNvSpPr>
            <a:spLocks noGrp="1"/>
          </p:cNvSpPr>
          <p:nvPr>
            <p:ph type="subTitle" idx="1"/>
          </p:nvPr>
        </p:nvSpPr>
        <p:spPr/>
        <p:txBody>
          <a:bodyPr/>
          <a:lstStyle/>
          <a:p>
            <a:pPr algn="r"/>
            <a:r>
              <a:rPr lang="ru-RU" dirty="0" smtClean="0"/>
              <a:t>Педагог – психолог</a:t>
            </a:r>
          </a:p>
          <a:p>
            <a:pPr algn="r"/>
            <a:r>
              <a:rPr lang="ru-RU" dirty="0" err="1" smtClean="0"/>
              <a:t>Кобзова</a:t>
            </a:r>
            <a:r>
              <a:rPr lang="ru-RU" dirty="0" smtClean="0"/>
              <a:t> Е.А.</a:t>
            </a:r>
            <a:endParaRPr lang="ru-RU" dirty="0"/>
          </a:p>
        </p:txBody>
      </p:sp>
    </p:spTree>
    <p:extLst>
      <p:ext uri="{BB962C8B-B14F-4D97-AF65-F5344CB8AC3E}">
        <p14:creationId xmlns:p14="http://schemas.microsoft.com/office/powerpoint/2010/main" val="150454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700808"/>
            <a:ext cx="7408333" cy="3450696"/>
          </a:xfrm>
        </p:spPr>
        <p:txBody>
          <a:bodyPr>
            <a:normAutofit fontScale="85000" lnSpcReduction="20000"/>
          </a:bodyPr>
          <a:lstStyle/>
          <a:p>
            <a:r>
              <a:rPr lang="ru-RU" sz="3600" b="1" i="1" dirty="0" smtClean="0"/>
              <a:t>- </a:t>
            </a:r>
            <a:r>
              <a:rPr lang="ru-RU" sz="3900" b="1" i="1" dirty="0" smtClean="0"/>
              <a:t>Ребёнок должен понять, что быть в детском саду обязательно, и за это он не будет получать какое – либо вознаграждение. Родители не должны баловать малыша таким образом. Иначе это может обернуться тем, что он будет шантажировать вас.</a:t>
            </a:r>
            <a:endParaRPr lang="ru-RU" sz="3900" b="1" i="1"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51969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628800"/>
            <a:ext cx="7408333" cy="4497363"/>
          </a:xfrm>
        </p:spPr>
        <p:txBody>
          <a:bodyPr>
            <a:normAutofit fontScale="85000" lnSpcReduction="20000"/>
          </a:bodyPr>
          <a:lstStyle/>
          <a:p>
            <a:r>
              <a:rPr lang="ru-RU" dirty="0" smtClean="0"/>
              <a:t>- </a:t>
            </a:r>
            <a:r>
              <a:rPr lang="ru-RU" sz="3200" b="1" i="1" dirty="0" smtClean="0"/>
              <a:t>В первое время в саду ребёнок может вести себя не совсем правильно, но ругать его не стоит. Поймите, что для него это всё ново, он ещё не знает, что плохо, а что хорошо. Поэтому вы должны просто разобраться вместе с малышом, почему он вёл себя таким образом. Дети любят получать навыки, им нравится вести себя так, чтобы заслужить одобрение взрослых. Но малыша невозможно заставить вести себя хорошо. Ребёнок ещё не совсем осознаёт. Что и как он делает.</a:t>
            </a: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641215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r>
              <a:rPr lang="ru-RU" dirty="0" smtClean="0"/>
              <a:t>- </a:t>
            </a:r>
            <a:r>
              <a:rPr lang="ru-RU" sz="3200" b="1" i="1" dirty="0" smtClean="0"/>
              <a:t>Для того чтобы ваш малыш вырос уверенным в себе, общительным и дружелюбным человеком, с самого детства надо приучать его к общению с ровесниками. Приглашайте к себе домой других детей. Такие мероприятия положительно влияют на дальнейшее развитие ребёнка.</a:t>
            </a: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45261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algn="ctr"/>
            <a:r>
              <a:rPr lang="ru-RU" sz="4800" b="1" i="1" dirty="0" smtClean="0"/>
              <a:t>СПАСИБО ЗА ВНИМАНИЕ</a:t>
            </a:r>
            <a:endParaRPr lang="ru-RU" sz="4800" b="1" i="1"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6558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861751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lnSpcReduction="10000"/>
          </a:bodyPr>
          <a:lstStyle/>
          <a:p>
            <a:r>
              <a:rPr lang="ru-RU" dirty="0" smtClean="0"/>
              <a:t>1. </a:t>
            </a:r>
            <a:r>
              <a:rPr lang="ru-RU" b="1" i="1" dirty="0" smtClean="0"/>
              <a:t>Не водить в детский сад вообще, бывают же не «</a:t>
            </a:r>
            <a:r>
              <a:rPr lang="ru-RU" b="1" i="1" dirty="0" err="1" smtClean="0"/>
              <a:t>садиковские</a:t>
            </a:r>
            <a:r>
              <a:rPr lang="ru-RU" b="1" i="1" dirty="0" smtClean="0"/>
              <a:t>» дети, не надо мучить ребёнка.</a:t>
            </a:r>
          </a:p>
          <a:p>
            <a:r>
              <a:rPr lang="ru-RU" b="1" i="1" dirty="0" smtClean="0"/>
              <a:t>2. Водить в любом случае, мало ли что ему не нравится.</a:t>
            </a:r>
          </a:p>
          <a:p>
            <a:r>
              <a:rPr lang="ru-RU" b="1" i="1" dirty="0" smtClean="0"/>
              <a:t>3. Попытаться разобраться с воспитательницей: может быть, она к вашему ребёнку плохо относится?</a:t>
            </a:r>
          </a:p>
          <a:p>
            <a:r>
              <a:rPr lang="ru-RU" b="1" i="1" dirty="0" smtClean="0"/>
              <a:t>4. Иногда водить иногда не водить, чтобы ребёнок отдыхал от садика.</a:t>
            </a:r>
          </a:p>
          <a:p>
            <a:r>
              <a:rPr lang="ru-RU" b="1" i="1" dirty="0" smtClean="0"/>
              <a:t>5. Попросить первое время отводить ребёнка в сад того члена семьи, который обычно уходит на целый день на работу.</a:t>
            </a:r>
            <a:endParaRPr lang="ru-RU" b="1" i="1" dirty="0"/>
          </a:p>
        </p:txBody>
      </p:sp>
      <p:sp>
        <p:nvSpPr>
          <p:cNvPr id="3" name="Заголовок 2"/>
          <p:cNvSpPr>
            <a:spLocks noGrp="1"/>
          </p:cNvSpPr>
          <p:nvPr>
            <p:ph type="title"/>
          </p:nvPr>
        </p:nvSpPr>
        <p:spPr/>
        <p:txBody>
          <a:bodyPr/>
          <a:lstStyle/>
          <a:p>
            <a:r>
              <a:rPr lang="ru-RU" dirty="0" smtClean="0"/>
              <a:t>Варианты ответов:</a:t>
            </a:r>
            <a:endParaRPr lang="ru-RU" dirty="0"/>
          </a:p>
        </p:txBody>
      </p:sp>
    </p:spTree>
    <p:extLst>
      <p:ext uri="{BB962C8B-B14F-4D97-AF65-F5344CB8AC3E}">
        <p14:creationId xmlns:p14="http://schemas.microsoft.com/office/powerpoint/2010/main" val="3540995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lnSpcReduction="10000"/>
          </a:bodyPr>
          <a:lstStyle/>
          <a:p>
            <a:pPr algn="ctr"/>
            <a:r>
              <a:rPr lang="ru-RU" b="1" dirty="0" smtClean="0"/>
              <a:t>ЛЁГКАЯ СТЕПЕНЬ АДАПТАЦИИ</a:t>
            </a:r>
          </a:p>
          <a:p>
            <a:r>
              <a:rPr lang="ru-RU" dirty="0" smtClean="0"/>
              <a:t>К 20 дню пребывания в ДОУ у ребёнка нормализуется сон, он нормально начинает есть. Настроение бодрое, заинтересованное, может сочетаться с утренним плачем. Отношения с близкими взрослыми не нарушаются, ребёнок поддаётся ритуалам прощания, быстро отвлекается, его интересуют другие взрослые. Отношение к детям может быть как безразличным, так и заинтересованным. Речь затормаживается, но ребёнок может откликаться и выполнять указания взрослого. Признаки невротических реакций отсутствуют.</a:t>
            </a:r>
          </a:p>
          <a:p>
            <a:endParaRPr lang="ru-RU" dirty="0"/>
          </a:p>
        </p:txBody>
      </p:sp>
      <p:sp>
        <p:nvSpPr>
          <p:cNvPr id="3" name="Заголовок 2"/>
          <p:cNvSpPr>
            <a:spLocks noGrp="1"/>
          </p:cNvSpPr>
          <p:nvPr>
            <p:ph type="title"/>
          </p:nvPr>
        </p:nvSpPr>
        <p:spPr>
          <a:xfrm>
            <a:off x="683568" y="260648"/>
            <a:ext cx="8229600" cy="1252728"/>
          </a:xfrm>
        </p:spPr>
        <p:txBody>
          <a:bodyPr>
            <a:normAutofit/>
          </a:bodyPr>
          <a:lstStyle/>
          <a:p>
            <a:r>
              <a:rPr lang="ru-RU" sz="3200" b="1" dirty="0" smtClean="0"/>
              <a:t>КРИТЕРИИ АДАПТАЦИИ, РАЗРАБОТАННЫЕ ИНСТИТУТОМ ПЕДИАТРИИ</a:t>
            </a:r>
            <a:endParaRPr lang="ru-RU" sz="3200" b="1" dirty="0"/>
          </a:p>
        </p:txBody>
      </p:sp>
    </p:spTree>
    <p:extLst>
      <p:ext uri="{BB962C8B-B14F-4D97-AF65-F5344CB8AC3E}">
        <p14:creationId xmlns:p14="http://schemas.microsoft.com/office/powerpoint/2010/main" val="241308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lnSpcReduction="10000"/>
          </a:bodyPr>
          <a:lstStyle/>
          <a:p>
            <a:r>
              <a:rPr lang="ru-RU" dirty="0" smtClean="0"/>
              <a:t>Нарушения в общем состоянии выражены ярче и продолжительнее. Сон и аппетит восстанавливается через 20 – 40 дней. Настроение неустойчивое в течение месяца, плаксивость в течение всего дня. Отношение к близким эмоционально – возбуждённое ( плач, крик при расставании и встрече). Речь либо не используется, либо речевая активность замедляется. Вес не изменяется, либо несколько снижается. Реакция вегетативной нервной системы: бледность, потливость, тени под глазами, пылающие щёки, шелушение кожи (диатез) – в течение полутора – двух недель.</a:t>
            </a:r>
            <a:endParaRPr lang="ru-RU" dirty="0"/>
          </a:p>
        </p:txBody>
      </p:sp>
      <p:sp>
        <p:nvSpPr>
          <p:cNvPr id="3" name="Заголовок 2"/>
          <p:cNvSpPr>
            <a:spLocks noGrp="1"/>
          </p:cNvSpPr>
          <p:nvPr>
            <p:ph type="title"/>
          </p:nvPr>
        </p:nvSpPr>
        <p:spPr/>
        <p:txBody>
          <a:bodyPr>
            <a:normAutofit/>
          </a:bodyPr>
          <a:lstStyle/>
          <a:p>
            <a:r>
              <a:rPr lang="ru-RU" sz="3200" b="1" dirty="0" smtClean="0"/>
              <a:t>СРЕДНЯЯ СТЕПЕНЬ АДАПТАЦИИИ</a:t>
            </a:r>
            <a:endParaRPr lang="ru-RU" sz="3200" b="1" dirty="0"/>
          </a:p>
        </p:txBody>
      </p:sp>
    </p:spTree>
    <p:extLst>
      <p:ext uri="{BB962C8B-B14F-4D97-AF65-F5344CB8AC3E}">
        <p14:creationId xmlns:p14="http://schemas.microsoft.com/office/powerpoint/2010/main" val="34097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72816"/>
            <a:ext cx="7408333" cy="4353347"/>
          </a:xfrm>
        </p:spPr>
        <p:txBody>
          <a:bodyPr>
            <a:normAutofit/>
          </a:bodyPr>
          <a:lstStyle/>
          <a:p>
            <a:r>
              <a:rPr lang="ru-RU" dirty="0" smtClean="0"/>
              <a:t>Ребёнок плохо засыпает, сон короткий, вскрикивает, плачет во сне, аппетит снижается сильно и надолго. Может возникнуть стойкий отказ от еды, рвота, нарушение стула. Поведенческие реакции нормализуются к 60 дню пребывания в ДОУ. Отказывается от участия в деятельности. Детей избегает, сторонится или проявляет агрессию. Речью не пользуется, или имеет место задержка речевого развития. Игра ситуативная, кратковременная.</a:t>
            </a:r>
            <a:endParaRPr lang="ru-RU" dirty="0"/>
          </a:p>
        </p:txBody>
      </p:sp>
      <p:sp>
        <p:nvSpPr>
          <p:cNvPr id="3" name="Заголовок 2"/>
          <p:cNvSpPr>
            <a:spLocks noGrp="1"/>
          </p:cNvSpPr>
          <p:nvPr>
            <p:ph type="title"/>
          </p:nvPr>
        </p:nvSpPr>
        <p:spPr/>
        <p:txBody>
          <a:bodyPr>
            <a:normAutofit/>
          </a:bodyPr>
          <a:lstStyle/>
          <a:p>
            <a:r>
              <a:rPr lang="ru-RU" sz="4000" b="1" dirty="0" smtClean="0"/>
              <a:t>ТЯЖЁЛАЯ СТЕПЕНЬ АДАПТАЦИИИ</a:t>
            </a:r>
            <a:endParaRPr lang="ru-RU" sz="4000" b="1" dirty="0"/>
          </a:p>
        </p:txBody>
      </p:sp>
    </p:spTree>
    <p:extLst>
      <p:ext uri="{BB962C8B-B14F-4D97-AF65-F5344CB8AC3E}">
        <p14:creationId xmlns:p14="http://schemas.microsoft.com/office/powerpoint/2010/main" val="4254802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772816"/>
            <a:ext cx="7408333" cy="4536504"/>
          </a:xfrm>
        </p:spPr>
        <p:txBody>
          <a:bodyPr>
            <a:normAutofit fontScale="92500"/>
          </a:bodyPr>
          <a:lstStyle/>
          <a:p>
            <a:pPr algn="ctr"/>
            <a:r>
              <a:rPr lang="ru-RU" sz="4000" b="1" i="1" dirty="0" smtClean="0"/>
              <a:t>Рекомендации родителям:</a:t>
            </a:r>
          </a:p>
          <a:p>
            <a:r>
              <a:rPr lang="ru-RU" sz="2800" dirty="0"/>
              <a:t> </a:t>
            </a:r>
            <a:r>
              <a:rPr lang="ru-RU" sz="2800" dirty="0" smtClean="0"/>
              <a:t>- </a:t>
            </a:r>
            <a:r>
              <a:rPr lang="ru-RU" sz="2800" i="1" dirty="0" smtClean="0"/>
              <a:t>Готовьте ребёнка к общению с другими детьми и взрослыми: посещайте с ним детские парки и площадки, приучайте к игре в песочницах, на качелях. Ходите на дни рождения друзей, праздники, наблюдайте, как он себя ведёт: стесняется. Уединяется, конфликтует, дерётся или же легко находит общий язык, контактирует со сверстниками, тянется к общению. Раскован.</a:t>
            </a:r>
            <a:endParaRPr lang="ru-RU" sz="2800" i="1" dirty="0"/>
          </a:p>
        </p:txBody>
      </p:sp>
      <p:sp>
        <p:nvSpPr>
          <p:cNvPr id="3" name="Заголовок 2"/>
          <p:cNvSpPr>
            <a:spLocks noGrp="1"/>
          </p:cNvSpPr>
          <p:nvPr>
            <p:ph type="title"/>
          </p:nvPr>
        </p:nvSpPr>
        <p:spPr/>
        <p:txBody>
          <a:bodyPr>
            <a:normAutofit fontScale="90000"/>
          </a:bodyPr>
          <a:lstStyle/>
          <a:p>
            <a:r>
              <a:rPr lang="ru-RU" b="1" i="1" dirty="0" smtClean="0"/>
              <a:t>Как облегчить привыкание ребёнка к детскому саду?</a:t>
            </a:r>
            <a:endParaRPr lang="ru-RU" b="1" i="1" dirty="0"/>
          </a:p>
        </p:txBody>
      </p:sp>
    </p:spTree>
    <p:extLst>
      <p:ext uri="{BB962C8B-B14F-4D97-AF65-F5344CB8AC3E}">
        <p14:creationId xmlns:p14="http://schemas.microsoft.com/office/powerpoint/2010/main" val="1804086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628800"/>
            <a:ext cx="7408333" cy="4497363"/>
          </a:xfrm>
        </p:spPr>
        <p:txBody>
          <a:bodyPr>
            <a:normAutofit fontScale="92500" lnSpcReduction="10000"/>
          </a:bodyPr>
          <a:lstStyle/>
          <a:p>
            <a:r>
              <a:rPr lang="ru-RU" dirty="0" smtClean="0"/>
              <a:t>- </a:t>
            </a:r>
            <a:r>
              <a:rPr lang="ru-RU" sz="3600" i="1" dirty="0" smtClean="0"/>
              <a:t>Познакомьтесь с воспитателями группы заранее, расскажите об индивидуальных особенностях вашего ребёнка, что ему нравится, что нет, каковы его умения и навыки, в какой помощи он нуждается, определите, какие методы поощрения и наказания приемлемы для вашего ребёнка</a:t>
            </a:r>
            <a:r>
              <a:rPr lang="ru-RU" i="1" dirty="0" smtClean="0"/>
              <a:t>.</a:t>
            </a: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91232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408333" cy="4569371"/>
          </a:xfrm>
        </p:spPr>
        <p:txBody>
          <a:bodyPr>
            <a:normAutofit fontScale="85000" lnSpcReduction="10000"/>
          </a:bodyPr>
          <a:lstStyle/>
          <a:p>
            <a:r>
              <a:rPr lang="ru-RU" sz="3200" i="1" dirty="0" smtClean="0"/>
              <a:t>Дайте ребёнку в садик его любимую игрушку, постарайтесь уговорить оставить её переночевать в саду и наутро снова с нею встретиться. Если ребёнок на это не согласится, пусть игрушка ходит вместе с ним ежедневно и знакомится там с другими, расспрашивайте. Что с игрушкой происходило в детском саду, кто с ней дружил, кто обижал. Не было ли ей грустно. Таким образом, вы узнаете многое о том, как вашему малышу удаётся привыкнуть к садику.</a:t>
            </a:r>
            <a:endParaRPr lang="ru-RU" sz="3200" i="1"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0904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692696"/>
            <a:ext cx="7408333" cy="5178888"/>
          </a:xfrm>
        </p:spPr>
        <p:txBody>
          <a:bodyPr>
            <a:noAutofit/>
          </a:bodyPr>
          <a:lstStyle/>
          <a:p>
            <a:r>
              <a:rPr lang="ru-RU" sz="2800" b="1" i="1" dirty="0" smtClean="0"/>
              <a:t> - При подготовке ребёнка к детскому саду родители будут много говорить о том, что там ждёт малыша. Самое главное – создать правильный настрой. Ребёнок должен быть уверен, что в садике ему очень понравится. Родители должны рассказать малышу о всех плюсах дошкольного учреждения.</a:t>
            </a:r>
          </a:p>
          <a:p>
            <a:r>
              <a:rPr lang="ru-RU" sz="2800" b="1" i="1" dirty="0" smtClean="0"/>
              <a:t>Задача родителей – помочь ребёнку наиболее безболезненно войти в жизнь детского сада. Прежде всего необходимо максимально приблизить домашний режим к распорядку в детском саду.</a:t>
            </a:r>
            <a:endParaRPr lang="ru-RU" sz="2800" b="1" i="1" dirty="0"/>
          </a:p>
        </p:txBody>
      </p:sp>
      <p:sp>
        <p:nvSpPr>
          <p:cNvPr id="3" name="Заголовок 2"/>
          <p:cNvSpPr>
            <a:spLocks noGrp="1"/>
          </p:cNvSpPr>
          <p:nvPr>
            <p:ph type="title"/>
          </p:nvPr>
        </p:nvSpPr>
        <p:spPr/>
        <p:txBody>
          <a:bodyPr/>
          <a:lstStyle/>
          <a:p>
            <a:endParaRPr lang="ru-RU" dirty="0"/>
          </a:p>
        </p:txBody>
      </p:sp>
    </p:spTree>
    <p:extLst>
      <p:ext uri="{BB962C8B-B14F-4D97-AF65-F5344CB8AC3E}">
        <p14:creationId xmlns:p14="http://schemas.microsoft.com/office/powerpoint/2010/main" val="677340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102</TotalTime>
  <Words>824</Words>
  <Application>Microsoft Office PowerPoint</Application>
  <PresentationFormat>Экран (4:3)</PresentationFormat>
  <Paragraphs>27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Волна</vt:lpstr>
      <vt:lpstr>АДАПТАЦИЯ ДОШКОЛЬНИКОВ К УСЛОВИЯМ ДЕТСКОГО САДА</vt:lpstr>
      <vt:lpstr>Варианты ответов:</vt:lpstr>
      <vt:lpstr>КРИТЕРИИ АДАПТАЦИИ, РАЗРАБОТАННЫЕ ИНСТИТУТОМ ПЕДИАТРИИ</vt:lpstr>
      <vt:lpstr>СРЕДНЯЯ СТЕПЕНЬ АДАПТАЦИИИ</vt:lpstr>
      <vt:lpstr>ТЯЖЁЛАЯ СТЕПЕНЬ АДАПТАЦИИИ</vt:lpstr>
      <vt:lpstr>Как облегчить привыкание ребёнка к детскому саду?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АДАПТАЦИЯ ДОШКОЛЬНИКОВ К УСЛОВИЯМ ДЕТСКОГО САДА</dc:title>
  <dc:creator>дс №63</dc:creator>
  <cp:lastModifiedBy>дс №63</cp:lastModifiedBy>
  <cp:revision>10</cp:revision>
  <dcterms:created xsi:type="dcterms:W3CDTF">2018-08-22T01:12:00Z</dcterms:created>
  <dcterms:modified xsi:type="dcterms:W3CDTF">2018-08-22T02:59:29Z</dcterms:modified>
</cp:coreProperties>
</file>