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89" r:id="rId2"/>
    <p:sldId id="290" r:id="rId3"/>
    <p:sldId id="276" r:id="rId4"/>
    <p:sldId id="266" r:id="rId5"/>
    <p:sldId id="288" r:id="rId6"/>
    <p:sldId id="275" r:id="rId7"/>
    <p:sldId id="278" r:id="rId8"/>
    <p:sldId id="277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BF139E"/>
    <a:srgbClr val="E355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1159" autoAdjust="0"/>
  </p:normalViewPr>
  <p:slideViewPr>
    <p:cSldViewPr>
      <p:cViewPr varScale="1">
        <p:scale>
          <a:sx n="98" d="100"/>
          <a:sy n="98" d="100"/>
        </p:scale>
        <p:origin x="189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C87268-06EB-4377-BA4F-403C430ED6B9}" type="datetimeFigureOut">
              <a:rPr lang="ru-RU" smtClean="0"/>
              <a:t>17.08.2023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2D9EF0-F16A-4167-96D7-32680A74BB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1747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2D9EF0-F16A-4167-96D7-32680A74BB0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2558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DCD56-3309-4C2D-8D77-AC4A980DCAE2}" type="datetimeFigureOut">
              <a:rPr lang="ru-RU" smtClean="0"/>
              <a:pPr/>
              <a:t>17.08.2023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3E055-70EE-46E7-82F7-2D4EBF568F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DCD56-3309-4C2D-8D77-AC4A980DCAE2}" type="datetimeFigureOut">
              <a:rPr lang="ru-RU" smtClean="0"/>
              <a:pPr/>
              <a:t>17.08.2023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3E055-70EE-46E7-82F7-2D4EBF568F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DCD56-3309-4C2D-8D77-AC4A980DCAE2}" type="datetimeFigureOut">
              <a:rPr lang="ru-RU" smtClean="0"/>
              <a:pPr/>
              <a:t>17.08.2023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3E055-70EE-46E7-82F7-2D4EBF568F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DCD56-3309-4C2D-8D77-AC4A980DCAE2}" type="datetimeFigureOut">
              <a:rPr lang="ru-RU" smtClean="0"/>
              <a:pPr/>
              <a:t>17.08.2023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3E055-70EE-46E7-82F7-2D4EBF568F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DCD56-3309-4C2D-8D77-AC4A980DCAE2}" type="datetimeFigureOut">
              <a:rPr lang="ru-RU" smtClean="0"/>
              <a:pPr/>
              <a:t>17.08.2023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3E055-70EE-46E7-82F7-2D4EBF568F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DCD56-3309-4C2D-8D77-AC4A980DCAE2}" type="datetimeFigureOut">
              <a:rPr lang="ru-RU" smtClean="0"/>
              <a:pPr/>
              <a:t>17.08.2023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3E055-70EE-46E7-82F7-2D4EBF568F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DCD56-3309-4C2D-8D77-AC4A980DCAE2}" type="datetimeFigureOut">
              <a:rPr lang="ru-RU" smtClean="0"/>
              <a:pPr/>
              <a:t>17.08.2023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3E055-70EE-46E7-82F7-2D4EBF568F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DCD56-3309-4C2D-8D77-AC4A980DCAE2}" type="datetimeFigureOut">
              <a:rPr lang="ru-RU" smtClean="0"/>
              <a:pPr/>
              <a:t>17.08.2023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3E055-70EE-46E7-82F7-2D4EBF568F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DCD56-3309-4C2D-8D77-AC4A980DCAE2}" type="datetimeFigureOut">
              <a:rPr lang="ru-RU" smtClean="0"/>
              <a:pPr/>
              <a:t>17.08.2023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3E055-70EE-46E7-82F7-2D4EBF568F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DCD56-3309-4C2D-8D77-AC4A980DCAE2}" type="datetimeFigureOut">
              <a:rPr lang="ru-RU" smtClean="0"/>
              <a:pPr/>
              <a:t>17.08.2023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3E055-70EE-46E7-82F7-2D4EBF568F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DCD56-3309-4C2D-8D77-AC4A980DCAE2}" type="datetimeFigureOut">
              <a:rPr lang="ru-RU" smtClean="0"/>
              <a:pPr/>
              <a:t>17.08.2023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8F3E055-70EE-46E7-82F7-2D4EBF568F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8BDCD56-3309-4C2D-8D77-AC4A980DCAE2}" type="datetimeFigureOut">
              <a:rPr lang="ru-RU" smtClean="0"/>
              <a:pPr/>
              <a:t>17.08.2023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8F3E055-70EE-46E7-82F7-2D4EBF568F6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658D068-52D1-9E1E-EC8A-60F0BA2074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C51FB65-EC15-F3C3-FE18-5ED90BFDF52B}"/>
              </a:ext>
            </a:extLst>
          </p:cNvPr>
          <p:cNvSpPr txBox="1"/>
          <p:nvPr/>
        </p:nvSpPr>
        <p:spPr>
          <a:xfrm>
            <a:off x="1979712" y="1484785"/>
            <a:ext cx="6480720" cy="4308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Мы с вами живем в стране, которая называется </a:t>
            </a:r>
            <a:endParaRPr lang="en-US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5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Россия </a:t>
            </a:r>
          </a:p>
          <a:p>
            <a:endParaRPr lang="ru-RU" sz="1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endParaRPr lang="ru-RU" sz="1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3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Наша страна очень большая и красивая. </a:t>
            </a:r>
          </a:p>
          <a:p>
            <a:pPr algn="ctr"/>
            <a:r>
              <a:rPr lang="ru-RU" sz="3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У России есть свой флаг, символ нашей Родины. </a:t>
            </a:r>
          </a:p>
        </p:txBody>
      </p:sp>
      <p:pic>
        <p:nvPicPr>
          <p:cNvPr id="8" name="Рисунок 7" descr="_1308-9903.jpg">
            <a:extLst>
              <a:ext uri="{FF2B5EF4-FFF2-40B4-BE49-F238E27FC236}">
                <a16:creationId xmlns:a16="http://schemas.microsoft.com/office/drawing/2014/main" id="{0B796F30-1669-F545-4BA7-1F30E1AA3D2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4293096"/>
            <a:ext cx="1686555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6499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571612"/>
            <a:ext cx="6651649" cy="4435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3" y="0"/>
            <a:ext cx="9144793" cy="685859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99592" y="1340768"/>
            <a:ext cx="763284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Современный флаг утвердил в 1705 году великий русский царь Петр I. 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</a:rPr>
              <a:t>Полотнище его состоит из трех полос белого, синего, красного цветов. Полосы расположены горизонтально. Цвета флага выбраны неслучайно.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0273" y="3170927"/>
            <a:ext cx="4462659" cy="298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0000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571612"/>
            <a:ext cx="6651649" cy="4435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606251" y="1248446"/>
            <a:ext cx="59314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Значение цвета на флаге.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68400" y="2217943"/>
            <a:ext cx="7200800" cy="954107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Белый цвет символизирует мир, чистоту, правду, благородство, надежду.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475" y="3789362"/>
            <a:ext cx="7645047" cy="1883827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989177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571612"/>
            <a:ext cx="6651649" cy="4435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3" y="-12786"/>
            <a:ext cx="9144793" cy="685859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935199" y="1988840"/>
            <a:ext cx="72728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Синий цвет – символ мирного неба,  верности, духовности, правды.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921" y="3784010"/>
            <a:ext cx="7791363" cy="1956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2463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571612"/>
            <a:ext cx="6651649" cy="4435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187623" y="1916832"/>
            <a:ext cx="67687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Красный цвет символизирует отвагу, героизм, защиту веры бедных людей, огонь.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730" y="3931822"/>
            <a:ext cx="7486537" cy="188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9420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571612"/>
            <a:ext cx="6651649" cy="4435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2" y="-594"/>
            <a:ext cx="9144793" cy="685859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763688" y="1217669"/>
            <a:ext cx="52702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Государственный герб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9841" y="2217943"/>
            <a:ext cx="3389670" cy="396884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11560" y="1997839"/>
            <a:ext cx="424847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dirty="0">
              <a:solidFill>
                <a:schemeClr val="bg1"/>
              </a:solidFill>
            </a:endParaRPr>
          </a:p>
          <a:p>
            <a:pPr algn="ctr"/>
            <a:r>
              <a:rPr lang="ru-RU" sz="2000" dirty="0">
                <a:solidFill>
                  <a:schemeClr val="bg1"/>
                </a:solidFill>
              </a:rPr>
              <a:t>Герб – это отличительный знак государства, изображаемый на флагах, монетах, печатях. На фоне щита красного цвета изображен золотой двуглавый орел. Правой лапой орел сжимает скипетр, в левой лапе – держава. Скипетр и держава всегда были символами царской власти.  Над головой орла золотая корона. На груди орла расположен щит. На щите изображен всадник на коне. </a:t>
            </a:r>
          </a:p>
        </p:txBody>
      </p:sp>
    </p:spTree>
    <p:extLst>
      <p:ext uri="{BB962C8B-B14F-4D97-AF65-F5344CB8AC3E}">
        <p14:creationId xmlns:p14="http://schemas.microsoft.com/office/powerpoint/2010/main" val="42793679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571612"/>
            <a:ext cx="6651649" cy="4435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2192"/>
            <a:ext cx="9144793" cy="685859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1571612"/>
            <a:ext cx="3405691" cy="492715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283968" y="1538868"/>
            <a:ext cx="432048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chemeClr val="bg1"/>
                </a:solidFill>
              </a:rPr>
              <a:t>Гимн страны – это торжественное музыкальное произведение. Он исполняется в особенных, торжественных случаях. Гимн России очень красивый и величественный. Гимн посвящен нашей стране, ее бескрайним просторам, отважным людям, великой истории, в гимне поется о прошлом и будущем страны, о горячей любви к своей Родине. Слова гимна написал Сергей Владимирович Михалков. </a:t>
            </a:r>
          </a:p>
        </p:txBody>
      </p:sp>
    </p:spTree>
    <p:extLst>
      <p:ext uri="{BB962C8B-B14F-4D97-AF65-F5344CB8AC3E}">
        <p14:creationId xmlns:p14="http://schemas.microsoft.com/office/powerpoint/2010/main" val="23253989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571612"/>
            <a:ext cx="6651649" cy="4435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99593" y="2420888"/>
            <a:ext cx="74168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</a:rPr>
              <a:t>СПАСИБО ЗА ВНИМАНИЕ!</a:t>
            </a:r>
          </a:p>
          <a:p>
            <a:pPr algn="ctr"/>
            <a:endParaRPr lang="ru-RU" sz="4000" b="1" dirty="0">
              <a:solidFill>
                <a:srgbClr val="FF0000"/>
              </a:solidFill>
            </a:endParaRPr>
          </a:p>
          <a:p>
            <a:pPr algn="ctr"/>
            <a:r>
              <a:rPr lang="ru-RU" sz="4000" b="1" dirty="0">
                <a:solidFill>
                  <a:srgbClr val="FF0000"/>
                </a:solidFill>
              </a:rPr>
              <a:t>ДО НОВЫХ ВСТРЕЧ!</a:t>
            </a:r>
          </a:p>
        </p:txBody>
      </p:sp>
    </p:spTree>
    <p:extLst>
      <p:ext uri="{BB962C8B-B14F-4D97-AF65-F5344CB8AC3E}">
        <p14:creationId xmlns:p14="http://schemas.microsoft.com/office/powerpoint/2010/main" val="2670152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15EE8CA-7AE4-067B-E6A6-9D7B592744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pic>
        <p:nvPicPr>
          <p:cNvPr id="4" name="Picture 3" descr="C:\Users\admin\Desktop\Рисунок1.jpg">
            <a:extLst>
              <a:ext uri="{FF2B5EF4-FFF2-40B4-BE49-F238E27FC236}">
                <a16:creationId xmlns:a16="http://schemas.microsoft.com/office/drawing/2014/main" id="{AE3A12FC-CD7C-2570-CD94-D010CCF65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31539" y="1412776"/>
            <a:ext cx="8280920" cy="5256584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07766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571612"/>
            <a:ext cx="6651649" cy="4435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3" y="-594"/>
            <a:ext cx="9144793" cy="685859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27187" y="2276872"/>
            <a:ext cx="74888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</a:rPr>
              <a:t>Флаг Российской Федерации имеет свой собственный праздник – его отмечают </a:t>
            </a:r>
          </a:p>
          <a:p>
            <a:pPr algn="ctr"/>
            <a:r>
              <a:rPr lang="ru-RU" sz="4000" b="1" dirty="0">
                <a:solidFill>
                  <a:srgbClr val="FF0000"/>
                </a:solidFill>
              </a:rPr>
              <a:t>22 августа. </a:t>
            </a:r>
          </a:p>
        </p:txBody>
      </p:sp>
    </p:spTree>
    <p:extLst>
      <p:ext uri="{BB962C8B-B14F-4D97-AF65-F5344CB8AC3E}">
        <p14:creationId xmlns:p14="http://schemas.microsoft.com/office/powerpoint/2010/main" val="501337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571612"/>
            <a:ext cx="6651649" cy="4435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246175" y="1571612"/>
            <a:ext cx="665164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solidFill>
                  <a:srgbClr val="FF0000"/>
                </a:solidFill>
              </a:rPr>
              <a:t>День Государственного флага </a:t>
            </a:r>
          </a:p>
          <a:p>
            <a:pPr algn="ctr"/>
            <a:r>
              <a:rPr lang="ru-RU" sz="5400" b="1" dirty="0">
                <a:solidFill>
                  <a:srgbClr val="FF0000"/>
                </a:solidFill>
              </a:rPr>
              <a:t>Российской Федерации </a:t>
            </a:r>
            <a:br>
              <a:rPr lang="ru-RU" sz="3600" b="1" dirty="0">
                <a:solidFill>
                  <a:srgbClr val="FF0000"/>
                </a:solidFill>
              </a:rPr>
            </a:b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7271069-5A67-5C26-1575-DAC4F2595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94"/>
            <a:ext cx="9144793" cy="685859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054EE35-9560-24D5-985E-0CC46C2711A1}"/>
              </a:ext>
            </a:extLst>
          </p:cNvPr>
          <p:cNvSpPr txBox="1"/>
          <p:nvPr/>
        </p:nvSpPr>
        <p:spPr>
          <a:xfrm>
            <a:off x="3329097" y="2348880"/>
            <a:ext cx="5616624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00FF"/>
                </a:solidFill>
              </a:rPr>
              <a:t>Флаг у нас прекрасный —</a:t>
            </a:r>
            <a:br>
              <a:rPr lang="ru-RU" sz="2800" b="1" dirty="0">
                <a:solidFill>
                  <a:srgbClr val="0000FF"/>
                </a:solidFill>
              </a:rPr>
            </a:br>
            <a:r>
              <a:rPr lang="ru-RU" sz="2800" b="1" dirty="0">
                <a:solidFill>
                  <a:srgbClr val="0000FF"/>
                </a:solidFill>
              </a:rPr>
              <a:t>Белый, синий, красный!</a:t>
            </a:r>
            <a:br>
              <a:rPr lang="ru-RU" sz="2800" b="1" dirty="0">
                <a:solidFill>
                  <a:srgbClr val="0000FF"/>
                </a:solidFill>
              </a:rPr>
            </a:br>
            <a:r>
              <a:rPr lang="ru-RU" sz="2800" b="1" dirty="0">
                <a:solidFill>
                  <a:srgbClr val="0000FF"/>
                </a:solidFill>
              </a:rPr>
              <a:t>Белый — мир и чистота,</a:t>
            </a:r>
            <a:br>
              <a:rPr lang="ru-RU" sz="2800" b="1" dirty="0">
                <a:solidFill>
                  <a:srgbClr val="0000FF"/>
                </a:solidFill>
              </a:rPr>
            </a:br>
            <a:r>
              <a:rPr lang="ru-RU" sz="2800" b="1" dirty="0">
                <a:solidFill>
                  <a:srgbClr val="0000FF"/>
                </a:solidFill>
              </a:rPr>
              <a:t>Синий — верность, небеса,</a:t>
            </a:r>
            <a:br>
              <a:rPr lang="ru-RU" sz="2800" b="1" dirty="0">
                <a:solidFill>
                  <a:srgbClr val="0000FF"/>
                </a:solidFill>
              </a:rPr>
            </a:br>
            <a:r>
              <a:rPr lang="ru-RU" sz="2800" b="1" dirty="0">
                <a:solidFill>
                  <a:srgbClr val="0000FF"/>
                </a:solidFill>
              </a:rPr>
              <a:t>Красный — мужество, отвага...</a:t>
            </a:r>
            <a:br>
              <a:rPr lang="ru-RU" sz="2800" b="1" dirty="0">
                <a:solidFill>
                  <a:srgbClr val="0000FF"/>
                </a:solidFill>
              </a:rPr>
            </a:br>
            <a:r>
              <a:rPr lang="ru-RU" sz="2800" b="1" dirty="0">
                <a:solidFill>
                  <a:srgbClr val="0000FF"/>
                </a:solidFill>
              </a:rPr>
              <a:t>Вот цвета родного флага!</a:t>
            </a:r>
            <a:br>
              <a:rPr lang="ru-RU" sz="2800" b="1" dirty="0">
                <a:solidFill>
                  <a:srgbClr val="0000FF"/>
                </a:solidFill>
              </a:rPr>
            </a:br>
            <a:endParaRPr lang="ru-RU" sz="2800" dirty="0">
              <a:solidFill>
                <a:srgbClr val="0000FF"/>
              </a:solidFill>
            </a:endParaRPr>
          </a:p>
        </p:txBody>
      </p:sp>
      <p:pic>
        <p:nvPicPr>
          <p:cNvPr id="7" name="Рисунок 6" descr="https://newsbuzz.ru/wp-content/uploads/2017/01/655.jpg">
            <a:extLst>
              <a:ext uri="{FF2B5EF4-FFF2-40B4-BE49-F238E27FC236}">
                <a16:creationId xmlns:a16="http://schemas.microsoft.com/office/drawing/2014/main" id="{9C50A4B7-B1DD-F588-F387-594FE0A524D7}"/>
              </a:ext>
            </a:extLst>
          </p:cNvPr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136" t="-1" r="10890" b="692"/>
          <a:stretch/>
        </p:blipFill>
        <p:spPr bwMode="auto">
          <a:xfrm>
            <a:off x="539552" y="2348880"/>
            <a:ext cx="2680322" cy="257215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55478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571612"/>
            <a:ext cx="6651649" cy="4435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94"/>
            <a:ext cx="9144793" cy="685859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11560" y="1571612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Символы государственной власти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2238903"/>
            <a:ext cx="77768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Каждое государство обязательно имеет государственные символы – флаг, герб, гимн.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578" y="3686621"/>
            <a:ext cx="4133446" cy="265808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7730" y="3495724"/>
            <a:ext cx="2670279" cy="285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030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571612"/>
            <a:ext cx="6651649" cy="4435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39140"/>
            <a:ext cx="9144793" cy="685859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051720" y="1340768"/>
            <a:ext cx="53297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Государственный флаг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01552" y="1980528"/>
            <a:ext cx="36004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 ФЛАГ- одноцветное или нескольких цветов полотнище определенного размера, одной стороной прикрепленное к древку или шнуру. Используется как символ государства.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8800" y="2123551"/>
            <a:ext cx="3950550" cy="4115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843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571612"/>
            <a:ext cx="6651649" cy="4435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55" y="-133818"/>
            <a:ext cx="9144793" cy="685859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09787" y="1340768"/>
            <a:ext cx="83529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Все страны мира, все государства, существующие на земле, имеют свои флаги и гербы, которые являются отличительным знаком государства.</a:t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Государственный флаг означает единство страны и его независимость от других государств.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7704" y="3284984"/>
            <a:ext cx="5369500" cy="3239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4130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571612"/>
            <a:ext cx="6651649" cy="4435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3" y="-594"/>
            <a:ext cx="9144793" cy="685859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55576" y="1268760"/>
            <a:ext cx="78488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Российский флаг – символ доблести и чести российского народа. Российский флаг развивается на государственных зданиях, вывешивается на домах в дни государственных праздников.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600" y="2304312"/>
            <a:ext cx="2736304" cy="199534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1562" y="2289728"/>
            <a:ext cx="2254439" cy="20245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9909" y="4490224"/>
            <a:ext cx="3298222" cy="21947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84125" y="4412431"/>
            <a:ext cx="2810500" cy="209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1351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304</TotalTime>
  <Words>404</Words>
  <Application>Microsoft Office PowerPoint</Application>
  <PresentationFormat>Экран (4:3)</PresentationFormat>
  <Paragraphs>31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Constantia</vt:lpstr>
      <vt:lpstr>Wingdings 2</vt:lpstr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Государственного флага Российской Федерации</dc:title>
  <dc:creator>dns-dns</dc:creator>
  <cp:lastModifiedBy>Татьяна Васильевна Халявина</cp:lastModifiedBy>
  <cp:revision>50</cp:revision>
  <dcterms:created xsi:type="dcterms:W3CDTF">2014-08-21T10:47:11Z</dcterms:created>
  <dcterms:modified xsi:type="dcterms:W3CDTF">2023-08-17T06:20:35Z</dcterms:modified>
</cp:coreProperties>
</file>