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51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4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2343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24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4881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879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58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13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29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5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0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58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81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1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649D9-BE5E-4A04-841B-62888A48C24F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E4465E-183A-4A2F-A147-4124FD50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67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ifehacker.ru/accent-quiz-2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a.tutoronline.ru/russkij-yazyk/class/10/kak-pravilno-postavit-udarenie-trudnosti-osobennosti-normy-v-russkom-yazyke" TargetMode="External"/><Relationship Id="rId2" Type="http://schemas.openxmlformats.org/officeDocument/2006/relationships/hyperlink" Target="https://zen.yandex.ru/media/gramotnost/14-slov-s-dvumia-pravilnymi-udareniiami-est-siurprizy-602cccc22ca49f594873598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shkolnik.ru/logopedia/26825-proekt-v-detskom-sadu-govorim-pravilno.html" TargetMode="External"/><Relationship Id="rId5" Type="http://schemas.openxmlformats.org/officeDocument/2006/relationships/hyperlink" Target="https://zen.yandex.ru/media/id/5fa57261b51604568e373971/akciia-govori-pravilno-5fa6c0621aeb58326ccbb515" TargetMode="External"/><Relationship Id="rId4" Type="http://schemas.openxmlformats.org/officeDocument/2006/relationships/hyperlink" Target="https://lifehacker.ru/udarenie-v-slovax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Акция </a:t>
            </a:r>
            <a:br>
              <a:rPr lang="ru-RU" dirty="0" smtClean="0"/>
            </a:br>
            <a:r>
              <a:rPr lang="ru-RU" dirty="0" smtClean="0"/>
              <a:t>«Говори правильно!»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635294"/>
            <a:ext cx="7766936" cy="1096899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Материал подготовлен учителем-логопедом </a:t>
            </a:r>
          </a:p>
          <a:p>
            <a:r>
              <a:rPr lang="ru-RU" dirty="0" smtClean="0"/>
              <a:t>Рябинович Татьяной Сергеевной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509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7907" y="2490527"/>
            <a:ext cx="8596668" cy="3880773"/>
          </a:xfrm>
        </p:spPr>
        <p:txBody>
          <a:bodyPr/>
          <a:lstStyle/>
          <a:p>
            <a:r>
              <a:rPr lang="ru-RU" dirty="0"/>
              <a:t>Чудовищная ошибка, которая крепко-накрепко засела в нашей речи. Особенно в речи тех, кто живёт в маленьких городах и посёлках. Казалось бы, всё очень просто. Есть проверочное слово — «звонить». Попробуйте произнести его с ударением на «о». Получилось? Вот и в слове «созвонимся» двух мнений быть не </a:t>
            </a:r>
            <a:r>
              <a:rPr lang="ru-RU" dirty="0" smtClean="0"/>
              <a:t>может.</a:t>
            </a:r>
            <a:endParaRPr lang="ru-RU" dirty="0"/>
          </a:p>
        </p:txBody>
      </p:sp>
      <p:pic>
        <p:nvPicPr>
          <p:cNvPr id="5122" name="Picture 2" descr="https://image.mel.fm/i/r/rXQTJuhl6U/59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50" b="28596"/>
          <a:stretch/>
        </p:blipFill>
        <p:spPr bwMode="auto">
          <a:xfrm>
            <a:off x="2050362" y="367646"/>
            <a:ext cx="5619750" cy="171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734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175" y="2716771"/>
            <a:ext cx="8596668" cy="3880773"/>
          </a:xfrm>
        </p:spPr>
        <p:txBody>
          <a:bodyPr/>
          <a:lstStyle/>
          <a:p>
            <a:r>
              <a:rPr lang="ru-RU" dirty="0"/>
              <a:t>Конечно, вы знаете, в каких случаях нужно говорить «надевать», а в каких — «одевать». Но на всякий случай повторим: первый вариант употребляем, когда говорим о неодушевленных предметах («надеть куртку»), а второй вариант — когда о людях или предметах, их обозначающих («одеть куклу»). Да-да, тут в вашей голове начнёт всплывать что-то про Надежду и одежду. Продолжайте вспоминать — всё правильно</a:t>
            </a:r>
            <a:r>
              <a:rPr lang="ru-RU" dirty="0" smtClean="0"/>
              <a:t>! </a:t>
            </a:r>
            <a:endParaRPr lang="ru-RU" dirty="0"/>
          </a:p>
        </p:txBody>
      </p:sp>
      <p:pic>
        <p:nvPicPr>
          <p:cNvPr id="6146" name="Picture 2" descr="https://image.mel.fm/i/X/XPs4FSa3nG/59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7" b="29105"/>
          <a:stretch/>
        </p:blipFill>
        <p:spPr bwMode="auto">
          <a:xfrm>
            <a:off x="2116350" y="772998"/>
            <a:ext cx="5619750" cy="174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381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Запомните ударение!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407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Краси́вее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Когда речь заходит о сравнительной степени прилагательного «красивый», многие из нас приходят в замешательство. Часто ударение ставят на предпоследний слог, что неправильно. Здесь действует правило: в слове «</a:t>
            </a:r>
            <a:r>
              <a:rPr lang="ru-RU" dirty="0" err="1"/>
              <a:t>краси́вее</a:t>
            </a:r>
            <a:r>
              <a:rPr lang="ru-RU" dirty="0"/>
              <a:t>» </a:t>
            </a:r>
            <a:r>
              <a:rPr lang="ru-RU" dirty="0">
                <a:hlinkClick r:id="rId2" tooltip="ТЕСТ:​ Сможете ли вы без ошибок расставить ударения в словах? Проверьте!"/>
              </a:rPr>
              <a:t>ударение</a:t>
            </a:r>
            <a:r>
              <a:rPr lang="ru-RU" dirty="0"/>
              <a:t> ставится не так, как в других прилагательных на -ее (</a:t>
            </a:r>
            <a:r>
              <a:rPr lang="ru-RU" dirty="0" err="1"/>
              <a:t>сильнéе</a:t>
            </a:r>
            <a:r>
              <a:rPr lang="ru-RU" dirty="0"/>
              <a:t>, </a:t>
            </a:r>
            <a:r>
              <a:rPr lang="ru-RU" dirty="0" err="1"/>
              <a:t>быстрéе</a:t>
            </a:r>
            <a:r>
              <a:rPr lang="ru-RU" dirty="0"/>
              <a:t>, </a:t>
            </a:r>
            <a:r>
              <a:rPr lang="ru-RU" dirty="0" err="1"/>
              <a:t>здоровéе</a:t>
            </a:r>
            <a:r>
              <a:rPr lang="ru-RU" dirty="0"/>
              <a:t>). Это поможет запомнить правильный вариант произношения</a:t>
            </a:r>
            <a:r>
              <a:rPr lang="ru-RU" dirty="0" smtClean="0"/>
              <a:t>.</a:t>
            </a:r>
          </a:p>
          <a:p>
            <a:r>
              <a:rPr lang="ru-RU" b="1" dirty="0"/>
              <a:t>Фраза для запоминания:</a:t>
            </a:r>
            <a:endParaRPr lang="ru-RU" dirty="0"/>
          </a:p>
          <a:p>
            <a:r>
              <a:rPr lang="ru-RU" dirty="0"/>
              <a:t>Тот из нас счастливее,</a:t>
            </a:r>
            <a:br>
              <a:rPr lang="ru-RU" dirty="0"/>
            </a:br>
            <a:r>
              <a:rPr lang="ru-RU" dirty="0"/>
              <a:t>В ком душа </a:t>
            </a:r>
            <a:r>
              <a:rPr lang="ru-RU" dirty="0" err="1"/>
              <a:t>краси́вее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86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Мусоропрово́д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Слово состоит из двух основ — «мусор» и «провод» — и обозначает систему, которая «</a:t>
            </a:r>
            <a:r>
              <a:rPr lang="ru-RU" dirty="0" err="1"/>
              <a:t>провóдит</a:t>
            </a:r>
            <a:r>
              <a:rPr lang="ru-RU" dirty="0"/>
              <a:t> мусор». Значит, ставя ударение, нужно отталкиваться от смысла и глагола «</a:t>
            </a:r>
            <a:r>
              <a:rPr lang="ru-RU" dirty="0" err="1"/>
              <a:t>провóдит</a:t>
            </a:r>
            <a:r>
              <a:rPr lang="ru-RU" dirty="0"/>
              <a:t>». Аналогичное правило работает и с другими словами, образованными схожим способом: </a:t>
            </a:r>
            <a:r>
              <a:rPr lang="ru-RU" dirty="0" err="1"/>
              <a:t>газопровóд</a:t>
            </a:r>
            <a:r>
              <a:rPr lang="ru-RU" dirty="0"/>
              <a:t>, </a:t>
            </a:r>
            <a:r>
              <a:rPr lang="ru-RU" dirty="0" err="1"/>
              <a:t>нефтепровóд</a:t>
            </a:r>
            <a:r>
              <a:rPr lang="ru-RU" dirty="0"/>
              <a:t>, </a:t>
            </a:r>
            <a:r>
              <a:rPr lang="ru-RU" dirty="0" err="1"/>
              <a:t>путепровóд</a:t>
            </a:r>
            <a:r>
              <a:rPr lang="ru-RU" dirty="0"/>
              <a:t>.</a:t>
            </a:r>
          </a:p>
          <a:p>
            <a:r>
              <a:rPr lang="ru-RU" b="1" dirty="0"/>
              <a:t>Фраза для запоминания:</a:t>
            </a:r>
            <a:endParaRPr lang="ru-RU" dirty="0"/>
          </a:p>
          <a:p>
            <a:r>
              <a:rPr lang="ru-RU" dirty="0"/>
              <a:t>На площадке — хоровод,</a:t>
            </a:r>
            <a:br>
              <a:rPr lang="ru-RU" dirty="0"/>
            </a:br>
            <a:r>
              <a:rPr lang="ru-RU" dirty="0"/>
              <a:t>Чистят </a:t>
            </a:r>
            <a:r>
              <a:rPr lang="ru-RU" dirty="0" err="1"/>
              <a:t>мусоропровóд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169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Свёкла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Несмотря на то, что буква «ё» в русском языке всегда ударная, слово часто вызывает вопросы. Ошибка возникает из‑за того, что многие пишут его неправильно — через «е». Запомните: «свёкла» всегда пишется и произносится через букву «ё», других вариантов нет.</a:t>
            </a:r>
          </a:p>
          <a:p>
            <a:r>
              <a:rPr lang="ru-RU" b="1" dirty="0"/>
              <a:t>Фраза для запоминания:</a:t>
            </a:r>
            <a:endParaRPr lang="ru-RU" dirty="0"/>
          </a:p>
          <a:p>
            <a:r>
              <a:rPr lang="ru-RU" dirty="0"/>
              <a:t>Свёкла плакать начала,</a:t>
            </a:r>
            <a:br>
              <a:rPr lang="ru-RU" dirty="0"/>
            </a:br>
            <a:r>
              <a:rPr lang="ru-RU" dirty="0"/>
              <a:t>До корней намокла:</a:t>
            </a:r>
            <a:br>
              <a:rPr lang="ru-RU" dirty="0"/>
            </a:br>
            <a:r>
              <a:rPr lang="ru-RU" dirty="0"/>
              <a:t>— Я, ребята, не </a:t>
            </a:r>
            <a:r>
              <a:rPr lang="ru-RU" dirty="0" err="1"/>
              <a:t>свеклá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Я, ребята, свёкла.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38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Сре́дства</a:t>
            </a:r>
            <a:r>
              <a:rPr lang="ru-RU" b="1" dirty="0"/>
              <a:t>, </a:t>
            </a:r>
            <a:r>
              <a:rPr lang="ru-RU" b="1" dirty="0" err="1"/>
              <a:t>сре́дствами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Неважно, в каком значении вы употребляете это слово (способ, вид транспорта или деньги), ударение никогда не ставится на последний слог — оно не плавающее, как многие считают. Во всех падежных формах слова «средства» ударение падает на первый слог.</a:t>
            </a:r>
          </a:p>
          <a:p>
            <a:r>
              <a:rPr lang="ru-RU" b="1" dirty="0"/>
              <a:t>Фраза для запоминания:</a:t>
            </a:r>
            <a:endParaRPr lang="ru-RU" dirty="0"/>
          </a:p>
          <a:p>
            <a:r>
              <a:rPr lang="ru-RU" dirty="0"/>
              <a:t>В любви и на войне</a:t>
            </a:r>
            <a:br>
              <a:rPr lang="ru-RU" dirty="0"/>
            </a:br>
            <a:r>
              <a:rPr lang="ru-RU" dirty="0"/>
              <a:t>Все </a:t>
            </a:r>
            <a:r>
              <a:rPr lang="ru-RU" dirty="0" err="1"/>
              <a:t>сре́дства</a:t>
            </a:r>
            <a:r>
              <a:rPr lang="ru-RU" dirty="0"/>
              <a:t> хороши.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473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То́рты</a:t>
            </a:r>
            <a:r>
              <a:rPr lang="ru-RU" b="1" dirty="0"/>
              <a:t>, </a:t>
            </a:r>
            <a:r>
              <a:rPr lang="ru-RU" b="1" dirty="0" err="1"/>
              <a:t>то́ртов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Ещё одно часто употребляемое слово, в котором многие делают ошибку. Чтобы запомнить, куда должно падать ударение, можно ориентироваться на слово «</a:t>
            </a:r>
            <a:r>
              <a:rPr lang="ru-RU" dirty="0" err="1"/>
              <a:t>то́ртик</a:t>
            </a:r>
            <a:r>
              <a:rPr lang="ru-RU" dirty="0"/>
              <a:t>».</a:t>
            </a:r>
          </a:p>
          <a:p>
            <a:r>
              <a:rPr lang="ru-RU" b="1" dirty="0"/>
              <a:t>Фраза для запоминания:</a:t>
            </a:r>
            <a:endParaRPr lang="ru-RU" dirty="0"/>
          </a:p>
          <a:p>
            <a:r>
              <a:rPr lang="ru-RU" dirty="0"/>
              <a:t>В музее — натюрморты:</a:t>
            </a:r>
            <a:br>
              <a:rPr lang="ru-RU" dirty="0"/>
            </a:br>
            <a:r>
              <a:rPr lang="ru-RU" dirty="0"/>
              <a:t>На них — цветы и </a:t>
            </a:r>
            <a:r>
              <a:rPr lang="ru-RU" dirty="0" err="1"/>
              <a:t>тóрты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678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Ту́фля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Герой всеми любимой советской комедии говорил «туфля́», но это вовсе не означает, что и нам следует так делать. Можно себя проверить так: «</a:t>
            </a:r>
            <a:r>
              <a:rPr lang="ru-RU" dirty="0" err="1"/>
              <a:t>ту́фли</a:t>
            </a:r>
            <a:r>
              <a:rPr lang="ru-RU" dirty="0"/>
              <a:t>», ударение на первый слог, значит, в единственном числе будет аналогично.</a:t>
            </a:r>
          </a:p>
          <a:p>
            <a:r>
              <a:rPr lang="ru-RU" b="1" dirty="0"/>
              <a:t>Фраза для запоминания:</a:t>
            </a:r>
            <a:endParaRPr lang="ru-RU" dirty="0"/>
          </a:p>
          <a:p>
            <a:r>
              <a:rPr lang="ru-RU" dirty="0"/>
              <a:t>Слово «туфля» я прочту</a:t>
            </a:r>
            <a:br>
              <a:rPr lang="ru-RU" dirty="0"/>
            </a:br>
            <a:r>
              <a:rPr lang="ru-RU" dirty="0"/>
              <a:t>С ударением на «ту».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788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020" y="291053"/>
            <a:ext cx="9056529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14 слов с двумя правильными ударениями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2619"/>
            <a:ext cx="8596668" cy="5585381"/>
          </a:xfrm>
        </p:spPr>
        <p:txBody>
          <a:bodyPr/>
          <a:lstStyle/>
          <a:p>
            <a:r>
              <a:rPr lang="ru-RU" sz="1600" b="1" dirty="0"/>
              <a:t>1. </a:t>
            </a:r>
            <a:r>
              <a:rPr lang="ru-RU" sz="1600" b="1" dirty="0" err="1"/>
              <a:t>бА́ржа</a:t>
            </a:r>
            <a:r>
              <a:rPr lang="ru-RU" sz="1600" b="1" dirty="0"/>
              <a:t> и </a:t>
            </a:r>
            <a:r>
              <a:rPr lang="ru-RU" sz="1600" b="1" dirty="0" err="1"/>
              <a:t>баржА</a:t>
            </a:r>
            <a:r>
              <a:rPr lang="ru-RU" sz="1600" b="1" dirty="0"/>
              <a:t>́</a:t>
            </a:r>
          </a:p>
          <a:p>
            <a:r>
              <a:rPr lang="ru-RU" sz="1600" b="1" dirty="0"/>
              <a:t>2. </a:t>
            </a:r>
            <a:r>
              <a:rPr lang="ru-RU" sz="1600" b="1" dirty="0" err="1"/>
              <a:t>гренкИ</a:t>
            </a:r>
            <a:r>
              <a:rPr lang="ru-RU" sz="1600" b="1" dirty="0"/>
              <a:t>́ и </a:t>
            </a:r>
            <a:r>
              <a:rPr lang="ru-RU" sz="1600" b="1" dirty="0" err="1"/>
              <a:t>грЕ́нки</a:t>
            </a:r>
            <a:endParaRPr lang="ru-RU" sz="1600" b="1" dirty="0"/>
          </a:p>
          <a:p>
            <a:r>
              <a:rPr lang="ru-RU" sz="1600" b="1" dirty="0"/>
              <a:t>3. </a:t>
            </a:r>
            <a:r>
              <a:rPr lang="ru-RU" sz="1600" b="1" dirty="0" err="1"/>
              <a:t>кружИ́т</a:t>
            </a:r>
            <a:r>
              <a:rPr lang="ru-RU" sz="1600" b="1" dirty="0"/>
              <a:t>(</a:t>
            </a:r>
            <a:r>
              <a:rPr lang="ru-RU" sz="1600" b="1" dirty="0" err="1"/>
              <a:t>ся</a:t>
            </a:r>
            <a:r>
              <a:rPr lang="ru-RU" sz="1600" b="1" dirty="0"/>
              <a:t>) и </a:t>
            </a:r>
            <a:r>
              <a:rPr lang="ru-RU" sz="1600" b="1" dirty="0" err="1"/>
              <a:t>крУ́жит</a:t>
            </a:r>
            <a:r>
              <a:rPr lang="ru-RU" sz="1600" b="1" dirty="0"/>
              <a:t>(</a:t>
            </a:r>
            <a:r>
              <a:rPr lang="ru-RU" sz="1600" b="1" dirty="0" err="1"/>
              <a:t>ся</a:t>
            </a:r>
            <a:r>
              <a:rPr lang="ru-RU" sz="1600" b="1" dirty="0"/>
              <a:t>)</a:t>
            </a:r>
          </a:p>
          <a:p>
            <a:r>
              <a:rPr lang="ru-RU" sz="1600" b="1" dirty="0"/>
              <a:t>4. </a:t>
            </a:r>
            <a:r>
              <a:rPr lang="ru-RU" sz="1600" b="1" dirty="0" err="1"/>
              <a:t>кулинА́рия</a:t>
            </a:r>
            <a:r>
              <a:rPr lang="ru-RU" sz="1600" b="1" dirty="0"/>
              <a:t> и </a:t>
            </a:r>
            <a:r>
              <a:rPr lang="ru-RU" sz="1600" b="1" dirty="0" err="1"/>
              <a:t>кулинарИ́я</a:t>
            </a:r>
            <a:endParaRPr lang="ru-RU" sz="1600" b="1" dirty="0"/>
          </a:p>
          <a:p>
            <a:r>
              <a:rPr lang="ru-RU" sz="1600" b="1" dirty="0"/>
              <a:t>5. </a:t>
            </a:r>
            <a:r>
              <a:rPr lang="ru-RU" sz="1600" b="1" dirty="0" err="1"/>
              <a:t>мА́ркетинг</a:t>
            </a:r>
            <a:r>
              <a:rPr lang="ru-RU" sz="1600" b="1" dirty="0"/>
              <a:t> и </a:t>
            </a:r>
            <a:r>
              <a:rPr lang="ru-RU" sz="1600" b="1" dirty="0" err="1"/>
              <a:t>маркЕ́тинг</a:t>
            </a:r>
            <a:endParaRPr lang="ru-RU" sz="1600" b="1" dirty="0"/>
          </a:p>
          <a:p>
            <a:r>
              <a:rPr lang="ru-RU" sz="1600" b="1" dirty="0"/>
              <a:t>6. </a:t>
            </a:r>
            <a:r>
              <a:rPr lang="ru-RU" sz="1600" b="1" dirty="0" err="1"/>
              <a:t>мастерскИ</a:t>
            </a:r>
            <a:r>
              <a:rPr lang="ru-RU" sz="1600" b="1" dirty="0"/>
              <a:t>́ и </a:t>
            </a:r>
            <a:r>
              <a:rPr lang="ru-RU" sz="1600" b="1" dirty="0" err="1"/>
              <a:t>мА́стерски</a:t>
            </a:r>
            <a:endParaRPr lang="ru-RU" sz="1600" b="1" dirty="0"/>
          </a:p>
          <a:p>
            <a:r>
              <a:rPr lang="ru-RU" sz="1600" b="1" dirty="0"/>
              <a:t>7. </a:t>
            </a:r>
            <a:r>
              <a:rPr lang="ru-RU" sz="1600" b="1" dirty="0" err="1"/>
              <a:t>нормирО́ванный</a:t>
            </a:r>
            <a:r>
              <a:rPr lang="ru-RU" sz="1600" b="1" dirty="0"/>
              <a:t> и </a:t>
            </a:r>
            <a:r>
              <a:rPr lang="ru-RU" sz="1600" b="1" dirty="0" err="1"/>
              <a:t>нормИ́рованный</a:t>
            </a:r>
            <a:endParaRPr lang="ru-RU" sz="1600" b="1" dirty="0"/>
          </a:p>
          <a:p>
            <a:r>
              <a:rPr lang="ru-RU" sz="1600" b="1" dirty="0"/>
              <a:t>8. </a:t>
            </a:r>
            <a:r>
              <a:rPr lang="ru-RU" sz="1600" b="1" dirty="0" err="1"/>
              <a:t>одноврЕ́менно</a:t>
            </a:r>
            <a:r>
              <a:rPr lang="ru-RU" sz="1600" b="1" dirty="0"/>
              <a:t> и </a:t>
            </a:r>
            <a:r>
              <a:rPr lang="ru-RU" sz="1600" b="1" dirty="0" err="1"/>
              <a:t>одновремЕ́нно</a:t>
            </a:r>
            <a:endParaRPr lang="ru-RU" sz="1600" b="1" dirty="0"/>
          </a:p>
          <a:p>
            <a:r>
              <a:rPr lang="ru-RU" sz="1600" b="1" dirty="0"/>
              <a:t>9. </a:t>
            </a:r>
            <a:r>
              <a:rPr lang="ru-RU" sz="1600" b="1" dirty="0" err="1"/>
              <a:t>пЕ́тля</a:t>
            </a:r>
            <a:r>
              <a:rPr lang="ru-RU" sz="1600" b="1" dirty="0"/>
              <a:t> и </a:t>
            </a:r>
            <a:r>
              <a:rPr lang="ru-RU" sz="1600" b="1" dirty="0" err="1"/>
              <a:t>петлЯ</a:t>
            </a:r>
            <a:r>
              <a:rPr lang="ru-RU" sz="1600" b="1" dirty="0"/>
              <a:t>́. В родительном множественного — только </a:t>
            </a:r>
            <a:r>
              <a:rPr lang="ru-RU" sz="1600" b="1" dirty="0" err="1"/>
              <a:t>пЕ́тель</a:t>
            </a:r>
            <a:r>
              <a:rPr lang="ru-RU" sz="1600" b="1" dirty="0" smtClean="0"/>
              <a:t>.</a:t>
            </a:r>
          </a:p>
          <a:p>
            <a:r>
              <a:rPr lang="ru-RU" sz="1600" b="1" dirty="0"/>
              <a:t>10. </a:t>
            </a:r>
            <a:r>
              <a:rPr lang="ru-RU" sz="1600" b="1" dirty="0" err="1"/>
              <a:t>пЕ́рчить</a:t>
            </a:r>
            <a:r>
              <a:rPr lang="ru-RU" sz="1600" b="1" dirty="0"/>
              <a:t> и </a:t>
            </a:r>
            <a:r>
              <a:rPr lang="ru-RU" sz="1600" b="1" dirty="0" err="1"/>
              <a:t>перчИ́ть</a:t>
            </a:r>
            <a:endParaRPr lang="ru-RU" sz="1600" b="1" dirty="0"/>
          </a:p>
          <a:p>
            <a:r>
              <a:rPr lang="ru-RU" sz="1600" b="1" dirty="0"/>
              <a:t>11. </a:t>
            </a:r>
            <a:r>
              <a:rPr lang="ru-RU" sz="1600" b="1" dirty="0" err="1"/>
              <a:t>пиццЕ́рия</a:t>
            </a:r>
            <a:r>
              <a:rPr lang="ru-RU" sz="1600" b="1" dirty="0"/>
              <a:t> и </a:t>
            </a:r>
            <a:r>
              <a:rPr lang="ru-RU" sz="1600" b="1" dirty="0" err="1"/>
              <a:t>пиццерИ́я</a:t>
            </a:r>
            <a:endParaRPr lang="ru-RU" sz="1600" b="1" dirty="0"/>
          </a:p>
          <a:p>
            <a:r>
              <a:rPr lang="ru-RU" sz="1600" b="1" dirty="0"/>
              <a:t>12. </a:t>
            </a:r>
            <a:r>
              <a:rPr lang="ru-RU" sz="1600" b="1" dirty="0" err="1"/>
              <a:t>ржА́веть</a:t>
            </a:r>
            <a:r>
              <a:rPr lang="ru-RU" sz="1600" b="1" dirty="0"/>
              <a:t> и </a:t>
            </a:r>
            <a:r>
              <a:rPr lang="ru-RU" sz="1600" b="1" dirty="0" err="1"/>
              <a:t>ржавЕ́ть</a:t>
            </a:r>
            <a:endParaRPr lang="ru-RU" sz="1600" b="1" dirty="0"/>
          </a:p>
          <a:p>
            <a:r>
              <a:rPr lang="ru-RU" sz="1600" b="1" dirty="0"/>
              <a:t>13. </a:t>
            </a:r>
            <a:r>
              <a:rPr lang="ru-RU" sz="1600" b="1" dirty="0" err="1"/>
              <a:t>творО́г</a:t>
            </a:r>
            <a:r>
              <a:rPr lang="ru-RU" sz="1600" b="1" dirty="0"/>
              <a:t> и </a:t>
            </a:r>
            <a:r>
              <a:rPr lang="ru-RU" sz="1600" b="1" dirty="0" err="1"/>
              <a:t>твО́рог</a:t>
            </a:r>
            <a:endParaRPr lang="ru-RU" sz="1600" b="1" dirty="0"/>
          </a:p>
          <a:p>
            <a:r>
              <a:rPr lang="ru-RU" sz="1600" b="1" dirty="0"/>
              <a:t>14. </a:t>
            </a:r>
            <a:r>
              <a:rPr lang="ru-RU" sz="1600" b="1" dirty="0" err="1"/>
              <a:t>тЕ́фтели</a:t>
            </a:r>
            <a:r>
              <a:rPr lang="ru-RU" sz="1600" b="1" dirty="0"/>
              <a:t> и </a:t>
            </a:r>
            <a:r>
              <a:rPr lang="ru-RU" sz="1600" b="1" dirty="0" err="1"/>
              <a:t>тефтЕ́ли</a:t>
            </a:r>
            <a:endParaRPr lang="ru-RU" sz="1600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15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Обращаться</a:t>
            </a:r>
            <a:r>
              <a:rPr lang="ru-RU" dirty="0"/>
              <a:t> </a:t>
            </a:r>
            <a:r>
              <a:rPr lang="ru-RU" b="1" dirty="0"/>
              <a:t>с</a:t>
            </a:r>
            <a:r>
              <a:rPr lang="ru-RU" dirty="0"/>
              <a:t> </a:t>
            </a:r>
            <a:r>
              <a:rPr lang="ru-RU" b="1" dirty="0"/>
              <a:t>языком</a:t>
            </a:r>
            <a:r>
              <a:rPr lang="ru-RU" dirty="0"/>
              <a:t> </a:t>
            </a:r>
            <a:r>
              <a:rPr lang="ru-RU" b="1" dirty="0"/>
              <a:t>кое</a:t>
            </a:r>
            <a:r>
              <a:rPr lang="ru-RU" dirty="0"/>
              <a:t>-</a:t>
            </a:r>
            <a:r>
              <a:rPr lang="ru-RU" b="1" dirty="0"/>
              <a:t>как</a:t>
            </a:r>
            <a:r>
              <a:rPr lang="ru-RU" dirty="0"/>
              <a:t>, </a:t>
            </a:r>
            <a:r>
              <a:rPr lang="ru-RU" b="1" dirty="0"/>
              <a:t>значит</a:t>
            </a:r>
            <a:r>
              <a:rPr lang="ru-RU" dirty="0"/>
              <a:t> </a:t>
            </a:r>
            <a:r>
              <a:rPr lang="ru-RU" b="1" dirty="0"/>
              <a:t>и</a:t>
            </a:r>
            <a:r>
              <a:rPr lang="ru-RU" dirty="0"/>
              <a:t> </a:t>
            </a:r>
            <a:r>
              <a:rPr lang="ru-RU" b="1" dirty="0"/>
              <a:t>мыслить</a:t>
            </a:r>
            <a:r>
              <a:rPr lang="ru-RU" dirty="0"/>
              <a:t> </a:t>
            </a:r>
            <a:r>
              <a:rPr lang="ru-RU" b="1" dirty="0"/>
              <a:t>кое</a:t>
            </a:r>
            <a:r>
              <a:rPr lang="ru-RU" dirty="0"/>
              <a:t>-</a:t>
            </a:r>
            <a:r>
              <a:rPr lang="ru-RU" b="1" dirty="0"/>
              <a:t>как</a:t>
            </a:r>
            <a:r>
              <a:rPr lang="ru-RU" dirty="0"/>
              <a:t>: </a:t>
            </a:r>
            <a:r>
              <a:rPr lang="ru-RU" b="1" dirty="0"/>
              <a:t>неточно</a:t>
            </a:r>
            <a:r>
              <a:rPr lang="ru-RU" dirty="0"/>
              <a:t>, </a:t>
            </a:r>
            <a:r>
              <a:rPr lang="ru-RU" b="1" dirty="0"/>
              <a:t>приблизительно</a:t>
            </a:r>
            <a:r>
              <a:rPr lang="ru-RU" dirty="0"/>
              <a:t>, </a:t>
            </a:r>
            <a:r>
              <a:rPr lang="ru-RU" b="1" dirty="0"/>
              <a:t>неверно…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А.Н. Толстой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82758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 2004 года 14 ноября в России отмечается День логопеда. </a:t>
            </a:r>
          </a:p>
          <a:p>
            <a:r>
              <a:rPr lang="ru-RU" dirty="0"/>
              <a:t>Логопед - это специалист, который занимается исправлением речевых нарушений как у детей, так и у взрослых. Почему-то многие считают, что логопед - это врач, возможно потому, что логопед ведет прием в детской поликлинике. Однако это не так: логопед - это педагог, и готовят таких специалистов в педагогических институтах на факультетах коррекционной педагогики. </a:t>
            </a:r>
          </a:p>
          <a:p>
            <a:r>
              <a:rPr lang="ru-RU" dirty="0"/>
              <a:t>Логопедический кабинет бывает не только в детском саду, но и в школе, там логопед занимается уже со школьниками. Кроме этого, в нашем городе функционируют многочисленные  специализированные речевые центры и частные кабинеты, где можно получить высококвалифицированную консультацию, организовать занятия с ребенком. Именно в таких центрах можно найти логопеда, который работает со сложной речевой патологией (заикание, дизартрия, алалия и  др.). Прием логопеда  - необходимый атрибут и  частных развивающих центров для малышей и дошколят.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666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Презентация подготовлена по материалам </a:t>
            </a:r>
            <a:r>
              <a:rPr lang="ru-RU" dirty="0" err="1"/>
              <a:t>интернет-ресурсов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zen.yandex.ru/media/gramotnost/14-slov-s-dvumia-pravilnymi-udareniiami-est-siurprizy-602cccc22ca49f5948735985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wika.tutoronline.ru/russkij-yazyk/class/10/kak-pravilno-postavit-udarenie-trudnosti-osobennosti-normy-v-russkom-yazyke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https://lifehacker.ru/udarenie-v-slovax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zen.yandex.ru/media/id/5fa57261b51604568e373971/akciia-govori-pravilno-5fa6c0621aeb58326ccbb515</a:t>
            </a:r>
            <a:endParaRPr lang="ru-RU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doshkolnik.ru/logopedia/26825-proekt-v-detskom-sadu-govorim-pravilno.html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19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 современном обществе довольно часто мы наблюдаем нарушение языковых норм взрослыми: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8966288" cy="3880773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нарушение </a:t>
            </a:r>
            <a:r>
              <a:rPr lang="ru-RU" dirty="0"/>
              <a:t>акцентологических норм, то есть неправильная постановка ударения </a:t>
            </a:r>
            <a:r>
              <a:rPr lang="ru-RU" dirty="0" smtClean="0"/>
              <a:t>в словах  </a:t>
            </a:r>
            <a:r>
              <a:rPr lang="ru-RU" dirty="0"/>
              <a:t> </a:t>
            </a:r>
            <a:r>
              <a:rPr lang="ru-RU" i="1" dirty="0"/>
              <a:t>( </a:t>
            </a:r>
            <a:r>
              <a:rPr lang="ru-RU" b="1" i="1" dirty="0"/>
              <a:t>«</a:t>
            </a:r>
            <a:r>
              <a:rPr lang="ru-RU" b="1" i="1" dirty="0" err="1"/>
              <a:t>звОнит</a:t>
            </a:r>
            <a:r>
              <a:rPr lang="ru-RU" b="1" i="1" dirty="0"/>
              <a:t>»</a:t>
            </a:r>
            <a:r>
              <a:rPr lang="ru-RU" i="1" dirty="0"/>
              <a:t> вместо </a:t>
            </a:r>
            <a:r>
              <a:rPr lang="ru-RU" b="1" i="1" dirty="0"/>
              <a:t>«</a:t>
            </a:r>
            <a:r>
              <a:rPr lang="ru-RU" b="1" i="1" dirty="0" err="1"/>
              <a:t>звонИт</a:t>
            </a:r>
            <a:r>
              <a:rPr lang="ru-RU" b="1" i="1" dirty="0"/>
              <a:t>»</a:t>
            </a:r>
            <a:r>
              <a:rPr lang="ru-RU" i="1" dirty="0"/>
              <a:t>, </a:t>
            </a:r>
            <a:r>
              <a:rPr lang="ru-RU" b="1" i="1" dirty="0"/>
              <a:t>«</a:t>
            </a:r>
            <a:r>
              <a:rPr lang="ru-RU" b="1" i="1" dirty="0" err="1"/>
              <a:t>средствА</a:t>
            </a:r>
            <a:r>
              <a:rPr lang="ru-RU" b="1" i="1" dirty="0"/>
              <a:t>»</a:t>
            </a:r>
            <a:r>
              <a:rPr lang="ru-RU" i="1" dirty="0"/>
              <a:t> вместо </a:t>
            </a:r>
            <a:r>
              <a:rPr lang="ru-RU" b="1" i="1" dirty="0"/>
              <a:t>«</a:t>
            </a:r>
            <a:r>
              <a:rPr lang="ru-RU" b="1" i="1" dirty="0" err="1"/>
              <a:t>срЕдства</a:t>
            </a:r>
            <a:r>
              <a:rPr lang="ru-RU" b="1" i="1" dirty="0" smtClean="0"/>
              <a:t>»</a:t>
            </a:r>
            <a:r>
              <a:rPr lang="ru-RU" i="1" dirty="0" smtClean="0"/>
              <a:t>,</a:t>
            </a:r>
            <a:r>
              <a:rPr lang="ru-RU" i="1" dirty="0"/>
              <a:t> </a:t>
            </a:r>
            <a:r>
              <a:rPr lang="ru-RU" b="1" i="1" dirty="0"/>
              <a:t>«</a:t>
            </a:r>
            <a:r>
              <a:rPr lang="ru-RU" b="1" i="1" dirty="0" err="1"/>
              <a:t>квАртал</a:t>
            </a:r>
            <a:r>
              <a:rPr lang="ru-RU" b="1" i="1" dirty="0"/>
              <a:t>»</a:t>
            </a:r>
            <a:r>
              <a:rPr lang="ru-RU" i="1" dirty="0"/>
              <a:t> вместо </a:t>
            </a:r>
            <a:r>
              <a:rPr lang="ru-RU" b="1" i="1" dirty="0"/>
              <a:t>«</a:t>
            </a:r>
            <a:r>
              <a:rPr lang="ru-RU" b="1" i="1" dirty="0" err="1"/>
              <a:t>квартАл</a:t>
            </a:r>
            <a:r>
              <a:rPr lang="ru-RU" b="1" i="1" dirty="0"/>
              <a:t>»</a:t>
            </a:r>
            <a:r>
              <a:rPr lang="ru-RU" i="1" dirty="0"/>
              <a:t>)</a:t>
            </a:r>
            <a:endParaRPr lang="ru-RU" dirty="0"/>
          </a:p>
          <a:p>
            <a:pPr lvl="0"/>
            <a:r>
              <a:rPr lang="ru-RU" dirty="0"/>
              <a:t>просторечие, не входящее в литературный язык, это слова и выражения типа </a:t>
            </a:r>
            <a:r>
              <a:rPr lang="ru-RU" b="1" i="1" dirty="0"/>
              <a:t>«</a:t>
            </a:r>
            <a:r>
              <a:rPr lang="ru-RU" b="1" i="1" dirty="0" err="1"/>
              <a:t>здоро"во</a:t>
            </a:r>
            <a:r>
              <a:rPr lang="ru-RU" b="1" i="1" dirty="0"/>
              <a:t>»</a:t>
            </a:r>
            <a:r>
              <a:rPr lang="ru-RU" dirty="0"/>
              <a:t>, </a:t>
            </a:r>
            <a:r>
              <a:rPr lang="ru-RU" b="1" i="1" dirty="0"/>
              <a:t>«ихний»</a:t>
            </a:r>
            <a:r>
              <a:rPr lang="ru-RU" dirty="0"/>
              <a:t>, </a:t>
            </a:r>
            <a:r>
              <a:rPr lang="ru-RU" b="1" i="1" dirty="0"/>
              <a:t>«</a:t>
            </a:r>
            <a:r>
              <a:rPr lang="ru-RU" b="1" i="1" dirty="0" err="1"/>
              <a:t>исть</a:t>
            </a:r>
            <a:r>
              <a:rPr lang="ru-RU" b="1" i="1" dirty="0"/>
              <a:t>»</a:t>
            </a:r>
            <a:r>
              <a:rPr lang="ru-RU" dirty="0"/>
              <a:t>, </a:t>
            </a:r>
            <a:r>
              <a:rPr lang="ru-RU" b="1" i="1" dirty="0"/>
              <a:t>«</a:t>
            </a:r>
            <a:r>
              <a:rPr lang="ru-RU" b="1" i="1" dirty="0" err="1"/>
              <a:t>щас</a:t>
            </a:r>
            <a:r>
              <a:rPr lang="ru-RU" b="1" i="1" dirty="0"/>
              <a:t>»</a:t>
            </a:r>
            <a:r>
              <a:rPr lang="ru-RU" dirty="0"/>
              <a:t> вместо </a:t>
            </a:r>
            <a:r>
              <a:rPr lang="ru-RU" b="1" i="1" dirty="0"/>
              <a:t>«сейчас»</a:t>
            </a:r>
            <a:r>
              <a:rPr lang="ru-RU" dirty="0"/>
              <a:t>, </a:t>
            </a:r>
            <a:r>
              <a:rPr lang="ru-RU" b="1" i="1" dirty="0"/>
              <a:t>«скока»</a:t>
            </a:r>
            <a:r>
              <a:rPr lang="ru-RU" dirty="0"/>
              <a:t> вместо </a:t>
            </a:r>
            <a:r>
              <a:rPr lang="ru-RU" b="1" i="1" dirty="0"/>
              <a:t>«сколько»</a:t>
            </a:r>
            <a:endParaRPr lang="ru-RU" dirty="0"/>
          </a:p>
          <a:p>
            <a:pPr lvl="0"/>
            <a:r>
              <a:rPr lang="ru-RU" dirty="0"/>
              <a:t>засорение русского языка иностранными словами, а иначе заимствования – </a:t>
            </a:r>
            <a:r>
              <a:rPr lang="ru-RU" b="1" i="1" dirty="0"/>
              <a:t>«</a:t>
            </a:r>
            <a:r>
              <a:rPr lang="ru-RU" b="1" i="1" dirty="0" err="1"/>
              <a:t>о"кей</a:t>
            </a:r>
            <a:r>
              <a:rPr lang="ru-RU" b="1" i="1" dirty="0"/>
              <a:t>»</a:t>
            </a:r>
            <a:r>
              <a:rPr lang="ru-RU" dirty="0"/>
              <a:t>, </a:t>
            </a:r>
            <a:r>
              <a:rPr lang="ru-RU" b="1" i="1" dirty="0"/>
              <a:t>«клёво»</a:t>
            </a:r>
            <a:r>
              <a:rPr lang="ru-RU" dirty="0"/>
              <a:t>, </a:t>
            </a:r>
            <a:r>
              <a:rPr lang="ru-RU" b="1" i="1" dirty="0"/>
              <a:t>«сори»</a:t>
            </a:r>
            <a:r>
              <a:rPr lang="ru-RU" dirty="0"/>
              <a:t> </a:t>
            </a:r>
            <a:r>
              <a:rPr lang="ru-RU" i="1" dirty="0"/>
              <a:t>(извини, прости)</a:t>
            </a:r>
            <a:r>
              <a:rPr lang="ru-RU" dirty="0"/>
              <a:t> и другие</a:t>
            </a:r>
          </a:p>
          <a:p>
            <a:pPr lvl="0"/>
            <a:r>
              <a:rPr lang="ru-RU" dirty="0"/>
              <a:t>использование слов-паразитов </a:t>
            </a:r>
            <a:r>
              <a:rPr lang="ru-RU" i="1" dirty="0"/>
              <a:t>( </a:t>
            </a:r>
            <a:r>
              <a:rPr lang="ru-RU" b="1" i="1" dirty="0"/>
              <a:t>«</a:t>
            </a:r>
            <a:r>
              <a:rPr lang="ru-RU" b="1" i="1" dirty="0" err="1"/>
              <a:t>какбы</a:t>
            </a:r>
            <a:r>
              <a:rPr lang="ru-RU" b="1" i="1" dirty="0"/>
              <a:t>»</a:t>
            </a:r>
            <a:r>
              <a:rPr lang="ru-RU" i="1" dirty="0"/>
              <a:t>, </a:t>
            </a:r>
            <a:r>
              <a:rPr lang="ru-RU" b="1" i="1" dirty="0"/>
              <a:t>«вот»</a:t>
            </a:r>
            <a:r>
              <a:rPr lang="ru-RU" i="1" dirty="0"/>
              <a:t>, </a:t>
            </a:r>
            <a:r>
              <a:rPr lang="ru-RU" b="1" i="1" dirty="0"/>
              <a:t>«ну»</a:t>
            </a:r>
            <a:r>
              <a:rPr lang="ru-RU" i="1" dirty="0"/>
              <a:t>, </a:t>
            </a:r>
            <a:r>
              <a:rPr lang="ru-RU" b="1" i="1" dirty="0"/>
              <a:t>«блин»</a:t>
            </a:r>
            <a:r>
              <a:rPr lang="ru-RU" i="1" dirty="0"/>
              <a:t>, </a:t>
            </a:r>
            <a:r>
              <a:rPr lang="ru-RU" b="1" i="1" dirty="0"/>
              <a:t>«короче</a:t>
            </a:r>
            <a:r>
              <a:rPr lang="ru-RU" b="1" i="1" dirty="0" smtClean="0"/>
              <a:t>»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32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Следует помнить!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8780991" cy="3880773"/>
          </a:xfrm>
        </p:spPr>
        <p:txBody>
          <a:bodyPr/>
          <a:lstStyle/>
          <a:p>
            <a:r>
              <a:rPr lang="ru-RU" sz="2400" dirty="0"/>
              <a:t>Неправильная речь окружающих – одна из причин возникновения речевых ошибок у детей. Значительную роль в формировании индивидуальной речевой культуры играют закрепившиеся в детстве варианты, которые приобретают </a:t>
            </a:r>
            <a:r>
              <a:rPr lang="ru-RU" sz="2400" dirty="0" smtClean="0"/>
              <a:t>характер</a:t>
            </a:r>
            <a:r>
              <a:rPr lang="ru-RU" sz="2400" dirty="0"/>
              <a:t> </a:t>
            </a:r>
            <a:r>
              <a:rPr lang="ru-RU" sz="2400" b="1" i="1" dirty="0"/>
              <a:t>«естественной»</a:t>
            </a:r>
            <a:r>
              <a:rPr lang="ru-RU" sz="2400" dirty="0"/>
              <a:t> нормы, то есть неправильно произносимые слова в речи родителей быстро закрепляются и входят в словарь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33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33690" y="4337029"/>
            <a:ext cx="7766936" cy="1646302"/>
          </a:xfrm>
        </p:spPr>
        <p:txBody>
          <a:bodyPr/>
          <a:lstStyle/>
          <a:p>
            <a:pPr algn="ctr"/>
            <a:r>
              <a:rPr lang="ru-RU" dirty="0"/>
              <a:t>Уважаемые взрослые! </a:t>
            </a:r>
            <a:br>
              <a:rPr lang="ru-RU" dirty="0"/>
            </a:br>
            <a:r>
              <a:rPr lang="ru-RU" dirty="0"/>
              <a:t>Будем говорить ПРАВИЛЬНО!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72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Можно подумать, что именно так проявляется диалектное «оканье», но нет. Первое правило: ни в коем случае не писать и не говорить «</a:t>
            </a:r>
            <a:r>
              <a:rPr lang="ru-RU" dirty="0" err="1"/>
              <a:t>уплОчено</a:t>
            </a:r>
            <a:r>
              <a:rPr lang="ru-RU" dirty="0"/>
              <a:t>». Второе правило — не путать глаголы-паронимы «оплатить» и «уплатить», у которых один корень «плат». Глагол «оплатить» употребляем, когда говорим о том, за что платят (но без предлогов!): оплатить учёбу, проезд, товар. «Уплатить» вступает в игру, когда собираемся сказать о том, что именно платят: уплатить налоги, штраф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6" name="Picture 2" descr="https://image.mel.fm/i/i/iBAa47KmYP/59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49" b="33278"/>
          <a:stretch/>
        </p:blipFill>
        <p:spPr bwMode="auto">
          <a:xfrm>
            <a:off x="1993802" y="358218"/>
            <a:ext cx="5619750" cy="162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207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09381"/>
            <a:ext cx="8596668" cy="3880773"/>
          </a:xfrm>
        </p:spPr>
        <p:txBody>
          <a:bodyPr/>
          <a:lstStyle/>
          <a:p>
            <a:r>
              <a:rPr lang="ru-RU" dirty="0"/>
              <a:t>Разница в две (одну?) букву, а результат налицо. «</a:t>
            </a:r>
            <a:r>
              <a:rPr lang="ru-RU" dirty="0" err="1"/>
              <a:t>Заместо</a:t>
            </a:r>
            <a:r>
              <a:rPr lang="ru-RU" dirty="0"/>
              <a:t>» и «вместо» соседствуют в словарях и означают одно и то же, то есть они синонимы. Дело в стилистике: «</a:t>
            </a:r>
            <a:r>
              <a:rPr lang="ru-RU" dirty="0" err="1"/>
              <a:t>заместо</a:t>
            </a:r>
            <a:r>
              <a:rPr lang="ru-RU" dirty="0"/>
              <a:t>» — просторечие, которое не рекомендуется употреблять даже в разговорной речи. Но его легко превратить в литературное слово: просто говорите «вместо». </a:t>
            </a:r>
          </a:p>
        </p:txBody>
      </p:sp>
      <p:pic>
        <p:nvPicPr>
          <p:cNvPr id="2050" name="Picture 2" descr="https://image.mel.fm/i/0/0SgxHqnVOX/59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62" b="26123"/>
          <a:stretch/>
        </p:blipFill>
        <p:spPr bwMode="auto">
          <a:xfrm>
            <a:off x="1842972" y="246946"/>
            <a:ext cx="5619750" cy="1913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526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200" y="2697916"/>
            <a:ext cx="8596668" cy="3880773"/>
          </a:xfrm>
        </p:spPr>
        <p:txBody>
          <a:bodyPr/>
          <a:lstStyle/>
          <a:p>
            <a:r>
              <a:rPr lang="ru-RU" dirty="0"/>
              <a:t>Можно класть, можно положить, а </a:t>
            </a:r>
            <a:r>
              <a:rPr lang="ru-RU" dirty="0" err="1"/>
              <a:t>ложить</a:t>
            </a:r>
            <a:r>
              <a:rPr lang="ru-RU" dirty="0"/>
              <a:t> — нельзя. Глагол «</a:t>
            </a:r>
            <a:r>
              <a:rPr lang="ru-RU" dirty="0" err="1"/>
              <a:t>ложить</a:t>
            </a:r>
            <a:r>
              <a:rPr lang="ru-RU" dirty="0"/>
              <a:t>» употребляется только с приставками («положить», «доложить», «уложить»), а «класть», наоборот, без приставок. Если решите «</a:t>
            </a:r>
            <a:r>
              <a:rPr lang="ru-RU" dirty="0" err="1"/>
              <a:t>покласть</a:t>
            </a:r>
            <a:r>
              <a:rPr lang="ru-RU" dirty="0"/>
              <a:t>» — так тоже не стоит, пожалуйста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074" name="Picture 2" descr="https://image.mel.fm/i/I/Iv0cb9ojmt/59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1" b="28807"/>
          <a:stretch/>
        </p:blipFill>
        <p:spPr bwMode="auto">
          <a:xfrm>
            <a:off x="2012656" y="284654"/>
            <a:ext cx="5619750" cy="187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612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641356"/>
            <a:ext cx="8596668" cy="3880773"/>
          </a:xfrm>
        </p:spPr>
        <p:txBody>
          <a:bodyPr/>
          <a:lstStyle/>
          <a:p>
            <a:r>
              <a:rPr lang="ru-RU" dirty="0"/>
              <a:t>Если говорить об общепринятых правилах, то никакого «ихнего», «</a:t>
            </a:r>
            <a:r>
              <a:rPr lang="ru-RU" dirty="0" err="1"/>
              <a:t>евонного</a:t>
            </a:r>
            <a:r>
              <a:rPr lang="ru-RU" dirty="0"/>
              <a:t>» и даже «</a:t>
            </a:r>
            <a:r>
              <a:rPr lang="ru-RU" dirty="0" err="1"/>
              <a:t>ейнного</a:t>
            </a:r>
            <a:r>
              <a:rPr lang="ru-RU" dirty="0"/>
              <a:t>», конечно, нет. Для обозначения принадлежности к третьему лицу в единственном и множественном числах правильно употреблять местоимения «их», «его» и «её». А если кто-то пытается убедить вас, что даже классики использовали такую форму, — кивните. Действительно использовали, но язык-то меняется. Сегодня «ихний» и «</a:t>
            </a:r>
            <a:r>
              <a:rPr lang="ru-RU" dirty="0" err="1"/>
              <a:t>евонный</a:t>
            </a:r>
            <a:r>
              <a:rPr lang="ru-RU" dirty="0"/>
              <a:t>» — просторечные формы и грубые ошибки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098" name="Picture 2" descr="https://image.mel.fm/i/G/Gadx7zSmb3/59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49" b="31191"/>
          <a:stretch/>
        </p:blipFill>
        <p:spPr bwMode="auto">
          <a:xfrm>
            <a:off x="2165793" y="282803"/>
            <a:ext cx="5619750" cy="168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07508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382</Words>
  <Application>Microsoft Office PowerPoint</Application>
  <PresentationFormat>Широкоэкранный</PresentationFormat>
  <Paragraphs>69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Аспект</vt:lpstr>
      <vt:lpstr>Акция  «Говори правильно!» </vt:lpstr>
      <vt:lpstr>Обращаться с языком кое-как, значит и мыслить кое-как: неточно, приблизительно, неверно… А.Н. Толстой  </vt:lpstr>
      <vt:lpstr>В  современном обществе довольно часто мы наблюдаем нарушение языковых норм взрослыми: </vt:lpstr>
      <vt:lpstr>Следует помнить! </vt:lpstr>
      <vt:lpstr>Уважаемые взрослые!  Будем говорить ПРАВИЛЬНО!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Запомните ударение!</vt:lpstr>
      <vt:lpstr>Краси́вее </vt:lpstr>
      <vt:lpstr>Мусоропрово́д </vt:lpstr>
      <vt:lpstr>Свёкла </vt:lpstr>
      <vt:lpstr>Сре́дства, сре́дствами </vt:lpstr>
      <vt:lpstr>То́рты, то́ртов </vt:lpstr>
      <vt:lpstr>Ту́фля </vt:lpstr>
      <vt:lpstr>14 слов с двумя правильными ударениями </vt:lpstr>
      <vt:lpstr>Презентация подготовлена по материалам интернет-ресурсов: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Акция  «Говори правильно!» </dc:title>
  <dc:creator>Пользователь</dc:creator>
  <cp:lastModifiedBy>Пользователь</cp:lastModifiedBy>
  <cp:revision>5</cp:revision>
  <dcterms:created xsi:type="dcterms:W3CDTF">2021-11-09T03:09:46Z</dcterms:created>
  <dcterms:modified xsi:type="dcterms:W3CDTF">2021-11-09T04:02:43Z</dcterms:modified>
</cp:coreProperties>
</file>